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0.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3.xml" ContentType="application/vnd.openxmlformats-officedocument.presentationml.notesSlide+xml"/>
  <Override PartName="/ppt/tags/tag76.xml" ContentType="application/vnd.openxmlformats-officedocument.presentationml.tags+xml"/>
  <Override PartName="/ppt/notesSlides/notesSlide14.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5.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6.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7.xml" ContentType="application/vnd.openxmlformats-officedocument.presentationml.notesSlide+xml"/>
  <Override PartName="/ppt/tags/tag138.xml" ContentType="application/vnd.openxmlformats-officedocument.presentationml.tags+xml"/>
  <Override PartName="/ppt/notesSlides/notesSlide18.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notesSlides/notesSlide19.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1" r:id="rId2"/>
    <p:sldMasterId id="2147483650" r:id="rId3"/>
    <p:sldMasterId id="2147483669" r:id="rId4"/>
    <p:sldMasterId id="2147483652" r:id="rId5"/>
    <p:sldMasterId id="2147483672" r:id="rId6"/>
    <p:sldMasterId id="2147483674" r:id="rId7"/>
    <p:sldMasterId id="2147483676" r:id="rId8"/>
    <p:sldMasterId id="2147483678" r:id="rId9"/>
    <p:sldMasterId id="2147483692" r:id="rId10"/>
    <p:sldMasterId id="2147483694" r:id="rId11"/>
    <p:sldMasterId id="2147483695" r:id="rId12"/>
    <p:sldMasterId id="2147483697" r:id="rId13"/>
  </p:sldMasterIdLst>
  <p:notesMasterIdLst>
    <p:notesMasterId r:id="rId180"/>
  </p:notesMasterIdLst>
  <p:sldIdLst>
    <p:sldId id="256" r:id="rId14"/>
    <p:sldId id="259" r:id="rId15"/>
    <p:sldId id="702" r:id="rId16"/>
    <p:sldId id="1095" r:id="rId17"/>
    <p:sldId id="257" r:id="rId18"/>
    <p:sldId id="270" r:id="rId19"/>
    <p:sldId id="781" r:id="rId20"/>
    <p:sldId id="1596" r:id="rId21"/>
    <p:sldId id="1597" r:id="rId22"/>
    <p:sldId id="424" r:id="rId23"/>
    <p:sldId id="885" r:id="rId24"/>
    <p:sldId id="830" r:id="rId25"/>
    <p:sldId id="886" r:id="rId26"/>
    <p:sldId id="829" r:id="rId27"/>
    <p:sldId id="887" r:id="rId28"/>
    <p:sldId id="828" r:id="rId29"/>
    <p:sldId id="428" r:id="rId30"/>
    <p:sldId id="387" r:id="rId31"/>
    <p:sldId id="888" r:id="rId32"/>
    <p:sldId id="833" r:id="rId33"/>
    <p:sldId id="889" r:id="rId34"/>
    <p:sldId id="832" r:id="rId35"/>
    <p:sldId id="890" r:id="rId36"/>
    <p:sldId id="831" r:id="rId37"/>
    <p:sldId id="780" r:id="rId38"/>
    <p:sldId id="389" r:id="rId39"/>
    <p:sldId id="388" r:id="rId40"/>
    <p:sldId id="398" r:id="rId41"/>
    <p:sldId id="854" r:id="rId42"/>
    <p:sldId id="855" r:id="rId43"/>
    <p:sldId id="397" r:id="rId44"/>
    <p:sldId id="1654" r:id="rId45"/>
    <p:sldId id="1655" r:id="rId46"/>
    <p:sldId id="1656" r:id="rId47"/>
    <p:sldId id="396" r:id="rId48"/>
    <p:sldId id="1606" r:id="rId49"/>
    <p:sldId id="1609" r:id="rId50"/>
    <p:sldId id="1612" r:id="rId51"/>
    <p:sldId id="856" r:id="rId52"/>
    <p:sldId id="857" r:id="rId53"/>
    <p:sldId id="395" r:id="rId54"/>
    <p:sldId id="1653" r:id="rId55"/>
    <p:sldId id="394" r:id="rId56"/>
    <p:sldId id="1607" r:id="rId57"/>
    <p:sldId id="1610" r:id="rId58"/>
    <p:sldId id="1613" r:id="rId59"/>
    <p:sldId id="858" r:id="rId60"/>
    <p:sldId id="859" r:id="rId61"/>
    <p:sldId id="860" r:id="rId62"/>
    <p:sldId id="1652" r:id="rId63"/>
    <p:sldId id="456" r:id="rId64"/>
    <p:sldId id="1608" r:id="rId65"/>
    <p:sldId id="1611" r:id="rId66"/>
    <p:sldId id="1614" r:id="rId67"/>
    <p:sldId id="865" r:id="rId68"/>
    <p:sldId id="866" r:id="rId69"/>
    <p:sldId id="457" r:id="rId70"/>
    <p:sldId id="1651" r:id="rId71"/>
    <p:sldId id="459" r:id="rId72"/>
    <p:sldId id="463" r:id="rId73"/>
    <p:sldId id="465" r:id="rId74"/>
    <p:sldId id="1615" r:id="rId75"/>
    <p:sldId id="1618" r:id="rId76"/>
    <p:sldId id="1616" r:id="rId77"/>
    <p:sldId id="1619" r:id="rId78"/>
    <p:sldId id="1617" r:id="rId79"/>
    <p:sldId id="1620" r:id="rId80"/>
    <p:sldId id="872" r:id="rId81"/>
    <p:sldId id="1638" r:id="rId82"/>
    <p:sldId id="466" r:id="rId83"/>
    <p:sldId id="871" r:id="rId84"/>
    <p:sldId id="891" r:id="rId85"/>
    <p:sldId id="873" r:id="rId86"/>
    <p:sldId id="1639" r:id="rId87"/>
    <p:sldId id="468" r:id="rId88"/>
    <p:sldId id="876" r:id="rId89"/>
    <p:sldId id="892" r:id="rId90"/>
    <p:sldId id="874" r:id="rId91"/>
    <p:sldId id="1643" r:id="rId92"/>
    <p:sldId id="470" r:id="rId93"/>
    <p:sldId id="877" r:id="rId94"/>
    <p:sldId id="893" r:id="rId95"/>
    <p:sldId id="1640" r:id="rId96"/>
    <p:sldId id="875" r:id="rId97"/>
    <p:sldId id="472" r:id="rId98"/>
    <p:sldId id="776" r:id="rId99"/>
    <p:sldId id="894" r:id="rId100"/>
    <p:sldId id="787" r:id="rId101"/>
    <p:sldId id="1642" r:id="rId102"/>
    <p:sldId id="788" r:id="rId103"/>
    <p:sldId id="1114" r:id="rId104"/>
    <p:sldId id="1104" r:id="rId105"/>
    <p:sldId id="1096" r:id="rId106"/>
    <p:sldId id="1621" r:id="rId107"/>
    <p:sldId id="882" r:id="rId108"/>
    <p:sldId id="1650" r:id="rId109"/>
    <p:sldId id="1103" r:id="rId110"/>
    <p:sldId id="1115" r:id="rId111"/>
    <p:sldId id="1648" r:id="rId112"/>
    <p:sldId id="1649" r:id="rId113"/>
    <p:sldId id="791" r:id="rId114"/>
    <p:sldId id="1602" r:id="rId115"/>
    <p:sldId id="1657" r:id="rId116"/>
    <p:sldId id="1647" r:id="rId117"/>
    <p:sldId id="1120" r:id="rId118"/>
    <p:sldId id="1119" r:id="rId119"/>
    <p:sldId id="1118" r:id="rId120"/>
    <p:sldId id="1117" r:id="rId121"/>
    <p:sldId id="1116" r:id="rId122"/>
    <p:sldId id="1645" r:id="rId123"/>
    <p:sldId id="1658" r:id="rId124"/>
    <p:sldId id="821" r:id="rId125"/>
    <p:sldId id="1099" r:id="rId126"/>
    <p:sldId id="1357" r:id="rId127"/>
    <p:sldId id="883" r:id="rId128"/>
    <p:sldId id="792" r:id="rId129"/>
    <p:sldId id="1644" r:id="rId130"/>
    <p:sldId id="793" r:id="rId131"/>
    <p:sldId id="808" r:id="rId132"/>
    <p:sldId id="809" r:id="rId133"/>
    <p:sldId id="810" r:id="rId134"/>
    <p:sldId id="1100" r:id="rId135"/>
    <p:sldId id="816" r:id="rId136"/>
    <p:sldId id="1123" r:id="rId137"/>
    <p:sldId id="1622" r:id="rId138"/>
    <p:sldId id="601" r:id="rId139"/>
    <p:sldId id="602" r:id="rId140"/>
    <p:sldId id="794" r:id="rId141"/>
    <p:sldId id="795" r:id="rId142"/>
    <p:sldId id="1623" r:id="rId143"/>
    <p:sldId id="607" r:id="rId144"/>
    <p:sldId id="796" r:id="rId145"/>
    <p:sldId id="1624" r:id="rId146"/>
    <p:sldId id="797" r:id="rId147"/>
    <p:sldId id="1625" r:id="rId148"/>
    <p:sldId id="798" r:id="rId149"/>
    <p:sldId id="1626" r:id="rId150"/>
    <p:sldId id="627" r:id="rId151"/>
    <p:sldId id="1627" r:id="rId152"/>
    <p:sldId id="628" r:id="rId153"/>
    <p:sldId id="1628" r:id="rId154"/>
    <p:sldId id="629" r:id="rId155"/>
    <p:sldId id="1629" r:id="rId156"/>
    <p:sldId id="630" r:id="rId157"/>
    <p:sldId id="1630" r:id="rId158"/>
    <p:sldId id="631" r:id="rId159"/>
    <p:sldId id="1631" r:id="rId160"/>
    <p:sldId id="1109" r:id="rId161"/>
    <p:sldId id="1632" r:id="rId162"/>
    <p:sldId id="1110" r:id="rId163"/>
    <p:sldId id="1633" r:id="rId164"/>
    <p:sldId id="1600" r:id="rId165"/>
    <p:sldId id="1634" r:id="rId166"/>
    <p:sldId id="1111" r:id="rId167"/>
    <p:sldId id="1635" r:id="rId168"/>
    <p:sldId id="802" r:id="rId169"/>
    <p:sldId id="804" r:id="rId170"/>
    <p:sldId id="1283" r:id="rId171"/>
    <p:sldId id="805" r:id="rId172"/>
    <p:sldId id="1359" r:id="rId173"/>
    <p:sldId id="649" r:id="rId174"/>
    <p:sldId id="652" r:id="rId175"/>
    <p:sldId id="1601" r:id="rId176"/>
    <p:sldId id="655" r:id="rId177"/>
    <p:sldId id="884" r:id="rId178"/>
    <p:sldId id="269" r:id="rId17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ha Garrett" initials="MG" lastIdx="2" clrIdx="0">
    <p:extLst>
      <p:ext uri="{19B8F6BF-5375-455C-9EA6-DF929625EA0E}">
        <p15:presenceInfo xmlns:p15="http://schemas.microsoft.com/office/powerpoint/2012/main" userId="Martha Garret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F35"/>
    <a:srgbClr val="263240"/>
    <a:srgbClr val="8CA3BB"/>
    <a:srgbClr val="73572D"/>
    <a:srgbClr val="F4EEE4"/>
    <a:srgbClr val="7C716F"/>
    <a:srgbClr val="4D6681"/>
    <a:srgbClr val="60504D"/>
    <a:srgbClr val="006647"/>
    <a:srgbClr val="003A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99" autoAdjust="0"/>
    <p:restoredTop sz="96122" autoAdjust="0"/>
  </p:normalViewPr>
  <p:slideViewPr>
    <p:cSldViewPr showGuides="1">
      <p:cViewPr varScale="1">
        <p:scale>
          <a:sx n="109" d="100"/>
          <a:sy n="109" d="100"/>
        </p:scale>
        <p:origin x="336" y="114"/>
      </p:cViewPr>
      <p:guideLst>
        <p:guide orient="horz"/>
        <p:guide/>
      </p:guideLst>
    </p:cSldViewPr>
  </p:slideViewPr>
  <p:outlineViewPr>
    <p:cViewPr>
      <p:scale>
        <a:sx n="33" d="100"/>
        <a:sy n="33" d="100"/>
      </p:scale>
      <p:origin x="0" y="-432"/>
    </p:cViewPr>
    <p:sldLst>
      <p:sld r:id="rId1" collapse="1"/>
      <p:sld r:id="rId2" collapse="1"/>
      <p:sld r:id="rId3" collapse="1"/>
      <p:sld r:id="rId4" collapse="1"/>
    </p:sldLst>
  </p:outlineViewPr>
  <p:notesTextViewPr>
    <p:cViewPr>
      <p:scale>
        <a:sx n="3" d="2"/>
        <a:sy n="3" d="2"/>
      </p:scale>
      <p:origin x="0" y="0"/>
    </p:cViewPr>
  </p:notesTextViewPr>
  <p:sorterViewPr>
    <p:cViewPr>
      <p:scale>
        <a:sx n="100" d="100"/>
        <a:sy n="100" d="100"/>
      </p:scale>
      <p:origin x="0" y="-29472"/>
    </p:cViewPr>
  </p:sorterViewPr>
  <p:notesViewPr>
    <p:cSldViewPr>
      <p:cViewPr varScale="1">
        <p:scale>
          <a:sx n="102" d="100"/>
          <a:sy n="102" d="100"/>
        </p:scale>
        <p:origin x="-356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5" Type="http://schemas.openxmlformats.org/officeDocument/2006/relationships/slide" Target="slides/slide162.xml"/><Relationship Id="rId170" Type="http://schemas.openxmlformats.org/officeDocument/2006/relationships/slide" Target="slides/slide157.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181" Type="http://schemas.openxmlformats.org/officeDocument/2006/relationships/commentAuthors" Target="commentAuthors.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slide" Target="slides/slide163.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59.xml"/><Relationship Id="rId180" Type="http://schemas.openxmlformats.org/officeDocument/2006/relationships/notesMaster" Target="notesMasters/notesMaster1.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slide" Target="slides/slide37.xml"/><Relationship Id="rId1" Type="http://schemas.openxmlformats.org/officeDocument/2006/relationships/slide" Target="slides/slide27.xml"/><Relationship Id="rId4"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C6C6E9-A15F-4413-8570-F1AD821C7DAA}" type="datetimeFigureOut">
              <a:rPr lang="en-CA" smtClean="0"/>
              <a:t>2024-03-28</a:t>
            </a:fld>
            <a:endParaRPr lang="en-CA"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01A7F-F162-4A12-AFCF-B786A66C4ED4}" type="slidenum">
              <a:rPr lang="en-CA" smtClean="0"/>
              <a:t>‹#›</a:t>
            </a:fld>
            <a:endParaRPr lang="en-CA" dirty="0"/>
          </a:p>
        </p:txBody>
      </p:sp>
    </p:spTree>
    <p:extLst>
      <p:ext uri="{BB962C8B-B14F-4D97-AF65-F5344CB8AC3E}">
        <p14:creationId xmlns:p14="http://schemas.microsoft.com/office/powerpoint/2010/main" val="197093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38</a:t>
            </a:fld>
            <a:endParaRPr lang="en-CA" dirty="0"/>
          </a:p>
        </p:txBody>
      </p:sp>
    </p:spTree>
    <p:extLst>
      <p:ext uri="{BB962C8B-B14F-4D97-AF65-F5344CB8AC3E}">
        <p14:creationId xmlns:p14="http://schemas.microsoft.com/office/powerpoint/2010/main" val="28823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46</a:t>
            </a:fld>
            <a:endParaRPr lang="en-CA" dirty="0"/>
          </a:p>
        </p:txBody>
      </p:sp>
    </p:spTree>
    <p:extLst>
      <p:ext uri="{BB962C8B-B14F-4D97-AF65-F5344CB8AC3E}">
        <p14:creationId xmlns:p14="http://schemas.microsoft.com/office/powerpoint/2010/main" val="2596382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54</a:t>
            </a:fld>
            <a:endParaRPr lang="en-CA" dirty="0"/>
          </a:p>
        </p:txBody>
      </p:sp>
    </p:spTree>
    <p:extLst>
      <p:ext uri="{BB962C8B-B14F-4D97-AF65-F5344CB8AC3E}">
        <p14:creationId xmlns:p14="http://schemas.microsoft.com/office/powerpoint/2010/main" val="3941995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88</a:t>
            </a:fld>
            <a:endParaRPr lang="en-CA" dirty="0"/>
          </a:p>
        </p:txBody>
      </p:sp>
    </p:spTree>
    <p:extLst>
      <p:ext uri="{BB962C8B-B14F-4D97-AF65-F5344CB8AC3E}">
        <p14:creationId xmlns:p14="http://schemas.microsoft.com/office/powerpoint/2010/main" val="2781165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89</a:t>
            </a:fld>
            <a:endParaRPr lang="en-CA" dirty="0"/>
          </a:p>
        </p:txBody>
      </p:sp>
    </p:spTree>
    <p:extLst>
      <p:ext uri="{BB962C8B-B14F-4D97-AF65-F5344CB8AC3E}">
        <p14:creationId xmlns:p14="http://schemas.microsoft.com/office/powerpoint/2010/main" val="3016346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94</a:t>
            </a:fld>
            <a:endParaRPr lang="en-CA" dirty="0"/>
          </a:p>
        </p:txBody>
      </p:sp>
    </p:spTree>
    <p:extLst>
      <p:ext uri="{BB962C8B-B14F-4D97-AF65-F5344CB8AC3E}">
        <p14:creationId xmlns:p14="http://schemas.microsoft.com/office/powerpoint/2010/main" val="2721557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126</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150</a:t>
            </a:fld>
            <a:endParaRPr lang="en-CA" dirty="0"/>
          </a:p>
        </p:txBody>
      </p:sp>
    </p:spTree>
    <p:extLst>
      <p:ext uri="{BB962C8B-B14F-4D97-AF65-F5344CB8AC3E}">
        <p14:creationId xmlns:p14="http://schemas.microsoft.com/office/powerpoint/2010/main" val="35676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151</a:t>
            </a:fld>
            <a:endParaRPr lang="en-CA" dirty="0"/>
          </a:p>
        </p:txBody>
      </p:sp>
    </p:spTree>
    <p:extLst>
      <p:ext uri="{BB962C8B-B14F-4D97-AF65-F5344CB8AC3E}">
        <p14:creationId xmlns:p14="http://schemas.microsoft.com/office/powerpoint/2010/main" val="2793302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161</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2</a:t>
            </a:fld>
            <a:endParaRPr lang="en-CA" dirty="0"/>
          </a:p>
        </p:txBody>
      </p:sp>
    </p:spTree>
    <p:extLst>
      <p:ext uri="{BB962C8B-B14F-4D97-AF65-F5344CB8AC3E}">
        <p14:creationId xmlns:p14="http://schemas.microsoft.com/office/powerpoint/2010/main" val="3167999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166</a:t>
            </a:fld>
            <a:endParaRPr lang="en-CA" dirty="0"/>
          </a:p>
        </p:txBody>
      </p:sp>
    </p:spTree>
    <p:extLst>
      <p:ext uri="{BB962C8B-B14F-4D97-AF65-F5344CB8AC3E}">
        <p14:creationId xmlns:p14="http://schemas.microsoft.com/office/powerpoint/2010/main" val="361201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3</a:t>
            </a:fld>
            <a:endParaRPr lang="en-CA" dirty="0"/>
          </a:p>
        </p:txBody>
      </p:sp>
    </p:spTree>
    <p:extLst>
      <p:ext uri="{BB962C8B-B14F-4D97-AF65-F5344CB8AC3E}">
        <p14:creationId xmlns:p14="http://schemas.microsoft.com/office/powerpoint/2010/main" val="1923460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73F01A7F-F162-4A12-AFCF-B786A66C4ED4}" type="slidenum">
              <a:rPr lang="en-CA" smtClean="0"/>
              <a:t>5</a:t>
            </a:fld>
            <a:endParaRPr lang="en-CA" dirty="0"/>
          </a:p>
        </p:txBody>
      </p:sp>
    </p:spTree>
    <p:extLst>
      <p:ext uri="{BB962C8B-B14F-4D97-AF65-F5344CB8AC3E}">
        <p14:creationId xmlns:p14="http://schemas.microsoft.com/office/powerpoint/2010/main" val="3058351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t>10</a:t>
            </a:fld>
            <a:endParaRPr lang="en-CA" dirty="0"/>
          </a:p>
        </p:txBody>
      </p:sp>
    </p:spTree>
    <p:extLst>
      <p:ext uri="{BB962C8B-B14F-4D97-AF65-F5344CB8AC3E}">
        <p14:creationId xmlns:p14="http://schemas.microsoft.com/office/powerpoint/2010/main" val="717209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12</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14</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3F01A7F-F162-4A12-AFCF-B786A66C4ED4}" type="slidenum">
              <a:rPr lang="en-CA" smtClean="0">
                <a:solidFill>
                  <a:prstClr val="black"/>
                </a:solidFill>
              </a:rPr>
              <a:pPr/>
              <a:t>16</a:t>
            </a:fld>
            <a:endParaRPr lang="en-CA" dirty="0">
              <a:solidFill>
                <a:prstClr val="black"/>
              </a:solidFill>
            </a:endParaRPr>
          </a:p>
        </p:txBody>
      </p:sp>
    </p:spTree>
    <p:extLst>
      <p:ext uri="{BB962C8B-B14F-4D97-AF65-F5344CB8AC3E}">
        <p14:creationId xmlns:p14="http://schemas.microsoft.com/office/powerpoint/2010/main" val="717209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73F01A7F-F162-4A12-AFCF-B786A66C4ED4}" type="slidenum">
              <a:rPr lang="en-CA" smtClean="0"/>
              <a:t>28</a:t>
            </a:fld>
            <a:endParaRPr lang="en-CA" dirty="0"/>
          </a:p>
        </p:txBody>
      </p:sp>
    </p:spTree>
    <p:extLst>
      <p:ext uri="{BB962C8B-B14F-4D97-AF65-F5344CB8AC3E}">
        <p14:creationId xmlns:p14="http://schemas.microsoft.com/office/powerpoint/2010/main" val="3068860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76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4171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0.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1.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2.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theme" Target="../theme/theme13.xml"/><Relationship Id="rId5" Type="http://schemas.openxmlformats.org/officeDocument/2006/relationships/image" Target="../media/image4.png"/><Relationship Id="rId4" Type="http://schemas.openxmlformats.org/officeDocument/2006/relationships/slide" Target="../slides/slide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s/slide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6.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slide" Target="../slides/slide2.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
        <p:nvSpPr>
          <p:cNvPr id="4" name="Text Box 123">
            <a:extLst>
              <a:ext uri="{FF2B5EF4-FFF2-40B4-BE49-F238E27FC236}">
                <a16:creationId xmlns:a16="http://schemas.microsoft.com/office/drawing/2014/main" id="{CAC9D4BA-720E-4DED-9CF2-78EF429CFE2D}"/>
              </a:ext>
            </a:extLst>
          </p:cNvPr>
          <p:cNvSpPr txBox="1">
            <a:spLocks noChangeArrowheads="1"/>
          </p:cNvSpPr>
          <p:nvPr userDrawn="1"/>
        </p:nvSpPr>
        <p:spPr bwMode="auto">
          <a:xfrm>
            <a:off x="66223" y="6518057"/>
            <a:ext cx="3200400" cy="323165"/>
          </a:xfrm>
          <a:prstGeom prst="rect">
            <a:avLst/>
          </a:prstGeom>
          <a:noFill/>
          <a:ln>
            <a:noFill/>
          </a:ln>
          <a:effectLst/>
        </p:spPr>
        <p:txBody>
          <a:bodyPr wrap="square" lIns="0" tIns="0" rIns="0" bIns="0">
            <a:spAutoFit/>
          </a:bodyPr>
          <a:lstStyle/>
          <a:p>
            <a:pPr algn="ctr"/>
            <a:r>
              <a:rPr lang="en-US" sz="700" dirty="0">
                <a:solidFill>
                  <a:schemeClr val="bg1"/>
                </a:solidFill>
              </a:rPr>
              <a:t>Copyright © 2024, Stratus Ag Research. All rights reserved.  All graphics, charts, data and comments contained in this report remain the property of Stratus Agri-Marketing Inc. and cannot be disclosed to any third party without the consent of Stratus.</a:t>
            </a:r>
          </a:p>
        </p:txBody>
      </p:sp>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Quebec</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561128340"/>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userDrawn="1"/>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userDrawn="1"/>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userDrawn="1"/>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userDrawn="1"/>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Quebec</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userDrawn="1"/>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userDrawn="1"/>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05361262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Quebec</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756088415"/>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2"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3"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solidFill>
                  <a:prstClr val="white"/>
                </a:solidFill>
              </a:rPr>
              <a:t>FERTILIZER USE </a:t>
            </a:r>
          </a:p>
        </p:txBody>
      </p:sp>
      <p:sp>
        <p:nvSpPr>
          <p:cNvPr id="11" name="Text Placeholder 15"/>
          <p:cNvSpPr txBox="1">
            <a:spLocks noChangeAspect="1"/>
          </p:cNvSpPr>
          <p:nvPr/>
        </p:nvSpPr>
        <p:spPr>
          <a:xfrm>
            <a:off x="74611" y="9144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Quebec</a:t>
            </a:r>
          </a:p>
          <a:p>
            <a:r>
              <a:rPr lang="en-US" dirty="0">
                <a:solidFill>
                  <a:prstClr val="white"/>
                </a:solidFill>
              </a:rPr>
              <a:t>CDN 2023</a:t>
            </a:r>
          </a:p>
          <a:p>
            <a:endParaRPr lang="en-US" dirty="0">
              <a:solidFill>
                <a:prstClr val="white"/>
              </a:solidFill>
            </a:endParaRPr>
          </a:p>
        </p:txBody>
      </p:sp>
      <p:pic>
        <p:nvPicPr>
          <p:cNvPr id="13" name="Picture 12" descr="Asset 6.png">
            <a:hlinkClick r:id="rId4" action="ppaction://hlinksldjump"/>
          </p:cNvPr>
          <p:cNvPicPr>
            <a:picLocks noChangeAspect="1"/>
          </p:cNvPicPr>
          <p:nvPr/>
        </p:nvPicPr>
        <p:blipFill>
          <a:blip r:embed="rId5"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smtClean="0">
                <a:solidFill>
                  <a:srgbClr val="B2CBB1"/>
                </a:solidFill>
              </a:rPr>
              <a:pPr/>
              <a:t>‹#›</a:t>
            </a:fld>
            <a:endParaRPr lang="en-CA" dirty="0">
              <a:solidFill>
                <a:srgbClr val="201B1A"/>
              </a:solidFill>
            </a:endParaRPr>
          </a:p>
        </p:txBody>
      </p:sp>
    </p:spTree>
    <p:extLst>
      <p:ext uri="{BB962C8B-B14F-4D97-AF65-F5344CB8AC3E}">
        <p14:creationId xmlns:p14="http://schemas.microsoft.com/office/powerpoint/2010/main" val="1679640982"/>
      </p:ext>
    </p:extLst>
  </p:cSld>
  <p:clrMap bg1="lt1" tx1="dk1" bg2="lt2" tx2="dk2" accent1="accent1" accent2="accent2" accent3="accent3" accent4="accent4" accent5="accent5" accent6="accent6" hlink="hlink" folHlink="folHlink"/>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spTree>
    <p:extLst>
      <p:ext uri="{BB962C8B-B14F-4D97-AF65-F5344CB8AC3E}">
        <p14:creationId xmlns:p14="http://schemas.microsoft.com/office/powerpoint/2010/main" val="2832158292"/>
      </p:ext>
    </p:extLst>
  </p:cSld>
  <p:clrMap bg1="lt1" tx1="dk1" bg2="lt2" tx2="dk2" accent1="accent1" accent2="accent2" accent3="accent3" accent4="accent4" accent5="accent5" accent6="accent6" hlink="hlink" folHlink="folHlink"/>
  <p:sldLayoutIdLst>
    <p:sldLayoutId id="214748369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233" r="2158" b="684"/>
          <a:stretch/>
        </p:blipFill>
        <p:spPr bwMode="auto">
          <a:xfrm>
            <a:off x="-1" y="2096"/>
            <a:ext cx="7205718" cy="6855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Asset 6.png">
            <a:hlinkClick r:id="rId4" action="ppaction://hlinksldjump"/>
          </p:cNvPr>
          <p:cNvPicPr>
            <a:picLocks noChangeAspect="1"/>
          </p:cNvPicPr>
          <p:nvPr/>
        </p:nvPicPr>
        <p:blipFill>
          <a:blip r:embed="rId5" cstate="print"/>
          <a:stretch>
            <a:fillRect/>
          </a:stretch>
        </p:blipFill>
        <p:spPr>
          <a:xfrm>
            <a:off x="1753581" y="5325035"/>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pic>
        <p:nvPicPr>
          <p:cNvPr id="16" name="Picture 15" descr="Asset 19.png"/>
          <p:cNvPicPr>
            <a:picLocks noChangeAspect="1"/>
          </p:cNvPicPr>
          <p:nvPr/>
        </p:nvPicPr>
        <p:blipFill>
          <a:blip r:embed="rId6" cstate="print"/>
          <a:stretch>
            <a:fillRect/>
          </a:stretch>
        </p:blipFill>
        <p:spPr>
          <a:xfrm>
            <a:off x="819834" y="5949176"/>
            <a:ext cx="1447800" cy="531659"/>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1203403" y="6001647"/>
            <a:ext cx="310620" cy="322953"/>
          </a:xfrm>
          <a:prstGeom prst="rect">
            <a:avLst/>
          </a:prstGeom>
        </p:spPr>
      </p:pic>
      <p:sp>
        <p:nvSpPr>
          <p:cNvPr id="9" name="Rectangle 8"/>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Tree>
    <p:extLst>
      <p:ext uri="{BB962C8B-B14F-4D97-AF65-F5344CB8AC3E}">
        <p14:creationId xmlns:p14="http://schemas.microsoft.com/office/powerpoint/2010/main" val="1381596386"/>
      </p:ext>
    </p:extLst>
  </p:cSld>
  <p:clrMap bg1="lt1" tx1="dk1" bg2="lt2" tx2="dk2" accent1="accent1" accent2="accent2" accent3="accent3" accent4="accent4" accent5="accent5" accent6="accent6" hlink="hlink" folHlink="folHlink"/>
  <p:sldLayoutIdLst>
    <p:sldLayoutId id="2147483670"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10" name="Text Placeholder 15"/>
          <p:cNvSpPr txBox="1">
            <a:spLocks noChangeAspect="1"/>
          </p:cNvSpPr>
          <p:nvPr/>
        </p:nvSpPr>
        <p:spPr>
          <a:xfrm>
            <a:off x="74611" y="381000"/>
            <a:ext cx="1752599" cy="4572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900"/>
              </a:lnSpc>
            </a:pPr>
            <a:r>
              <a:rPr lang="en-US" dirty="0"/>
              <a:t>FERTILIZER USE </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804672" y="5120640"/>
            <a:ext cx="310620" cy="322953"/>
          </a:xfrm>
          <a:prstGeom prst="rect">
            <a:avLst/>
          </a:prstGeom>
        </p:spPr>
      </p:pic>
      <p:sp>
        <p:nvSpPr>
          <p:cNvPr id="14" name="Title Placeholder 1"/>
          <p:cNvSpPr>
            <a:spLocks noGrp="1"/>
          </p:cNvSpPr>
          <p:nvPr>
            <p:ph type="title"/>
          </p:nvPr>
        </p:nvSpPr>
        <p:spPr>
          <a:xfrm>
            <a:off x="2101533" y="250869"/>
            <a:ext cx="9477692" cy="334962"/>
          </a:xfrm>
          <a:prstGeom prst="rect">
            <a:avLst/>
          </a:prstGeom>
        </p:spPr>
        <p:txBody>
          <a:bodyPr tIns="0" bIns="0" anchor="t" anchorCtr="0"/>
          <a:lstStyle/>
          <a:p>
            <a:pPr lvl="0" algn="l"/>
            <a:r>
              <a:rPr lang="en-US" dirty="0"/>
              <a:t>Click to edit Master title style</a:t>
            </a:r>
            <a:endParaRPr lang="en-CA" dirty="0"/>
          </a:p>
        </p:txBody>
      </p:sp>
      <p:sp>
        <p:nvSpPr>
          <p:cNvPr id="18" name="Rectangle 17"/>
          <p:cNvSpPr/>
          <p:nvPr/>
        </p:nvSpPr>
        <p:spPr>
          <a:xfrm>
            <a:off x="157507" y="6642556"/>
            <a:ext cx="306494" cy="215444"/>
          </a:xfrm>
          <a:prstGeom prst="rect">
            <a:avLst/>
          </a:prstGeom>
        </p:spPr>
        <p:txBody>
          <a:bodyPr wrap="none">
            <a:spAutoFit/>
          </a:bodyPr>
          <a:lstStyle/>
          <a:p>
            <a:fld id="{87738691-A154-4377-BE3F-D2314FE08648}" type="slidenum">
              <a:rPr lang="en-US" sz="800" b="0" smtClean="0">
                <a:solidFill>
                  <a:srgbClr val="B2CBB1"/>
                </a:solidFill>
                <a:latin typeface="+mn-lt"/>
              </a:rPr>
              <a:pPr/>
              <a:t>‹#›</a:t>
            </a:fld>
            <a:endParaRPr lang="en-CA" sz="1800" dirty="0">
              <a:latin typeface="+mn-lt"/>
            </a:endParaRPr>
          </a:p>
        </p:txBody>
      </p:sp>
      <p:sp>
        <p:nvSpPr>
          <p:cNvPr id="9" name="Text Placeholder 15">
            <a:extLst>
              <a:ext uri="{FF2B5EF4-FFF2-40B4-BE49-F238E27FC236}">
                <a16:creationId xmlns:a16="http://schemas.microsoft.com/office/drawing/2014/main" id="{AFF55C8D-3F29-4F30-8C1A-DCFD5C0D7C9B}"/>
              </a:ext>
            </a:extLst>
          </p:cNvPr>
          <p:cNvSpPr txBox="1">
            <a:spLocks noChangeAspect="1"/>
          </p:cNvSpPr>
          <p:nvPr userDrawn="1"/>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Quebec</a:t>
            </a:r>
          </a:p>
          <a:p>
            <a:r>
              <a:rPr lang="en-US" dirty="0"/>
              <a:t>CDN 2023</a:t>
            </a:r>
          </a:p>
        </p:txBody>
      </p:sp>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68" r:id="rId1"/>
  </p:sldLayoutIdLst>
  <p:hf hdr="0" ftr="0" dt="0"/>
  <p:txStyles>
    <p:titleStyle>
      <a:lvl1pPr algn="ctr" defTabSz="914400" rtl="0" eaLnBrk="1" latinLnBrk="0" hangingPunct="1">
        <a:spcBef>
          <a:spcPct val="0"/>
        </a:spcBef>
        <a:buNone/>
        <a:defRPr lang="en-CA" sz="2400" kern="1200">
          <a:solidFill>
            <a:schemeClr val="accent2"/>
          </a:solidFill>
          <a:latin typeface="Calibri"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Asset 20.png"/>
          <p:cNvPicPr>
            <a:picLocks noChangeAspect="1"/>
          </p:cNvPicPr>
          <p:nvPr/>
        </p:nvPicPr>
        <p:blipFill>
          <a:blip r:embed="rId4" cstate="print"/>
          <a:stretch>
            <a:fillRect/>
          </a:stretch>
        </p:blipFill>
        <p:spPr>
          <a:xfrm>
            <a:off x="531813" y="990600"/>
            <a:ext cx="3047999" cy="1401348"/>
          </a:xfrm>
          <a:prstGeom prst="rect">
            <a:avLst/>
          </a:prstGeom>
        </p:spPr>
      </p:pic>
      <p:pic>
        <p:nvPicPr>
          <p:cNvPr id="4" name="Picture 2"/>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 y="1588"/>
            <a:ext cx="121889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sset 20.png"/>
          <p:cNvPicPr>
            <a:picLocks noChangeAspect="1"/>
          </p:cNvPicPr>
          <p:nvPr/>
        </p:nvPicPr>
        <p:blipFill>
          <a:blip r:embed="rId4" cstate="print"/>
          <a:stretch>
            <a:fillRect/>
          </a:stretch>
        </p:blipFill>
        <p:spPr>
          <a:xfrm>
            <a:off x="531813" y="990600"/>
            <a:ext cx="3047999" cy="1401348"/>
          </a:xfrm>
          <a:prstGeom prst="rect">
            <a:avLst/>
          </a:prstGeom>
        </p:spPr>
      </p:pic>
      <p:sp>
        <p:nvSpPr>
          <p:cNvPr id="6" name="Text Box 123">
            <a:extLst>
              <a:ext uri="{FF2B5EF4-FFF2-40B4-BE49-F238E27FC236}">
                <a16:creationId xmlns:a16="http://schemas.microsoft.com/office/drawing/2014/main" id="{868A5C77-0B72-41B6-AF66-A2D1D2369C84}"/>
              </a:ext>
            </a:extLst>
          </p:cNvPr>
          <p:cNvSpPr txBox="1">
            <a:spLocks noChangeArrowheads="1"/>
          </p:cNvSpPr>
          <p:nvPr userDrawn="1"/>
        </p:nvSpPr>
        <p:spPr bwMode="auto">
          <a:xfrm>
            <a:off x="66223" y="6518057"/>
            <a:ext cx="3200400" cy="323165"/>
          </a:xfrm>
          <a:prstGeom prst="rect">
            <a:avLst/>
          </a:prstGeom>
          <a:noFill/>
          <a:ln>
            <a:noFill/>
          </a:ln>
          <a:effectLst/>
        </p:spPr>
        <p:txBody>
          <a:bodyPr wrap="square" lIns="0" tIns="0" rIns="0" bIns="0">
            <a:spAutoFit/>
          </a:bodyPr>
          <a:lstStyle/>
          <a:p>
            <a:pPr algn="ctr"/>
            <a:r>
              <a:rPr lang="en-US" sz="700" dirty="0">
                <a:solidFill>
                  <a:schemeClr val="bg1"/>
                </a:solidFill>
              </a:rPr>
              <a:t>Copyright © 2024, Stratus Ag Research. All rights reserved.  All graphics, charts, data and comments contained in this report remain the property of Stratus Agri-Marketing Inc. and cannot be disclosed to any third party without the consent of Stratus.</a:t>
            </a:r>
          </a:p>
        </p:txBody>
      </p:sp>
    </p:spTree>
    <p:extLst>
      <p:ext uri="{BB962C8B-B14F-4D97-AF65-F5344CB8AC3E}">
        <p14:creationId xmlns:p14="http://schemas.microsoft.com/office/powerpoint/2010/main" val="214936650"/>
      </p:ext>
    </p:extLst>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t ppt template chapter title2.jpg"/>
          <p:cNvPicPr>
            <a:picLocks noChangeAspect="1"/>
          </p:cNvPicPr>
          <p:nvPr/>
        </p:nvPicPr>
        <p:blipFill>
          <a:blip r:embed="rId3" cstate="print"/>
          <a:stretch>
            <a:fillRect/>
          </a:stretch>
        </p:blipFill>
        <p:spPr>
          <a:xfrm>
            <a:off x="-1587" y="0"/>
            <a:ext cx="12161925" cy="6858000"/>
          </a:xfrm>
          <a:prstGeom prst="rect">
            <a:avLst/>
          </a:prstGeom>
        </p:spPr>
      </p:pic>
      <p:sp>
        <p:nvSpPr>
          <p:cNvPr id="10"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pic>
        <p:nvPicPr>
          <p:cNvPr id="11" name="Picture 10" descr="Asset 20.png"/>
          <p:cNvPicPr>
            <a:picLocks noChangeAspect="1"/>
          </p:cNvPicPr>
          <p:nvPr/>
        </p:nvPicPr>
        <p:blipFill>
          <a:blip r:embed="rId4" cstate="print"/>
          <a:stretch>
            <a:fillRect/>
          </a:stretch>
        </p:blipFill>
        <p:spPr>
          <a:xfrm>
            <a:off x="531812" y="533400"/>
            <a:ext cx="2094742" cy="963078"/>
          </a:xfrm>
          <a:prstGeom prst="rect">
            <a:avLst/>
          </a:prstGeom>
        </p:spPr>
      </p:pic>
      <p:pic>
        <p:nvPicPr>
          <p:cNvPr id="14" name="Picture 13"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4109866266"/>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Slide Number Placeholder 4"/>
          <p:cNvSpPr>
            <a:spLocks noGrp="1"/>
          </p:cNvSpPr>
          <p:nvPr>
            <p:ph type="sldNum" sz="quarter" idx="4"/>
          </p:nvPr>
        </p:nvSpPr>
        <p:spPr>
          <a:xfrm>
            <a:off x="150813" y="6629400"/>
            <a:ext cx="531813" cy="228600"/>
          </a:xfrm>
          <a:prstGeom prst="rect">
            <a:avLst/>
          </a:prstGeom>
        </p:spPr>
        <p:txBody>
          <a:bodyPr/>
          <a:lstStyle>
            <a:lvl1pPr>
              <a:defRPr sz="900">
                <a:solidFill>
                  <a:schemeClr val="bg1"/>
                </a:solidFill>
              </a:defRPr>
            </a:lvl1pPr>
          </a:lstStyle>
          <a:p>
            <a:fld id="{60B70D59-6816-4412-88D3-48F669B753B0}" type="slidenum">
              <a:rPr lang="en-US" smtClean="0"/>
              <a:pPr/>
              <a:t>‹#›</a:t>
            </a:fld>
            <a:endParaRPr lang="en-US" dirty="0"/>
          </a:p>
        </p:txBody>
      </p:sp>
      <p:sp>
        <p:nvSpPr>
          <p:cNvPr id="10"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a:t>
            </a:r>
          </a:p>
        </p:txBody>
      </p:sp>
      <p:sp>
        <p:nvSpPr>
          <p:cNvPr id="11"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Quebec</a:t>
            </a:r>
          </a:p>
          <a:p>
            <a:r>
              <a:rPr lang="en-US" dirty="0"/>
              <a:t>CDN 2023</a:t>
            </a:r>
          </a:p>
        </p:txBody>
      </p:sp>
      <p:pic>
        <p:nvPicPr>
          <p:cNvPr id="13" name="Picture 12"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2827213203"/>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441" y="1600203"/>
            <a:ext cx="10969943"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609441" y="6356353"/>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38246-8B8A-4072-A898-851548FF607A}" type="datetimeFigureOut">
              <a:rPr lang="en-CA" smtClean="0"/>
              <a:t>2024-03-28</a:t>
            </a:fld>
            <a:endParaRPr lang="en-CA" dirty="0"/>
          </a:p>
        </p:txBody>
      </p:sp>
      <p:sp>
        <p:nvSpPr>
          <p:cNvPr id="5" name="Footer Placeholder 4"/>
          <p:cNvSpPr>
            <a:spLocks noGrp="1"/>
          </p:cNvSpPr>
          <p:nvPr>
            <p:ph type="ftr" sz="quarter" idx="3"/>
          </p:nvPr>
        </p:nvSpPr>
        <p:spPr>
          <a:xfrm>
            <a:off x="4164515" y="6356353"/>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8735326" y="6356353"/>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206E4-5FD7-48B1-802F-EC90748B73FF}" type="slidenum">
              <a:rPr lang="en-CA" smtClean="0"/>
              <a:t>‹#›</a:t>
            </a:fld>
            <a:endParaRPr lang="en-CA" dirty="0"/>
          </a:p>
        </p:txBody>
      </p:sp>
      <p:pic>
        <p:nvPicPr>
          <p:cNvPr id="7" name="Picture 6" descr="sidebar image blue.jpg"/>
          <p:cNvPicPr>
            <a:picLocks noChangeAspect="1"/>
          </p:cNvPicPr>
          <p:nvPr/>
        </p:nvPicPr>
        <p:blipFill>
          <a:blip r:embed="rId3" cstate="print"/>
          <a:stretch>
            <a:fillRect/>
          </a:stretch>
        </p:blipFill>
        <p:spPr>
          <a:xfrm>
            <a:off x="-1587" y="0"/>
            <a:ext cx="2103120" cy="6858000"/>
          </a:xfrm>
          <a:prstGeom prst="rect">
            <a:avLst/>
          </a:prstGeom>
        </p:spPr>
      </p:pic>
      <p:pic>
        <p:nvPicPr>
          <p:cNvPr id="8" name="Picture 7" descr="Asset 19.png"/>
          <p:cNvPicPr>
            <a:picLocks noChangeAspect="1"/>
          </p:cNvPicPr>
          <p:nvPr/>
        </p:nvPicPr>
        <p:blipFill>
          <a:blip r:embed="rId4" cstate="print"/>
          <a:stretch>
            <a:fillRect/>
          </a:stretch>
        </p:blipFill>
        <p:spPr>
          <a:xfrm>
            <a:off x="227012" y="5915620"/>
            <a:ext cx="1447800" cy="531659"/>
          </a:xfrm>
          <a:prstGeom prst="rect">
            <a:avLst/>
          </a:prstGeom>
        </p:spPr>
      </p:pic>
      <p:sp>
        <p:nvSpPr>
          <p:cNvPr id="9" name="Text Placeholder 15"/>
          <p:cNvSpPr txBox="1">
            <a:spLocks noChangeAspect="1"/>
          </p:cNvSpPr>
          <p:nvPr/>
        </p:nvSpPr>
        <p:spPr>
          <a:xfrm>
            <a:off x="74611" y="381000"/>
            <a:ext cx="1752599" cy="381000"/>
          </a:xfrm>
          <a:prstGeom prst="rect">
            <a:avLst/>
          </a:prstGeom>
        </p:spPr>
        <p:txBody>
          <a:bodyPr/>
          <a:lstStyle>
            <a:lvl1pPr marL="0" indent="0" algn="l" defTabSz="914400" rtl="0" eaLnBrk="1" latinLnBrk="0" hangingPunct="1">
              <a:lnSpc>
                <a:spcPts val="1400"/>
              </a:lnSpc>
              <a:spcBef>
                <a:spcPts val="600"/>
              </a:spcBef>
              <a:buFont typeface="Arial" panose="020B0604020202020204" pitchFamily="34" charset="0"/>
              <a:buNone/>
              <a:defRPr sz="1400" b="1" i="0" kern="1200" cap="all"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FERTILIZER USE </a:t>
            </a:r>
          </a:p>
        </p:txBody>
      </p:sp>
      <p:sp>
        <p:nvSpPr>
          <p:cNvPr id="10" name="Text Placeholder 15"/>
          <p:cNvSpPr txBox="1">
            <a:spLocks noChangeAspect="1"/>
          </p:cNvSpPr>
          <p:nvPr/>
        </p:nvSpPr>
        <p:spPr>
          <a:xfrm>
            <a:off x="74611" y="762000"/>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lang="en-US" dirty="0"/>
              <a:t>Quebec</a:t>
            </a:r>
          </a:p>
          <a:p>
            <a:r>
              <a:rPr lang="en-US" dirty="0"/>
              <a:t>CDN 2023</a:t>
            </a:r>
          </a:p>
        </p:txBody>
      </p:sp>
      <p:pic>
        <p:nvPicPr>
          <p:cNvPr id="11" name="Picture 10" descr="Asset 6.png">
            <a:hlinkClick r:id="rId5" action="ppaction://hlinksldjump"/>
          </p:cNvPr>
          <p:cNvPicPr>
            <a:picLocks noChangeAspect="1"/>
          </p:cNvPicPr>
          <p:nvPr/>
        </p:nvPicPr>
        <p:blipFill>
          <a:blip r:embed="rId6" cstate="print"/>
          <a:stretch>
            <a:fillRect/>
          </a:stretch>
        </p:blipFill>
        <p:spPr>
          <a:xfrm>
            <a:off x="754592" y="5105402"/>
            <a:ext cx="310620" cy="322953"/>
          </a:xfrm>
          <a:prstGeom prst="rect">
            <a:avLst/>
          </a:prstGeom>
        </p:spPr>
      </p:pic>
    </p:spTree>
    <p:extLst>
      <p:ext uri="{BB962C8B-B14F-4D97-AF65-F5344CB8AC3E}">
        <p14:creationId xmlns:p14="http://schemas.microsoft.com/office/powerpoint/2010/main" val="3364786906"/>
      </p:ext>
    </p:extLst>
  </p:cSld>
  <p:clrMap bg1="lt1" tx1="dk1" bg2="lt2" tx2="dk2" accent1="accent1" accent2="accent2" accent3="accent3" accent4="accent4" accent5="accent5" accent6="accent6" hlink="hlink" folHlink="folHlink"/>
  <p:sldLayoutIdLst>
    <p:sldLayoutId id="2147483690"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21.wmf"/><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package" Target="../embeddings/Microsoft_Excel_Worksheet1.xlsx"/><Relationship Id="rId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9.emf"/></Relationships>
</file>

<file path=ppt/slides/_rels/slide10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5.xml"/><Relationship Id="rId1" Type="http://schemas.openxmlformats.org/officeDocument/2006/relationships/tags" Target="../tags/tag8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01.xml.rels><?xml version="1.0" encoding="UTF-8" standalone="yes"?>
<Relationships xmlns="http://schemas.openxmlformats.org/package/2006/relationships"><Relationship Id="rId8" Type="http://schemas.openxmlformats.org/officeDocument/2006/relationships/image" Target="../media/image138.wmf"/><Relationship Id="rId3" Type="http://schemas.openxmlformats.org/officeDocument/2006/relationships/image" Target="../media/image137.png"/><Relationship Id="rId7" Type="http://schemas.openxmlformats.org/officeDocument/2006/relationships/package" Target="../embeddings/Microsoft_Excel_Worksheet62.xlsx"/><Relationship Id="rId2" Type="http://schemas.openxmlformats.org/officeDocument/2006/relationships/slideLayout" Target="../slideLayouts/slideLayout5.xml"/><Relationship Id="rId1" Type="http://schemas.openxmlformats.org/officeDocument/2006/relationships/tags" Target="../tags/tag8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02.xml.rels><?xml version="1.0" encoding="UTF-8" standalone="yes"?>
<Relationships xmlns="http://schemas.openxmlformats.org/package/2006/relationships"><Relationship Id="rId8" Type="http://schemas.openxmlformats.org/officeDocument/2006/relationships/package" Target="../embeddings/Microsoft_Excel_Worksheet63.xlsx"/><Relationship Id="rId3" Type="http://schemas.openxmlformats.org/officeDocument/2006/relationships/image" Target="../media/image13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40.wmf"/></Relationships>
</file>

<file path=ppt/slides/_rels/slide103.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9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04.xml.rels><?xml version="1.0" encoding="UTF-8" standalone="yes"?>
<Relationships xmlns="http://schemas.openxmlformats.org/package/2006/relationships"><Relationship Id="rId8" Type="http://schemas.openxmlformats.org/officeDocument/2006/relationships/image" Target="../media/image143.wmf"/><Relationship Id="rId3" Type="http://schemas.openxmlformats.org/officeDocument/2006/relationships/image" Target="../media/image142.png"/><Relationship Id="rId7" Type="http://schemas.openxmlformats.org/officeDocument/2006/relationships/package" Target="../embeddings/Microsoft_Excel_Worksheet64.xlsx"/><Relationship Id="rId2" Type="http://schemas.openxmlformats.org/officeDocument/2006/relationships/slideLayout" Target="../slideLayouts/slideLayout5.xml"/><Relationship Id="rId1" Type="http://schemas.openxmlformats.org/officeDocument/2006/relationships/tags" Target="../tags/tag91.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44.wmf"/><Relationship Id="rId4" Type="http://schemas.openxmlformats.org/officeDocument/2006/relationships/slide" Target="slide5.xml"/><Relationship Id="rId9" Type="http://schemas.openxmlformats.org/officeDocument/2006/relationships/package" Target="../embeddings/Microsoft_Excel_Worksheet65.xlsx"/></Relationships>
</file>

<file path=ppt/slides/_rels/slide105.xml.rels><?xml version="1.0" encoding="UTF-8" standalone="yes"?>
<Relationships xmlns="http://schemas.openxmlformats.org/package/2006/relationships"><Relationship Id="rId8" Type="http://schemas.openxmlformats.org/officeDocument/2006/relationships/image" Target="../media/image146.wmf"/><Relationship Id="rId3" Type="http://schemas.openxmlformats.org/officeDocument/2006/relationships/image" Target="../media/image145.png"/><Relationship Id="rId7" Type="http://schemas.openxmlformats.org/officeDocument/2006/relationships/package" Target="../embeddings/Microsoft_Excel_Worksheet66.xlsx"/><Relationship Id="rId2" Type="http://schemas.openxmlformats.org/officeDocument/2006/relationships/slideLayout" Target="../slideLayouts/slideLayout5.xml"/><Relationship Id="rId1" Type="http://schemas.openxmlformats.org/officeDocument/2006/relationships/tags" Target="../tags/tag9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06.xml.rels><?xml version="1.0" encoding="UTF-8" standalone="yes"?>
<Relationships xmlns="http://schemas.openxmlformats.org/package/2006/relationships"><Relationship Id="rId8" Type="http://schemas.openxmlformats.org/officeDocument/2006/relationships/image" Target="../media/image148.wmf"/><Relationship Id="rId3" Type="http://schemas.openxmlformats.org/officeDocument/2006/relationships/image" Target="../media/image147.png"/><Relationship Id="rId7" Type="http://schemas.openxmlformats.org/officeDocument/2006/relationships/package" Target="../embeddings/Microsoft_Excel_Worksheet67.xlsx"/><Relationship Id="rId2" Type="http://schemas.openxmlformats.org/officeDocument/2006/relationships/slideLayout" Target="../slideLayouts/slideLayout5.xml"/><Relationship Id="rId1" Type="http://schemas.openxmlformats.org/officeDocument/2006/relationships/tags" Target="../tags/tag9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07.xml.rels><?xml version="1.0" encoding="UTF-8" standalone="yes"?>
<Relationships xmlns="http://schemas.openxmlformats.org/package/2006/relationships"><Relationship Id="rId8" Type="http://schemas.openxmlformats.org/officeDocument/2006/relationships/image" Target="../media/image150.wmf"/><Relationship Id="rId3" Type="http://schemas.openxmlformats.org/officeDocument/2006/relationships/image" Target="../media/image149.png"/><Relationship Id="rId7" Type="http://schemas.openxmlformats.org/officeDocument/2006/relationships/package" Target="../embeddings/Microsoft_Excel_Worksheet68.xlsx"/><Relationship Id="rId2" Type="http://schemas.openxmlformats.org/officeDocument/2006/relationships/slideLayout" Target="../slideLayouts/slideLayout5.xml"/><Relationship Id="rId1" Type="http://schemas.openxmlformats.org/officeDocument/2006/relationships/tags" Target="../tags/tag9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08.xml.rels><?xml version="1.0" encoding="UTF-8" standalone="yes"?>
<Relationships xmlns="http://schemas.openxmlformats.org/package/2006/relationships"><Relationship Id="rId8" Type="http://schemas.openxmlformats.org/officeDocument/2006/relationships/image" Target="../media/image152.wmf"/><Relationship Id="rId3" Type="http://schemas.openxmlformats.org/officeDocument/2006/relationships/image" Target="../media/image151.png"/><Relationship Id="rId7" Type="http://schemas.openxmlformats.org/officeDocument/2006/relationships/package" Target="../embeddings/Microsoft_Excel_Worksheet69.xlsx"/><Relationship Id="rId2" Type="http://schemas.openxmlformats.org/officeDocument/2006/relationships/slideLayout" Target="../slideLayouts/slideLayout5.xml"/><Relationship Id="rId1" Type="http://schemas.openxmlformats.org/officeDocument/2006/relationships/tags" Target="../tags/tag9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0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slide" Target="slide5.xml"/><Relationship Id="rId7" Type="http://schemas.openxmlformats.org/officeDocument/2006/relationships/image" Target="../media/image153.wmf"/><Relationship Id="rId2" Type="http://schemas.openxmlformats.org/officeDocument/2006/relationships/slideLayout" Target="../slideLayouts/slideLayout5.xml"/><Relationship Id="rId1" Type="http://schemas.openxmlformats.org/officeDocument/2006/relationships/tags" Target="../tags/tag96.xml"/><Relationship Id="rId6" Type="http://schemas.openxmlformats.org/officeDocument/2006/relationships/package" Target="../embeddings/Microsoft_Excel_Worksheet70.xlsx"/><Relationship Id="rId5" Type="http://schemas.openxmlformats.org/officeDocument/2006/relationships/image" Target="../media/image9.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5.xml"/><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9.emf"/></Relationships>
</file>

<file path=ppt/slides/_rels/slide110.xml.rels><?xml version="1.0" encoding="UTF-8" standalone="yes"?>
<Relationships xmlns="http://schemas.openxmlformats.org/package/2006/relationships"><Relationship Id="rId8" Type="http://schemas.openxmlformats.org/officeDocument/2006/relationships/package" Target="../embeddings/Microsoft_Excel_Worksheet71.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97.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55.png"/><Relationship Id="rId9" Type="http://schemas.openxmlformats.org/officeDocument/2006/relationships/image" Target="../media/image156.wmf"/></Relationships>
</file>

<file path=ppt/slides/_rels/slide111.xml.rels><?xml version="1.0" encoding="UTF-8" standalone="yes"?>
<Relationships xmlns="http://schemas.openxmlformats.org/package/2006/relationships"><Relationship Id="rId8" Type="http://schemas.openxmlformats.org/officeDocument/2006/relationships/package" Target="../embeddings/Microsoft_Excel_Worksheet72.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98.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57.png"/><Relationship Id="rId9" Type="http://schemas.openxmlformats.org/officeDocument/2006/relationships/image" Target="../media/image156.wmf"/></Relationships>
</file>

<file path=ppt/slides/_rels/slide112.xml.rels><?xml version="1.0" encoding="UTF-8" standalone="yes"?>
<Relationships xmlns="http://schemas.openxmlformats.org/package/2006/relationships"><Relationship Id="rId8" Type="http://schemas.openxmlformats.org/officeDocument/2006/relationships/image" Target="../media/image159.wmf"/><Relationship Id="rId3" Type="http://schemas.openxmlformats.org/officeDocument/2006/relationships/image" Target="../media/image158.png"/><Relationship Id="rId7" Type="http://schemas.openxmlformats.org/officeDocument/2006/relationships/package" Target="../embeddings/Microsoft_Excel_Worksheet73.xlsx"/><Relationship Id="rId2" Type="http://schemas.openxmlformats.org/officeDocument/2006/relationships/slideLayout" Target="../slideLayouts/slideLayout5.xml"/><Relationship Id="rId1" Type="http://schemas.openxmlformats.org/officeDocument/2006/relationships/tags" Target="../tags/tag9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13.xml.rels><?xml version="1.0" encoding="UTF-8" standalone="yes"?>
<Relationships xmlns="http://schemas.openxmlformats.org/package/2006/relationships"><Relationship Id="rId8" Type="http://schemas.openxmlformats.org/officeDocument/2006/relationships/package" Target="../embeddings/Microsoft_Excel_Worksheet74.xlsx"/><Relationship Id="rId3" Type="http://schemas.openxmlformats.org/officeDocument/2006/relationships/image" Target="../media/image3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0.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61.png"/><Relationship Id="rId4" Type="http://schemas.openxmlformats.org/officeDocument/2006/relationships/slide" Target="slide5.xml"/><Relationship Id="rId9" Type="http://schemas.openxmlformats.org/officeDocument/2006/relationships/image" Target="../media/image160.wmf"/></Relationships>
</file>

<file path=ppt/slides/_rels/slide114.xml.rels><?xml version="1.0" encoding="UTF-8" standalone="yes"?>
<Relationships xmlns="http://schemas.openxmlformats.org/package/2006/relationships"><Relationship Id="rId8" Type="http://schemas.openxmlformats.org/officeDocument/2006/relationships/image" Target="../media/image163.wmf"/><Relationship Id="rId3" Type="http://schemas.openxmlformats.org/officeDocument/2006/relationships/image" Target="../media/image162.png"/><Relationship Id="rId7" Type="http://schemas.openxmlformats.org/officeDocument/2006/relationships/package" Target="../embeddings/Microsoft_Excel_Worksheet75.xlsx"/><Relationship Id="rId2" Type="http://schemas.openxmlformats.org/officeDocument/2006/relationships/slideLayout" Target="../slideLayouts/slideLayout5.xml"/><Relationship Id="rId1" Type="http://schemas.openxmlformats.org/officeDocument/2006/relationships/tags" Target="../tags/tag10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8" Type="http://schemas.openxmlformats.org/officeDocument/2006/relationships/package" Target="../embeddings/Microsoft_Excel_Worksheet76.xlsx"/><Relationship Id="rId3" Type="http://schemas.openxmlformats.org/officeDocument/2006/relationships/image" Target="../media/image16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65.wmf"/></Relationships>
</file>

<file path=ppt/slides/_rels/slide11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Layout" Target="../slideLayouts/slideLayout5.xml"/><Relationship Id="rId1" Type="http://schemas.openxmlformats.org/officeDocument/2006/relationships/tags" Target="../tags/tag10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17.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slide" Target="slide5.xml"/><Relationship Id="rId7" Type="http://schemas.openxmlformats.org/officeDocument/2006/relationships/image" Target="../media/image167.wmf"/><Relationship Id="rId2" Type="http://schemas.openxmlformats.org/officeDocument/2006/relationships/slideLayout" Target="../slideLayouts/slideLayout5.xml"/><Relationship Id="rId1" Type="http://schemas.openxmlformats.org/officeDocument/2006/relationships/tags" Target="../tags/tag104.xml"/><Relationship Id="rId6" Type="http://schemas.openxmlformats.org/officeDocument/2006/relationships/package" Target="../embeddings/Microsoft_Excel_Worksheet77.xlsx"/><Relationship Id="rId5" Type="http://schemas.openxmlformats.org/officeDocument/2006/relationships/image" Target="../media/image9.png"/><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8" Type="http://schemas.openxmlformats.org/officeDocument/2006/relationships/package" Target="../embeddings/Microsoft_Excel_Worksheet78.xlsx"/><Relationship Id="rId3" Type="http://schemas.openxmlformats.org/officeDocument/2006/relationships/image" Target="../media/image16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70.wmf"/></Relationships>
</file>

<file path=ppt/slides/_rels/slide119.xml.rels><?xml version="1.0" encoding="UTF-8" standalone="yes"?>
<Relationships xmlns="http://schemas.openxmlformats.org/package/2006/relationships"><Relationship Id="rId8" Type="http://schemas.openxmlformats.org/officeDocument/2006/relationships/package" Target="../embeddings/Microsoft_Excel_Worksheet79.xlsx"/><Relationship Id="rId3" Type="http://schemas.openxmlformats.org/officeDocument/2006/relationships/image" Target="../media/image17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72.wmf"/></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19.emf"/></Relationships>
</file>

<file path=ppt/slides/_rels/slide12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07.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174.wmf"/><Relationship Id="rId4" Type="http://schemas.openxmlformats.org/officeDocument/2006/relationships/image" Target="../media/image173.png"/><Relationship Id="rId9" Type="http://schemas.openxmlformats.org/officeDocument/2006/relationships/package" Target="../embeddings/Microsoft_Excel_Worksheet80.xlsx"/></Relationships>
</file>

<file path=ppt/slides/_rels/slide121.xml.rels><?xml version="1.0" encoding="UTF-8" standalone="yes"?>
<Relationships xmlns="http://schemas.openxmlformats.org/package/2006/relationships"><Relationship Id="rId8" Type="http://schemas.openxmlformats.org/officeDocument/2006/relationships/image" Target="../media/image176.wmf"/><Relationship Id="rId3" Type="http://schemas.openxmlformats.org/officeDocument/2006/relationships/image" Target="../media/image175.png"/><Relationship Id="rId7" Type="http://schemas.openxmlformats.org/officeDocument/2006/relationships/package" Target="../embeddings/Microsoft_Excel_Worksheet81.xlsx"/><Relationship Id="rId2" Type="http://schemas.openxmlformats.org/officeDocument/2006/relationships/slideLayout" Target="../slideLayouts/slideLayout5.xml"/><Relationship Id="rId1" Type="http://schemas.openxmlformats.org/officeDocument/2006/relationships/tags" Target="../tags/tag10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22.xml.rels><?xml version="1.0" encoding="UTF-8" standalone="yes"?>
<Relationships xmlns="http://schemas.openxmlformats.org/package/2006/relationships"><Relationship Id="rId8" Type="http://schemas.openxmlformats.org/officeDocument/2006/relationships/package" Target="../embeddings/Microsoft_Excel_Worksheet82.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09.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77.png"/><Relationship Id="rId9" Type="http://schemas.openxmlformats.org/officeDocument/2006/relationships/image" Target="../media/image178.wmf"/></Relationships>
</file>

<file path=ppt/slides/_rels/slide123.xml.rels><?xml version="1.0" encoding="UTF-8" standalone="yes"?>
<Relationships xmlns="http://schemas.openxmlformats.org/package/2006/relationships"><Relationship Id="rId8" Type="http://schemas.openxmlformats.org/officeDocument/2006/relationships/image" Target="../media/image180.wmf"/><Relationship Id="rId3" Type="http://schemas.openxmlformats.org/officeDocument/2006/relationships/image" Target="../media/image179.png"/><Relationship Id="rId7" Type="http://schemas.openxmlformats.org/officeDocument/2006/relationships/package" Target="../embeddings/Microsoft_Excel_Worksheet83.xlsx"/><Relationship Id="rId2" Type="http://schemas.openxmlformats.org/officeDocument/2006/relationships/slideLayout" Target="../slideLayouts/slideLayout5.xml"/><Relationship Id="rId1" Type="http://schemas.openxmlformats.org/officeDocument/2006/relationships/tags" Target="../tags/tag11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24.xml.rels><?xml version="1.0" encoding="UTF-8" standalone="yes"?>
<Relationships xmlns="http://schemas.openxmlformats.org/package/2006/relationships"><Relationship Id="rId8" Type="http://schemas.openxmlformats.org/officeDocument/2006/relationships/image" Target="../media/image182.wmf"/><Relationship Id="rId3" Type="http://schemas.openxmlformats.org/officeDocument/2006/relationships/image" Target="../media/image181.png"/><Relationship Id="rId7" Type="http://schemas.openxmlformats.org/officeDocument/2006/relationships/package" Target="../embeddings/Microsoft_Excel_Worksheet84.xlsx"/><Relationship Id="rId2" Type="http://schemas.openxmlformats.org/officeDocument/2006/relationships/slideLayout" Target="../slideLayouts/slideLayout5.xml"/><Relationship Id="rId1" Type="http://schemas.openxmlformats.org/officeDocument/2006/relationships/tags" Target="../tags/tag11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25.xml.rels><?xml version="1.0" encoding="UTF-8" standalone="yes"?>
<Relationships xmlns="http://schemas.openxmlformats.org/package/2006/relationships"><Relationship Id="rId8" Type="http://schemas.openxmlformats.org/officeDocument/2006/relationships/image" Target="../media/image184.wmf"/><Relationship Id="rId3" Type="http://schemas.openxmlformats.org/officeDocument/2006/relationships/image" Target="../media/image183.png"/><Relationship Id="rId7" Type="http://schemas.openxmlformats.org/officeDocument/2006/relationships/package" Target="../embeddings/Microsoft_Excel_Worksheet85.xlsx"/><Relationship Id="rId2" Type="http://schemas.openxmlformats.org/officeDocument/2006/relationships/slideLayout" Target="../slideLayouts/slideLayout5.xml"/><Relationship Id="rId1" Type="http://schemas.openxmlformats.org/officeDocument/2006/relationships/tags" Target="../tags/tag1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1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140.xml"/><Relationship Id="rId18" Type="http://schemas.openxmlformats.org/officeDocument/2006/relationships/slide" Target="slide156.xml"/><Relationship Id="rId3" Type="http://schemas.openxmlformats.org/officeDocument/2006/relationships/notesSlide" Target="../notesSlides/notesSlide16.xml"/><Relationship Id="rId21" Type="http://schemas.openxmlformats.org/officeDocument/2006/relationships/slide" Target="slide152.xml"/><Relationship Id="rId7" Type="http://schemas.openxmlformats.org/officeDocument/2006/relationships/slide" Target="slide132.xml"/><Relationship Id="rId12" Type="http://schemas.openxmlformats.org/officeDocument/2006/relationships/slide" Target="slide138.xml"/><Relationship Id="rId17" Type="http://schemas.openxmlformats.org/officeDocument/2006/relationships/slide" Target="slide150.xml"/><Relationship Id="rId2" Type="http://schemas.openxmlformats.org/officeDocument/2006/relationships/slideLayout" Target="../slideLayouts/slideLayout3.xml"/><Relationship Id="rId16" Type="http://schemas.openxmlformats.org/officeDocument/2006/relationships/slide" Target="slide148.xml"/><Relationship Id="rId20" Type="http://schemas.openxmlformats.org/officeDocument/2006/relationships/slide" Target="slide158.xml"/><Relationship Id="rId1" Type="http://schemas.openxmlformats.org/officeDocument/2006/relationships/tags" Target="../tags/tag113.xml"/><Relationship Id="rId6" Type="http://schemas.openxmlformats.org/officeDocument/2006/relationships/slide" Target="slide129.xml"/><Relationship Id="rId11" Type="http://schemas.openxmlformats.org/officeDocument/2006/relationships/slide" Target="slide131.xml"/><Relationship Id="rId5" Type="http://schemas.openxmlformats.org/officeDocument/2006/relationships/slide" Target="slide127.xml"/><Relationship Id="rId15" Type="http://schemas.openxmlformats.org/officeDocument/2006/relationships/slide" Target="slide144.xml"/><Relationship Id="rId23" Type="http://schemas.openxmlformats.org/officeDocument/2006/relationships/slide" Target="slide160.xml"/><Relationship Id="rId10" Type="http://schemas.openxmlformats.org/officeDocument/2006/relationships/slide" Target="slide157.xml"/><Relationship Id="rId19" Type="http://schemas.openxmlformats.org/officeDocument/2006/relationships/slide" Target="slide154.xml"/><Relationship Id="rId4" Type="http://schemas.openxmlformats.org/officeDocument/2006/relationships/image" Target="../media/image9.png"/><Relationship Id="rId9" Type="http://schemas.openxmlformats.org/officeDocument/2006/relationships/slide" Target="slide146.xml"/><Relationship Id="rId14" Type="http://schemas.openxmlformats.org/officeDocument/2006/relationships/slide" Target="slide142.xml"/><Relationship Id="rId22" Type="http://schemas.openxmlformats.org/officeDocument/2006/relationships/slide" Target="slide159.xml"/></Relationships>
</file>

<file path=ppt/slides/_rels/slide127.xml.rels><?xml version="1.0" encoding="UTF-8" standalone="yes"?>
<Relationships xmlns="http://schemas.openxmlformats.org/package/2006/relationships"><Relationship Id="rId8" Type="http://schemas.openxmlformats.org/officeDocument/2006/relationships/package" Target="../embeddings/Microsoft_Excel_Worksheet86.xlsx"/><Relationship Id="rId3" Type="http://schemas.openxmlformats.org/officeDocument/2006/relationships/image" Target="../media/image18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1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6.xml"/><Relationship Id="rId9" Type="http://schemas.openxmlformats.org/officeDocument/2006/relationships/image" Target="../media/image186.wmf"/></Relationships>
</file>

<file path=ppt/slides/_rels/slide1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slideLayout" Target="../slideLayouts/slideLayout5.xml"/><Relationship Id="rId1" Type="http://schemas.openxmlformats.org/officeDocument/2006/relationships/tags" Target="../tags/tag11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6.xml"/></Relationships>
</file>

<file path=ppt/slides/_rels/slide129.xml.rels><?xml version="1.0" encoding="UTF-8" standalone="yes"?>
<Relationships xmlns="http://schemas.openxmlformats.org/package/2006/relationships"><Relationship Id="rId8" Type="http://schemas.openxmlformats.org/officeDocument/2006/relationships/package" Target="../embeddings/Microsoft_Excel_Worksheet87.xlsx"/><Relationship Id="rId3" Type="http://schemas.openxmlformats.org/officeDocument/2006/relationships/image" Target="../media/image18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1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6.xml"/><Relationship Id="rId9" Type="http://schemas.openxmlformats.org/officeDocument/2006/relationships/image" Target="../media/image189.wmf"/></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9.emf"/></Relationships>
</file>

<file path=ppt/slides/_rels/slide13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5.xml"/><Relationship Id="rId1" Type="http://schemas.openxmlformats.org/officeDocument/2006/relationships/tags" Target="../tags/tag11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6.xml"/></Relationships>
</file>

<file path=ppt/slides/_rels/slide131.xml.rels><?xml version="1.0" encoding="UTF-8" standalone="yes"?>
<Relationships xmlns="http://schemas.openxmlformats.org/package/2006/relationships"><Relationship Id="rId8" Type="http://schemas.openxmlformats.org/officeDocument/2006/relationships/image" Target="../media/image192.wmf"/><Relationship Id="rId3" Type="http://schemas.openxmlformats.org/officeDocument/2006/relationships/image" Target="../media/image191.png"/><Relationship Id="rId7" Type="http://schemas.openxmlformats.org/officeDocument/2006/relationships/package" Target="../embeddings/Microsoft_Excel_Worksheet88.xlsx"/><Relationship Id="rId2" Type="http://schemas.openxmlformats.org/officeDocument/2006/relationships/slideLayout" Target="../slideLayouts/slideLayout5.xml"/><Relationship Id="rId1" Type="http://schemas.openxmlformats.org/officeDocument/2006/relationships/tags" Target="../tags/tag118.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s>
</file>

<file path=ppt/slides/_rels/slide132.xml.rels><?xml version="1.0" encoding="UTF-8" standalone="yes"?>
<Relationships xmlns="http://schemas.openxmlformats.org/package/2006/relationships"><Relationship Id="rId8" Type="http://schemas.openxmlformats.org/officeDocument/2006/relationships/package" Target="../embeddings/Microsoft_Excel_Worksheet89.xlsx"/><Relationship Id="rId3" Type="http://schemas.openxmlformats.org/officeDocument/2006/relationships/image" Target="../media/image19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1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6.xml"/><Relationship Id="rId9" Type="http://schemas.openxmlformats.org/officeDocument/2006/relationships/image" Target="../media/image194.wmf"/></Relationships>
</file>

<file path=ppt/slides/_rels/slide133.xml.rels><?xml version="1.0" encoding="UTF-8" standalone="yes"?>
<Relationships xmlns="http://schemas.openxmlformats.org/package/2006/relationships"><Relationship Id="rId3" Type="http://schemas.openxmlformats.org/officeDocument/2006/relationships/slide" Target="slide126.xml"/><Relationship Id="rId7" Type="http://schemas.openxmlformats.org/officeDocument/2006/relationships/image" Target="../media/image195.png"/><Relationship Id="rId2" Type="http://schemas.openxmlformats.org/officeDocument/2006/relationships/slideLayout" Target="../slideLayouts/slideLayout5.xml"/><Relationship Id="rId1" Type="http://schemas.openxmlformats.org/officeDocument/2006/relationships/tags" Target="../tags/tag120.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34.xml.rels><?xml version="1.0" encoding="UTF-8" standalone="yes"?>
<Relationships xmlns="http://schemas.openxmlformats.org/package/2006/relationships"><Relationship Id="rId8" Type="http://schemas.openxmlformats.org/officeDocument/2006/relationships/package" Target="../embeddings/Microsoft_Excel_Worksheet90.xlsx"/><Relationship Id="rId3" Type="http://schemas.openxmlformats.org/officeDocument/2006/relationships/image" Target="../media/image19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6.xml"/><Relationship Id="rId9" Type="http://schemas.openxmlformats.org/officeDocument/2006/relationships/image" Target="../media/image197.wmf"/></Relationships>
</file>

<file path=ppt/slides/_rels/slide135.xml.rels><?xml version="1.0" encoding="UTF-8" standalone="yes"?>
<Relationships xmlns="http://schemas.openxmlformats.org/package/2006/relationships"><Relationship Id="rId3" Type="http://schemas.openxmlformats.org/officeDocument/2006/relationships/slide" Target="slide126.xml"/><Relationship Id="rId7" Type="http://schemas.openxmlformats.org/officeDocument/2006/relationships/image" Target="../media/image198.png"/><Relationship Id="rId2" Type="http://schemas.openxmlformats.org/officeDocument/2006/relationships/slideLayout" Target="../slideLayouts/slideLayout5.xml"/><Relationship Id="rId1" Type="http://schemas.openxmlformats.org/officeDocument/2006/relationships/tags" Target="../tags/tag12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136.xml.rels><?xml version="1.0" encoding="UTF-8" standalone="yes"?>
<Relationships xmlns="http://schemas.openxmlformats.org/package/2006/relationships"><Relationship Id="rId8" Type="http://schemas.openxmlformats.org/officeDocument/2006/relationships/package" Target="../embeddings/Microsoft_Excel_Worksheet91.xlsx"/><Relationship Id="rId3" Type="http://schemas.openxmlformats.org/officeDocument/2006/relationships/image" Target="../media/image19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26.xml"/><Relationship Id="rId9" Type="http://schemas.openxmlformats.org/officeDocument/2006/relationships/image" Target="../media/image200.wmf"/></Relationships>
</file>

<file path=ppt/slides/_rels/slide137.xml.rels><?xml version="1.0" encoding="UTF-8" standalone="yes"?>
<Relationships xmlns="http://schemas.openxmlformats.org/package/2006/relationships"><Relationship Id="rId3" Type="http://schemas.openxmlformats.org/officeDocument/2006/relationships/slide" Target="slide126.xml"/><Relationship Id="rId2" Type="http://schemas.openxmlformats.org/officeDocument/2006/relationships/slideLayout" Target="../slideLayouts/slideLayout5.xml"/><Relationship Id="rId1" Type="http://schemas.openxmlformats.org/officeDocument/2006/relationships/tags" Target="../tags/tag124.xml"/><Relationship Id="rId6" Type="http://schemas.openxmlformats.org/officeDocument/2006/relationships/image" Target="../media/image201.png"/><Relationship Id="rId5" Type="http://schemas.openxmlformats.org/officeDocument/2006/relationships/image" Target="../media/image9.png"/><Relationship Id="rId4" Type="http://schemas.openxmlformats.org/officeDocument/2006/relationships/image" Target="../media/image12.png"/></Relationships>
</file>

<file path=ppt/slides/_rels/slide138.xml.rels><?xml version="1.0" encoding="UTF-8" standalone="yes"?>
<Relationships xmlns="http://schemas.openxmlformats.org/package/2006/relationships"><Relationship Id="rId8" Type="http://schemas.openxmlformats.org/officeDocument/2006/relationships/package" Target="../embeddings/Microsoft_Excel_Worksheet92.xlsx"/><Relationship Id="rId3" Type="http://schemas.openxmlformats.org/officeDocument/2006/relationships/image" Target="../media/image202.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5.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 Id="rId9" Type="http://schemas.openxmlformats.org/officeDocument/2006/relationships/image" Target="../media/image203.wmf"/></Relationships>
</file>

<file path=ppt/slides/_rels/slide1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26.xml"/><Relationship Id="rId6" Type="http://schemas.openxmlformats.org/officeDocument/2006/relationships/image" Target="../media/image204.png"/><Relationship Id="rId5" Type="http://schemas.openxmlformats.org/officeDocument/2006/relationships/image" Target="../media/image12.png"/><Relationship Id="rId4" Type="http://schemas.openxmlformats.org/officeDocument/2006/relationships/slide" Target="slide126.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1.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19.emf"/><Relationship Id="rId4" Type="http://schemas.openxmlformats.org/officeDocument/2006/relationships/image" Target="../media/image25.png"/><Relationship Id="rId9" Type="http://schemas.openxmlformats.org/officeDocument/2006/relationships/image" Target="../media/image20.png"/></Relationships>
</file>

<file path=ppt/slides/_rels/slide140.xml.rels><?xml version="1.0" encoding="UTF-8" standalone="yes"?>
<Relationships xmlns="http://schemas.openxmlformats.org/package/2006/relationships"><Relationship Id="rId8" Type="http://schemas.openxmlformats.org/officeDocument/2006/relationships/package" Target="../embeddings/Microsoft_Excel_Worksheet93.xlsx"/><Relationship Id="rId3" Type="http://schemas.openxmlformats.org/officeDocument/2006/relationships/image" Target="../media/image20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7.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 Id="rId9" Type="http://schemas.openxmlformats.org/officeDocument/2006/relationships/image" Target="../media/image206.wmf"/></Relationships>
</file>

<file path=ppt/slides/_rels/slide1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28.xml"/><Relationship Id="rId6" Type="http://schemas.openxmlformats.org/officeDocument/2006/relationships/image" Target="../media/image207.png"/><Relationship Id="rId5" Type="http://schemas.openxmlformats.org/officeDocument/2006/relationships/image" Target="../media/image12.png"/><Relationship Id="rId4" Type="http://schemas.openxmlformats.org/officeDocument/2006/relationships/slide" Target="slide126.xml"/></Relationships>
</file>

<file path=ppt/slides/_rels/slide142.xml.rels><?xml version="1.0" encoding="UTF-8" standalone="yes"?>
<Relationships xmlns="http://schemas.openxmlformats.org/package/2006/relationships"><Relationship Id="rId8" Type="http://schemas.openxmlformats.org/officeDocument/2006/relationships/package" Target="../embeddings/Microsoft_Excel_Worksheet94.xlsx"/><Relationship Id="rId3" Type="http://schemas.openxmlformats.org/officeDocument/2006/relationships/image" Target="../media/image20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9.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 Id="rId9" Type="http://schemas.openxmlformats.org/officeDocument/2006/relationships/image" Target="../media/image209.wmf"/></Relationships>
</file>

<file path=ppt/slides/_rels/slide1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30.xml"/><Relationship Id="rId6" Type="http://schemas.openxmlformats.org/officeDocument/2006/relationships/image" Target="../media/image210.png"/><Relationship Id="rId5" Type="http://schemas.openxmlformats.org/officeDocument/2006/relationships/image" Target="../media/image12.png"/><Relationship Id="rId4" Type="http://schemas.openxmlformats.org/officeDocument/2006/relationships/slide" Target="slide126.xml"/></Relationships>
</file>

<file path=ppt/slides/_rels/slide144.xml.rels><?xml version="1.0" encoding="UTF-8" standalone="yes"?>
<Relationships xmlns="http://schemas.openxmlformats.org/package/2006/relationships"><Relationship Id="rId8" Type="http://schemas.openxmlformats.org/officeDocument/2006/relationships/package" Target="../embeddings/Microsoft_Excel_Worksheet95.xlsx"/><Relationship Id="rId3" Type="http://schemas.openxmlformats.org/officeDocument/2006/relationships/image" Target="../media/image2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31.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 Id="rId9" Type="http://schemas.openxmlformats.org/officeDocument/2006/relationships/image" Target="../media/image212.wmf"/></Relationships>
</file>

<file path=ppt/slides/_rels/slide1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5.xml"/><Relationship Id="rId1" Type="http://schemas.openxmlformats.org/officeDocument/2006/relationships/tags" Target="../tags/tag132.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s>
</file>

<file path=ppt/slides/_rels/slide14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4.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33.xml"/><Relationship Id="rId6" Type="http://schemas.openxmlformats.org/officeDocument/2006/relationships/image" Target="../media/image12.png"/><Relationship Id="rId5" Type="http://schemas.openxmlformats.org/officeDocument/2006/relationships/slide" Target="slide126.xml"/><Relationship Id="rId10" Type="http://schemas.openxmlformats.org/officeDocument/2006/relationships/image" Target="../media/image215.wmf"/><Relationship Id="rId4" Type="http://schemas.openxmlformats.org/officeDocument/2006/relationships/image" Target="../media/image9.png"/><Relationship Id="rId9" Type="http://schemas.openxmlformats.org/officeDocument/2006/relationships/package" Target="../embeddings/Microsoft_Excel_Worksheet96.xlsx"/></Relationships>
</file>

<file path=ppt/slides/_rels/slide147.xml.rels><?xml version="1.0" encoding="UTF-8" standalone="yes"?>
<Relationships xmlns="http://schemas.openxmlformats.org/package/2006/relationships"><Relationship Id="rId3" Type="http://schemas.openxmlformats.org/officeDocument/2006/relationships/image" Target="../media/image216.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34.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s>
</file>

<file path=ppt/slides/_rels/slide14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17.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35.xml"/><Relationship Id="rId6" Type="http://schemas.openxmlformats.org/officeDocument/2006/relationships/image" Target="../media/image12.png"/><Relationship Id="rId5" Type="http://schemas.openxmlformats.org/officeDocument/2006/relationships/slide" Target="slide126.xml"/><Relationship Id="rId10" Type="http://schemas.openxmlformats.org/officeDocument/2006/relationships/image" Target="../media/image218.wmf"/><Relationship Id="rId4" Type="http://schemas.openxmlformats.org/officeDocument/2006/relationships/image" Target="../media/image9.png"/><Relationship Id="rId9" Type="http://schemas.openxmlformats.org/officeDocument/2006/relationships/package" Target="../embeddings/Microsoft_Excel_Worksheet97.xlsx"/></Relationships>
</file>

<file path=ppt/slides/_rels/slide149.xml.rels><?xml version="1.0" encoding="UTF-8" standalone="yes"?>
<Relationships xmlns="http://schemas.openxmlformats.org/package/2006/relationships"><Relationship Id="rId3" Type="http://schemas.openxmlformats.org/officeDocument/2006/relationships/image" Target="../media/image219.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36.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0.png"/></Relationships>
</file>

<file path=ppt/slides/_rels/slide15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17.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37.xml"/><Relationship Id="rId6" Type="http://schemas.openxmlformats.org/officeDocument/2006/relationships/slide" Target="slide126.xml"/><Relationship Id="rId11" Type="http://schemas.openxmlformats.org/officeDocument/2006/relationships/image" Target="../media/image221.wmf"/><Relationship Id="rId5" Type="http://schemas.openxmlformats.org/officeDocument/2006/relationships/image" Target="../media/image9.png"/><Relationship Id="rId10" Type="http://schemas.openxmlformats.org/officeDocument/2006/relationships/package" Target="../embeddings/Microsoft_Excel_Worksheet98.xlsx"/><Relationship Id="rId4" Type="http://schemas.openxmlformats.org/officeDocument/2006/relationships/image" Target="../media/image220.png"/><Relationship Id="rId9" Type="http://schemas.openxmlformats.org/officeDocument/2006/relationships/image" Target="../media/image13.png"/></Relationships>
</file>

<file path=ppt/slides/_rels/slide151.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notesSlide" Target="../notesSlides/notesSlide18.xml"/><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38.xml"/><Relationship Id="rId6" Type="http://schemas.openxmlformats.org/officeDocument/2006/relationships/slide" Target="slide126.xml"/><Relationship Id="rId5" Type="http://schemas.openxmlformats.org/officeDocument/2006/relationships/image" Target="../media/image9.png"/><Relationship Id="rId4" Type="http://schemas.openxmlformats.org/officeDocument/2006/relationships/image" Target="../media/image222.png"/></Relationships>
</file>

<file path=ppt/slides/_rels/slide15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3.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39.xml"/><Relationship Id="rId6" Type="http://schemas.openxmlformats.org/officeDocument/2006/relationships/image" Target="../media/image12.png"/><Relationship Id="rId5" Type="http://schemas.openxmlformats.org/officeDocument/2006/relationships/slide" Target="slide126.xml"/><Relationship Id="rId10" Type="http://schemas.openxmlformats.org/officeDocument/2006/relationships/image" Target="../media/image224.wmf"/><Relationship Id="rId4" Type="http://schemas.openxmlformats.org/officeDocument/2006/relationships/image" Target="../media/image9.png"/><Relationship Id="rId9" Type="http://schemas.openxmlformats.org/officeDocument/2006/relationships/package" Target="../embeddings/Microsoft_Excel_Worksheet99.xlsx"/></Relationships>
</file>

<file path=ppt/slides/_rels/slide153.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40.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s>
</file>

<file path=ppt/slides/_rels/slide15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26.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41.xml"/><Relationship Id="rId6" Type="http://schemas.openxmlformats.org/officeDocument/2006/relationships/image" Target="../media/image12.png"/><Relationship Id="rId5" Type="http://schemas.openxmlformats.org/officeDocument/2006/relationships/slide" Target="slide126.xml"/><Relationship Id="rId10" Type="http://schemas.openxmlformats.org/officeDocument/2006/relationships/image" Target="../media/image227.wmf"/><Relationship Id="rId4" Type="http://schemas.openxmlformats.org/officeDocument/2006/relationships/image" Target="../media/image9.png"/><Relationship Id="rId9" Type="http://schemas.openxmlformats.org/officeDocument/2006/relationships/package" Target="../embeddings/Microsoft_Excel_Worksheet100.xlsx"/></Relationships>
</file>

<file path=ppt/slides/_rels/slide155.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42.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s>
</file>

<file path=ppt/slides/_rels/slide156.xml.rels><?xml version="1.0" encoding="UTF-8" standalone="yes"?>
<Relationships xmlns="http://schemas.openxmlformats.org/package/2006/relationships"><Relationship Id="rId8" Type="http://schemas.openxmlformats.org/officeDocument/2006/relationships/package" Target="../embeddings/Microsoft_Excel_Worksheet101.xlsx"/><Relationship Id="rId3" Type="http://schemas.openxmlformats.org/officeDocument/2006/relationships/image" Target="../media/image229.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43.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 Id="rId9" Type="http://schemas.openxmlformats.org/officeDocument/2006/relationships/image" Target="../media/image230.wmf"/></Relationships>
</file>

<file path=ppt/slides/_rels/slide15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5.png"/><Relationship Id="rId7"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144.xml"/><Relationship Id="rId6" Type="http://schemas.openxmlformats.org/officeDocument/2006/relationships/slide" Target="slide126.xml"/><Relationship Id="rId5" Type="http://schemas.openxmlformats.org/officeDocument/2006/relationships/image" Target="../media/image9.png"/><Relationship Id="rId10" Type="http://schemas.openxmlformats.org/officeDocument/2006/relationships/image" Target="../media/image232.wmf"/><Relationship Id="rId4" Type="http://schemas.openxmlformats.org/officeDocument/2006/relationships/image" Target="../media/image231.png"/><Relationship Id="rId9" Type="http://schemas.openxmlformats.org/officeDocument/2006/relationships/package" Target="../embeddings/Microsoft_Excel_Worksheet102.xlsx"/></Relationships>
</file>

<file path=ppt/slides/_rels/slide158.xml.rels><?xml version="1.0" encoding="UTF-8" standalone="yes"?>
<Relationships xmlns="http://schemas.openxmlformats.org/package/2006/relationships"><Relationship Id="rId8" Type="http://schemas.openxmlformats.org/officeDocument/2006/relationships/image" Target="../media/image233.wmf"/><Relationship Id="rId3" Type="http://schemas.openxmlformats.org/officeDocument/2006/relationships/image" Target="../media/image35.png"/><Relationship Id="rId7" Type="http://schemas.openxmlformats.org/officeDocument/2006/relationships/package" Target="../embeddings/Microsoft_Excel_Worksheet103.xlsx"/><Relationship Id="rId2" Type="http://schemas.openxmlformats.org/officeDocument/2006/relationships/slideLayout" Target="../slideLayouts/slideLayout5.xml"/><Relationship Id="rId1" Type="http://schemas.openxmlformats.org/officeDocument/2006/relationships/tags" Target="../tags/tag145.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 Id="rId9" Type="http://schemas.openxmlformats.org/officeDocument/2006/relationships/image" Target="../media/image234.png"/></Relationships>
</file>

<file path=ppt/slides/_rels/slide159.xml.rels><?xml version="1.0" encoding="UTF-8" standalone="yes"?>
<Relationships xmlns="http://schemas.openxmlformats.org/package/2006/relationships"><Relationship Id="rId8" Type="http://schemas.openxmlformats.org/officeDocument/2006/relationships/package" Target="../embeddings/Microsoft_Excel_Worksheet104.xlsx"/><Relationship Id="rId3" Type="http://schemas.openxmlformats.org/officeDocument/2006/relationships/image" Target="../media/image235.png"/><Relationship Id="rId7" Type="http://schemas.openxmlformats.org/officeDocument/2006/relationships/slide" Target="slide4.xml"/><Relationship Id="rId2" Type="http://schemas.openxmlformats.org/officeDocument/2006/relationships/slideLayout" Target="../slideLayouts/slideLayout5.xml"/><Relationship Id="rId1" Type="http://schemas.openxmlformats.org/officeDocument/2006/relationships/tags" Target="../tags/tag146.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 Id="rId9" Type="http://schemas.openxmlformats.org/officeDocument/2006/relationships/image" Target="../media/image236.wmf"/></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19.emf"/></Relationships>
</file>

<file path=ppt/slides/_rels/slide160.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image" Target="../media/image237.png"/><Relationship Id="rId7" Type="http://schemas.openxmlformats.org/officeDocument/2006/relationships/package" Target="../embeddings/Microsoft_Excel_Worksheet105.xlsx"/><Relationship Id="rId2" Type="http://schemas.openxmlformats.org/officeDocument/2006/relationships/slideLayout" Target="../slideLayouts/slideLayout5.xml"/><Relationship Id="rId1" Type="http://schemas.openxmlformats.org/officeDocument/2006/relationships/tags" Target="../tags/tag147.xml"/><Relationship Id="rId6" Type="http://schemas.openxmlformats.org/officeDocument/2006/relationships/image" Target="../media/image12.png"/><Relationship Id="rId5" Type="http://schemas.openxmlformats.org/officeDocument/2006/relationships/slide" Target="slide126.xml"/><Relationship Id="rId4" Type="http://schemas.openxmlformats.org/officeDocument/2006/relationships/image" Target="../media/image9.png"/></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48.xml"/><Relationship Id="rId6" Type="http://schemas.openxmlformats.org/officeDocument/2006/relationships/slide" Target="slide164.xml"/><Relationship Id="rId5" Type="http://schemas.openxmlformats.org/officeDocument/2006/relationships/slide" Target="slide162.xml"/><Relationship Id="rId4" Type="http://schemas.openxmlformats.org/officeDocument/2006/relationships/image" Target="../media/image9.png"/></Relationships>
</file>

<file path=ppt/slides/_rels/slide162.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slide" Target="slide161.xml"/><Relationship Id="rId7" Type="http://schemas.openxmlformats.org/officeDocument/2006/relationships/image" Target="../media/image239.wmf"/><Relationship Id="rId2" Type="http://schemas.openxmlformats.org/officeDocument/2006/relationships/slideLayout" Target="../slideLayouts/slideLayout5.xml"/><Relationship Id="rId1" Type="http://schemas.openxmlformats.org/officeDocument/2006/relationships/tags" Target="../tags/tag149.xml"/><Relationship Id="rId6" Type="http://schemas.openxmlformats.org/officeDocument/2006/relationships/package" Target="../embeddings/Microsoft_Excel_Worksheet106.xlsx"/><Relationship Id="rId5" Type="http://schemas.openxmlformats.org/officeDocument/2006/relationships/image" Target="../media/image9.png"/><Relationship Id="rId4" Type="http://schemas.openxmlformats.org/officeDocument/2006/relationships/image" Target="../media/image12.png"/></Relationships>
</file>

<file path=ppt/slides/_rels/slide163.xml.rels><?xml version="1.0" encoding="UTF-8" standalone="yes"?>
<Relationships xmlns="http://schemas.openxmlformats.org/package/2006/relationships"><Relationship Id="rId8" Type="http://schemas.openxmlformats.org/officeDocument/2006/relationships/image" Target="../media/image242.wmf"/><Relationship Id="rId3" Type="http://schemas.openxmlformats.org/officeDocument/2006/relationships/image" Target="../media/image241.png"/><Relationship Id="rId7" Type="http://schemas.openxmlformats.org/officeDocument/2006/relationships/package" Target="../embeddings/Microsoft_Excel_Worksheet107.xlsx"/><Relationship Id="rId2" Type="http://schemas.openxmlformats.org/officeDocument/2006/relationships/slideLayout" Target="../slideLayouts/slideLayout5.xml"/><Relationship Id="rId1" Type="http://schemas.openxmlformats.org/officeDocument/2006/relationships/tags" Target="../tags/tag15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161.xml"/></Relationships>
</file>

<file path=ppt/slides/_rels/slide1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61.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6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161.xml"/><Relationship Id="rId1" Type="http://schemas.openxmlformats.org/officeDocument/2006/relationships/slideLayout" Target="../slideLayouts/slideLayout5.xml"/><Relationship Id="rId4" Type="http://schemas.openxmlformats.org/officeDocument/2006/relationships/image" Target="../media/image243.emf"/></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2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9.emf"/><Relationship Id="rId5" Type="http://schemas.openxmlformats.org/officeDocument/2006/relationships/image" Target="../media/image9.png"/><Relationship Id="rId10" Type="http://schemas.openxmlformats.org/officeDocument/2006/relationships/image" Target="../media/image30.wmf"/><Relationship Id="rId4" Type="http://schemas.openxmlformats.org/officeDocument/2006/relationships/image" Target="../media/image12.png"/><Relationship Id="rId9" Type="http://schemas.openxmlformats.org/officeDocument/2006/relationships/package" Target="../embeddings/Microsoft_Excel_Worksheet2.xlsx"/></Relationships>
</file>

<file path=ppt/slides/_rels/slide19.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13" Type="http://schemas.openxmlformats.org/officeDocument/2006/relationships/slide" Target="slide140.xml"/><Relationship Id="rId18" Type="http://schemas.openxmlformats.org/officeDocument/2006/relationships/slide" Target="slide156.xml"/><Relationship Id="rId26" Type="http://schemas.openxmlformats.org/officeDocument/2006/relationships/slide" Target="slide158.xml"/><Relationship Id="rId39" Type="http://schemas.openxmlformats.org/officeDocument/2006/relationships/slide" Target="slide73.xml"/><Relationship Id="rId21" Type="http://schemas.openxmlformats.org/officeDocument/2006/relationships/slide" Target="slide161.xml"/><Relationship Id="rId34" Type="http://schemas.openxmlformats.org/officeDocument/2006/relationships/slide" Target="slide98.xml"/><Relationship Id="rId42" Type="http://schemas.openxmlformats.org/officeDocument/2006/relationships/slide" Target="slide97.xml"/><Relationship Id="rId47" Type="http://schemas.openxmlformats.org/officeDocument/2006/relationships/slide" Target="slide91.xml"/><Relationship Id="rId50" Type="http://schemas.openxmlformats.org/officeDocument/2006/relationships/slide" Target="slide106.xml"/><Relationship Id="rId55" Type="http://schemas.openxmlformats.org/officeDocument/2006/relationships/slide" Target="slide102.xml"/><Relationship Id="rId7" Type="http://schemas.openxmlformats.org/officeDocument/2006/relationships/slide" Target="slide129.xml"/><Relationship Id="rId12" Type="http://schemas.openxmlformats.org/officeDocument/2006/relationships/slide" Target="slide138.xml"/><Relationship Id="rId17" Type="http://schemas.openxmlformats.org/officeDocument/2006/relationships/slide" Target="slide150.xml"/><Relationship Id="rId25" Type="http://schemas.openxmlformats.org/officeDocument/2006/relationships/slide" Target="slide4.xml"/><Relationship Id="rId33" Type="http://schemas.openxmlformats.org/officeDocument/2006/relationships/slide" Target="slide95.xml"/><Relationship Id="rId38" Type="http://schemas.openxmlformats.org/officeDocument/2006/relationships/slide" Target="slide92.xml"/><Relationship Id="rId46" Type="http://schemas.openxmlformats.org/officeDocument/2006/relationships/slide" Target="slide125.xml"/><Relationship Id="rId59" Type="http://schemas.openxmlformats.org/officeDocument/2006/relationships/image" Target="../media/image9.png"/><Relationship Id="rId2" Type="http://schemas.openxmlformats.org/officeDocument/2006/relationships/slideLayout" Target="../slideLayouts/slideLayout5.xml"/><Relationship Id="rId16" Type="http://schemas.openxmlformats.org/officeDocument/2006/relationships/slide" Target="slide148.xml"/><Relationship Id="rId20" Type="http://schemas.openxmlformats.org/officeDocument/2006/relationships/slide" Target="slide3.xml"/><Relationship Id="rId29" Type="http://schemas.openxmlformats.org/officeDocument/2006/relationships/slide" Target="slide26.xml"/><Relationship Id="rId41" Type="http://schemas.openxmlformats.org/officeDocument/2006/relationships/slide" Target="slide84.xml"/><Relationship Id="rId54" Type="http://schemas.openxmlformats.org/officeDocument/2006/relationships/slide" Target="slide123.xml"/><Relationship Id="rId1" Type="http://schemas.openxmlformats.org/officeDocument/2006/relationships/tags" Target="../tags/tag1.xml"/><Relationship Id="rId6" Type="http://schemas.openxmlformats.org/officeDocument/2006/relationships/slide" Target="slide127.xml"/><Relationship Id="rId11" Type="http://schemas.openxmlformats.org/officeDocument/2006/relationships/slide" Target="slide131.xml"/><Relationship Id="rId24" Type="http://schemas.openxmlformats.org/officeDocument/2006/relationships/slide" Target="slide164.xml"/><Relationship Id="rId32" Type="http://schemas.openxmlformats.org/officeDocument/2006/relationships/slide" Target="slide88.xml"/><Relationship Id="rId37" Type="http://schemas.openxmlformats.org/officeDocument/2006/relationships/slide" Target="slide118.xml"/><Relationship Id="rId40" Type="http://schemas.openxmlformats.org/officeDocument/2006/relationships/slide" Target="slide78.xml"/><Relationship Id="rId45" Type="http://schemas.openxmlformats.org/officeDocument/2006/relationships/slide" Target="slide93.xml"/><Relationship Id="rId53" Type="http://schemas.openxmlformats.org/officeDocument/2006/relationships/slide" Target="slide109.xml"/><Relationship Id="rId58" Type="http://schemas.openxmlformats.org/officeDocument/2006/relationships/slide" Target="slide160.xml"/><Relationship Id="rId5" Type="http://schemas.openxmlformats.org/officeDocument/2006/relationships/slide" Target="slide126.xml"/><Relationship Id="rId15" Type="http://schemas.openxmlformats.org/officeDocument/2006/relationships/slide" Target="slide144.xml"/><Relationship Id="rId23" Type="http://schemas.openxmlformats.org/officeDocument/2006/relationships/slide" Target="slide162.xml"/><Relationship Id="rId28" Type="http://schemas.openxmlformats.org/officeDocument/2006/relationships/slide" Target="slide6.xml"/><Relationship Id="rId36" Type="http://schemas.openxmlformats.org/officeDocument/2006/relationships/slide" Target="slide115.xml"/><Relationship Id="rId49" Type="http://schemas.openxmlformats.org/officeDocument/2006/relationships/slide" Target="slide105.xml"/><Relationship Id="rId57" Type="http://schemas.openxmlformats.org/officeDocument/2006/relationships/slide" Target="slide124.xml"/><Relationship Id="rId10" Type="http://schemas.openxmlformats.org/officeDocument/2006/relationships/slide" Target="slide157.xml"/><Relationship Id="rId19" Type="http://schemas.openxmlformats.org/officeDocument/2006/relationships/slide" Target="slide154.xml"/><Relationship Id="rId31" Type="http://schemas.openxmlformats.org/officeDocument/2006/relationships/slide" Target="slide68.xml"/><Relationship Id="rId44" Type="http://schemas.openxmlformats.org/officeDocument/2006/relationships/slide" Target="slide122.xml"/><Relationship Id="rId52" Type="http://schemas.openxmlformats.org/officeDocument/2006/relationships/slide" Target="slide108.xml"/><Relationship Id="rId60" Type="http://schemas.openxmlformats.org/officeDocument/2006/relationships/image" Target="../media/image10.png"/><Relationship Id="rId4" Type="http://schemas.openxmlformats.org/officeDocument/2006/relationships/slide" Target="slide5.xml"/><Relationship Id="rId9" Type="http://schemas.openxmlformats.org/officeDocument/2006/relationships/slide" Target="slide146.xml"/><Relationship Id="rId14" Type="http://schemas.openxmlformats.org/officeDocument/2006/relationships/slide" Target="slide142.xml"/><Relationship Id="rId22" Type="http://schemas.openxmlformats.org/officeDocument/2006/relationships/slide" Target="slide116.xml"/><Relationship Id="rId27" Type="http://schemas.openxmlformats.org/officeDocument/2006/relationships/slide" Target="slide159.xml"/><Relationship Id="rId30" Type="http://schemas.openxmlformats.org/officeDocument/2006/relationships/slide" Target="slide60.xml"/><Relationship Id="rId35" Type="http://schemas.openxmlformats.org/officeDocument/2006/relationships/slide" Target="slide112.xml"/><Relationship Id="rId43" Type="http://schemas.openxmlformats.org/officeDocument/2006/relationships/slide" Target="slide113.xml"/><Relationship Id="rId48" Type="http://schemas.openxmlformats.org/officeDocument/2006/relationships/slide" Target="slide101.xml"/><Relationship Id="rId56" Type="http://schemas.openxmlformats.org/officeDocument/2006/relationships/slide" Target="slide152.xml"/><Relationship Id="rId8" Type="http://schemas.openxmlformats.org/officeDocument/2006/relationships/slide" Target="slide132.xml"/><Relationship Id="rId51" Type="http://schemas.openxmlformats.org/officeDocument/2006/relationships/slide" Target="slide107.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17.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19.emf"/><Relationship Id="rId4" Type="http://schemas.openxmlformats.org/officeDocument/2006/relationships/slide" Target="slide5.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8.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image" Target="../media/image36.png"/><Relationship Id="rId9" Type="http://schemas.openxmlformats.org/officeDocument/2006/relationships/image" Target="../media/image19.emf"/></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37.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 Id="rId9" Type="http://schemas.openxmlformats.org/officeDocument/2006/relationships/image" Target="../media/image19.emf"/></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9.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38.png"/><Relationship Id="rId9" Type="http://schemas.openxmlformats.org/officeDocument/2006/relationships/image" Target="../media/image19.emf"/></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0.xml"/><Relationship Id="rId6" Type="http://schemas.openxmlformats.org/officeDocument/2006/relationships/image" Target="../media/image9.png"/><Relationship Id="rId11" Type="http://schemas.openxmlformats.org/officeDocument/2006/relationships/image" Target="../media/image19.emf"/><Relationship Id="rId5" Type="http://schemas.openxmlformats.org/officeDocument/2006/relationships/image" Target="../media/image12.png"/><Relationship Id="rId10" Type="http://schemas.openxmlformats.org/officeDocument/2006/relationships/image" Target="../media/image40.wmf"/><Relationship Id="rId4" Type="http://schemas.openxmlformats.org/officeDocument/2006/relationships/slide" Target="slide5.xml"/><Relationship Id="rId9" Type="http://schemas.openxmlformats.org/officeDocument/2006/relationships/package" Target="../embeddings/Microsoft_Excel_Worksheet3.xlsx"/></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28.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3.wmf"/><Relationship Id="rId3" Type="http://schemas.openxmlformats.org/officeDocument/2006/relationships/notesSlide" Target="../notesSlides/notesSlide9.xml"/><Relationship Id="rId7" Type="http://schemas.openxmlformats.org/officeDocument/2006/relationships/image" Target="../media/image9.png"/><Relationship Id="rId12" Type="http://schemas.openxmlformats.org/officeDocument/2006/relationships/package" Target="../embeddings/Microsoft_Excel_Worksheet4.xlsx"/><Relationship Id="rId2" Type="http://schemas.openxmlformats.org/officeDocument/2006/relationships/slideLayout" Target="../slideLayouts/slideLayout5.xml"/><Relationship Id="rId1" Type="http://schemas.openxmlformats.org/officeDocument/2006/relationships/tags" Target="../tags/tag22.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slide" Target="slide5.xml"/><Relationship Id="rId10" Type="http://schemas.openxmlformats.org/officeDocument/2006/relationships/image" Target="../media/image19.emf"/><Relationship Id="rId4" Type="http://schemas.openxmlformats.org/officeDocument/2006/relationships/image" Target="../media/image42.png"/><Relationship Id="rId9" Type="http://schemas.openxmlformats.org/officeDocument/2006/relationships/image" Target="../media/image13.png"/></Relationships>
</file>

<file path=ppt/slides/_rels/slide29.xml.rels><?xml version="1.0" encoding="UTF-8" standalone="yes"?>
<Relationships xmlns="http://schemas.openxmlformats.org/package/2006/relationships"><Relationship Id="rId8" Type="http://schemas.openxmlformats.org/officeDocument/2006/relationships/package" Target="../embeddings/Microsoft_Excel_Worksheet5.xlsx"/><Relationship Id="rId3" Type="http://schemas.openxmlformats.org/officeDocument/2006/relationships/image" Target="../media/image4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45.wmf"/></Relationships>
</file>

<file path=ppt/slides/_rels/slide3.xml.rels><?xml version="1.0" encoding="UTF-8" standalone="yes"?>
<Relationships xmlns="http://schemas.openxmlformats.org/package/2006/relationships"><Relationship Id="rId8" Type="http://schemas.openxmlformats.org/officeDocument/2006/relationships/slide" Target="slide72.xml"/><Relationship Id="rId13" Type="http://schemas.openxmlformats.org/officeDocument/2006/relationships/slide" Target="slide73.xml"/><Relationship Id="rId18" Type="http://schemas.openxmlformats.org/officeDocument/2006/relationships/slide" Target="slide65.xml"/><Relationship Id="rId26" Type="http://schemas.openxmlformats.org/officeDocument/2006/relationships/slide" Target="slide85.xml"/><Relationship Id="rId3" Type="http://schemas.openxmlformats.org/officeDocument/2006/relationships/slide" Target="slide28.xml"/><Relationship Id="rId21" Type="http://schemas.openxmlformats.org/officeDocument/2006/relationships/slide" Target="slide54.xml"/><Relationship Id="rId7" Type="http://schemas.openxmlformats.org/officeDocument/2006/relationships/slide" Target="slide68.xml"/><Relationship Id="rId12" Type="http://schemas.openxmlformats.org/officeDocument/2006/relationships/slide" Target="slide63.xml"/><Relationship Id="rId17" Type="http://schemas.openxmlformats.org/officeDocument/2006/relationships/slide" Target="slide22.xml"/><Relationship Id="rId25" Type="http://schemas.openxmlformats.org/officeDocument/2006/relationships/slide" Target="slide83.xml"/><Relationship Id="rId2" Type="http://schemas.openxmlformats.org/officeDocument/2006/relationships/notesSlide" Target="../notesSlides/notesSlide3.xml"/><Relationship Id="rId16" Type="http://schemas.openxmlformats.org/officeDocument/2006/relationships/slide" Target="slide49.xml"/><Relationship Id="rId20" Type="http://schemas.openxmlformats.org/officeDocument/2006/relationships/slide" Target="slide80.xml"/><Relationship Id="rId1" Type="http://schemas.openxmlformats.org/officeDocument/2006/relationships/slideLayout" Target="../slideLayouts/slideLayout5.xml"/><Relationship Id="rId6" Type="http://schemas.openxmlformats.org/officeDocument/2006/relationships/slide" Target="slide61.xml"/><Relationship Id="rId11" Type="http://schemas.openxmlformats.org/officeDocument/2006/relationships/slide" Target="slide20.xml"/><Relationship Id="rId24" Type="http://schemas.openxmlformats.org/officeDocument/2006/relationships/slide" Target="slide67.xml"/><Relationship Id="rId5" Type="http://schemas.openxmlformats.org/officeDocument/2006/relationships/slide" Target="slide18.xml"/><Relationship Id="rId15" Type="http://schemas.openxmlformats.org/officeDocument/2006/relationships/slide" Target="slide46.xml"/><Relationship Id="rId23" Type="http://schemas.openxmlformats.org/officeDocument/2006/relationships/slide" Target="slide24.xml"/><Relationship Id="rId10" Type="http://schemas.openxmlformats.org/officeDocument/2006/relationships/slide" Target="slide41.xml"/><Relationship Id="rId19" Type="http://schemas.openxmlformats.org/officeDocument/2006/relationships/slide" Target="slide78.xml"/><Relationship Id="rId4" Type="http://schemas.openxmlformats.org/officeDocument/2006/relationships/slide" Target="slide31.xml"/><Relationship Id="rId9" Type="http://schemas.openxmlformats.org/officeDocument/2006/relationships/slide" Target="slide38.xml"/><Relationship Id="rId14" Type="http://schemas.openxmlformats.org/officeDocument/2006/relationships/slide" Target="slide77.xml"/><Relationship Id="rId22" Type="http://schemas.openxmlformats.org/officeDocument/2006/relationships/slide" Target="slide57.xml"/><Relationship Id="rId27" Type="http://schemas.openxmlformats.org/officeDocument/2006/relationships/slide" Target="slide3.xml"/></Relationships>
</file>

<file path=ppt/slides/_rels/slide30.xml.rels><?xml version="1.0" encoding="UTF-8" standalone="yes"?>
<Relationships xmlns="http://schemas.openxmlformats.org/package/2006/relationships"><Relationship Id="rId8" Type="http://schemas.openxmlformats.org/officeDocument/2006/relationships/package" Target="../embeddings/Microsoft_Excel_Worksheet6.xlsx"/><Relationship Id="rId3" Type="http://schemas.openxmlformats.org/officeDocument/2006/relationships/image" Target="../media/image4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47.wmf"/></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8.png"/><Relationship Id="rId7" Type="http://schemas.openxmlformats.org/officeDocument/2006/relationships/slide" Target="slide3.xml"/><Relationship Id="rId12" Type="http://schemas.openxmlformats.org/officeDocument/2006/relationships/image" Target="../media/image45.wmf"/><Relationship Id="rId2" Type="http://schemas.openxmlformats.org/officeDocument/2006/relationships/slideLayout" Target="../slideLayouts/slideLayout5.xml"/><Relationship Id="rId1" Type="http://schemas.openxmlformats.org/officeDocument/2006/relationships/tags" Target="../tags/tag25.xml"/><Relationship Id="rId6" Type="http://schemas.openxmlformats.org/officeDocument/2006/relationships/image" Target="../media/image9.png"/><Relationship Id="rId11" Type="http://schemas.openxmlformats.org/officeDocument/2006/relationships/package" Target="../embeddings/Microsoft_Excel_Worksheet7.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3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4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6.xml"/><Relationship Id="rId6" Type="http://schemas.openxmlformats.org/officeDocument/2006/relationships/image" Target="../media/image9.png"/><Relationship Id="rId11" Type="http://schemas.openxmlformats.org/officeDocument/2006/relationships/image" Target="../media/image47.wmf"/><Relationship Id="rId5" Type="http://schemas.openxmlformats.org/officeDocument/2006/relationships/image" Target="../media/image12.png"/><Relationship Id="rId10" Type="http://schemas.openxmlformats.org/officeDocument/2006/relationships/package" Target="../embeddings/Microsoft_Excel_Worksheet8.xlsx"/><Relationship Id="rId4" Type="http://schemas.openxmlformats.org/officeDocument/2006/relationships/slide" Target="slide5.xml"/><Relationship Id="rId9" Type="http://schemas.openxmlformats.org/officeDocument/2006/relationships/image" Target="../media/image20.png"/></Relationships>
</file>

<file path=ppt/slides/_rels/slide3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5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7.xml"/><Relationship Id="rId6" Type="http://schemas.openxmlformats.org/officeDocument/2006/relationships/image" Target="../media/image9.png"/><Relationship Id="rId11" Type="http://schemas.openxmlformats.org/officeDocument/2006/relationships/image" Target="../media/image47.wmf"/><Relationship Id="rId5" Type="http://schemas.openxmlformats.org/officeDocument/2006/relationships/image" Target="../media/image12.png"/><Relationship Id="rId10" Type="http://schemas.openxmlformats.org/officeDocument/2006/relationships/package" Target="../embeddings/Microsoft_Excel_Worksheet9.xlsx"/><Relationship Id="rId4" Type="http://schemas.openxmlformats.org/officeDocument/2006/relationships/slide" Target="slide5.xml"/><Relationship Id="rId9" Type="http://schemas.openxmlformats.org/officeDocument/2006/relationships/image" Target="../media/image20.png"/></Relationships>
</file>

<file path=ppt/slides/_rels/slide3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5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28.xml"/><Relationship Id="rId6" Type="http://schemas.openxmlformats.org/officeDocument/2006/relationships/image" Target="../media/image9.png"/><Relationship Id="rId11" Type="http://schemas.openxmlformats.org/officeDocument/2006/relationships/image" Target="../media/image47.wmf"/><Relationship Id="rId5" Type="http://schemas.openxmlformats.org/officeDocument/2006/relationships/image" Target="../media/image12.png"/><Relationship Id="rId10" Type="http://schemas.openxmlformats.org/officeDocument/2006/relationships/package" Target="../embeddings/Microsoft_Excel_Worksheet10.xlsx"/><Relationship Id="rId4" Type="http://schemas.openxmlformats.org/officeDocument/2006/relationships/slide" Target="slide5.xml"/><Relationship Id="rId9" Type="http://schemas.openxmlformats.org/officeDocument/2006/relationships/image" Target="../media/image20.png"/></Relationships>
</file>

<file path=ppt/slides/_rels/slide3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9.png"/><Relationship Id="rId12" Type="http://schemas.openxmlformats.org/officeDocument/2006/relationships/image" Target="../media/image47.wmf"/><Relationship Id="rId2" Type="http://schemas.openxmlformats.org/officeDocument/2006/relationships/slideLayout" Target="../slideLayouts/slideLayout5.xml"/><Relationship Id="rId1" Type="http://schemas.openxmlformats.org/officeDocument/2006/relationships/tags" Target="../tags/tag29.xml"/><Relationship Id="rId6" Type="http://schemas.openxmlformats.org/officeDocument/2006/relationships/image" Target="../media/image12.png"/><Relationship Id="rId11" Type="http://schemas.openxmlformats.org/officeDocument/2006/relationships/package" Target="../embeddings/Microsoft_Excel_Worksheet9.xlsx"/><Relationship Id="rId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image" Target="../media/image52.png"/><Relationship Id="rId9" Type="http://schemas.openxmlformats.org/officeDocument/2006/relationships/image" Target="../media/image19.emf"/></Relationships>
</file>

<file path=ppt/slides/_rels/slide3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5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0.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11.xlsx"/><Relationship Id="rId4" Type="http://schemas.openxmlformats.org/officeDocument/2006/relationships/slide" Target="slide5.xml"/><Relationship Id="rId9"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38.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3.wmf"/><Relationship Id="rId3" Type="http://schemas.openxmlformats.org/officeDocument/2006/relationships/notesSlide" Target="../notesSlides/notesSlide10.xml"/><Relationship Id="rId7" Type="http://schemas.openxmlformats.org/officeDocument/2006/relationships/image" Target="../media/image9.png"/><Relationship Id="rId12" Type="http://schemas.openxmlformats.org/officeDocument/2006/relationships/package" Target="../embeddings/Microsoft_Excel_Worksheet12.xlsx"/><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slide" Target="slide5.xml"/><Relationship Id="rId10" Type="http://schemas.openxmlformats.org/officeDocument/2006/relationships/image" Target="../media/image19.emf"/><Relationship Id="rId4" Type="http://schemas.openxmlformats.org/officeDocument/2006/relationships/image" Target="../media/image55.png"/><Relationship Id="rId9" Type="http://schemas.openxmlformats.org/officeDocument/2006/relationships/image" Target="../media/image13.png"/></Relationships>
</file>

<file path=ppt/slides/_rels/slide39.xml.rels><?xml version="1.0" encoding="UTF-8" standalone="yes"?>
<Relationships xmlns="http://schemas.openxmlformats.org/package/2006/relationships"><Relationship Id="rId8" Type="http://schemas.openxmlformats.org/officeDocument/2006/relationships/package" Target="../embeddings/Microsoft_Excel_Worksheet13.xlsx"/><Relationship Id="rId3" Type="http://schemas.openxmlformats.org/officeDocument/2006/relationships/image" Target="../media/image5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57.wmf"/></Relationships>
</file>

<file path=ppt/slides/_rels/slide4.xml.rels><?xml version="1.0" encoding="UTF-8" standalone="yes"?>
<Relationships xmlns="http://schemas.openxmlformats.org/package/2006/relationships"><Relationship Id="rId8" Type="http://schemas.openxmlformats.org/officeDocument/2006/relationships/slide" Target="slide155.xml"/><Relationship Id="rId3" Type="http://schemas.openxmlformats.org/officeDocument/2006/relationships/slide" Target="slide148.xml"/><Relationship Id="rId7" Type="http://schemas.openxmlformats.org/officeDocument/2006/relationships/slide" Target="slide154.xml"/><Relationship Id="rId12" Type="http://schemas.openxmlformats.org/officeDocument/2006/relationships/slide" Target="slide4.xml"/><Relationship Id="rId2" Type="http://schemas.openxmlformats.org/officeDocument/2006/relationships/slide" Target="slide146.xml"/><Relationship Id="rId1" Type="http://schemas.openxmlformats.org/officeDocument/2006/relationships/slideLayout" Target="../slideLayouts/slideLayout5.xml"/><Relationship Id="rId6" Type="http://schemas.openxmlformats.org/officeDocument/2006/relationships/slide" Target="slide152.xml"/><Relationship Id="rId11" Type="http://schemas.openxmlformats.org/officeDocument/2006/relationships/slide" Target="slide159.xml"/><Relationship Id="rId5" Type="http://schemas.openxmlformats.org/officeDocument/2006/relationships/slide" Target="slide150.xml"/><Relationship Id="rId10" Type="http://schemas.openxmlformats.org/officeDocument/2006/relationships/slide" Target="slide157.xml"/><Relationship Id="rId4" Type="http://schemas.openxmlformats.org/officeDocument/2006/relationships/slide" Target="slide149.xml"/><Relationship Id="rId9" Type="http://schemas.openxmlformats.org/officeDocument/2006/relationships/slide" Target="slide156.xml"/></Relationships>
</file>

<file path=ppt/slides/_rels/slide40.xml.rels><?xml version="1.0" encoding="UTF-8" standalone="yes"?>
<Relationships xmlns="http://schemas.openxmlformats.org/package/2006/relationships"><Relationship Id="rId8" Type="http://schemas.openxmlformats.org/officeDocument/2006/relationships/package" Target="../embeddings/Microsoft_Excel_Worksheet14.xlsx"/><Relationship Id="rId3" Type="http://schemas.openxmlformats.org/officeDocument/2006/relationships/image" Target="../media/image5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59.wmf"/></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0.png"/><Relationship Id="rId7" Type="http://schemas.openxmlformats.org/officeDocument/2006/relationships/slide" Target="slide3.xml"/><Relationship Id="rId12" Type="http://schemas.openxmlformats.org/officeDocument/2006/relationships/image" Target="../media/image57.wmf"/><Relationship Id="rId2" Type="http://schemas.openxmlformats.org/officeDocument/2006/relationships/slideLayout" Target="../slideLayouts/slideLayout5.xml"/><Relationship Id="rId1" Type="http://schemas.openxmlformats.org/officeDocument/2006/relationships/tags" Target="../tags/tag35.xml"/><Relationship Id="rId6" Type="http://schemas.openxmlformats.org/officeDocument/2006/relationships/image" Target="../media/image9.png"/><Relationship Id="rId11" Type="http://schemas.openxmlformats.org/officeDocument/2006/relationships/package" Target="../embeddings/Microsoft_Excel_Worksheet15.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4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6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6.xml"/><Relationship Id="rId6" Type="http://schemas.openxmlformats.org/officeDocument/2006/relationships/image" Target="../media/image9.png"/><Relationship Id="rId11" Type="http://schemas.openxmlformats.org/officeDocument/2006/relationships/image" Target="../media/image59.wmf"/><Relationship Id="rId5" Type="http://schemas.openxmlformats.org/officeDocument/2006/relationships/image" Target="../media/image12.png"/><Relationship Id="rId10" Type="http://schemas.openxmlformats.org/officeDocument/2006/relationships/package" Target="../embeddings/Microsoft_Excel_Worksheet16.xlsx"/><Relationship Id="rId4" Type="http://schemas.openxmlformats.org/officeDocument/2006/relationships/slide" Target="slide5.xml"/><Relationship Id="rId9" Type="http://schemas.openxmlformats.org/officeDocument/2006/relationships/image" Target="../media/image20.png"/></Relationships>
</file>

<file path=ppt/slides/_rels/slide4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9.png"/><Relationship Id="rId12" Type="http://schemas.openxmlformats.org/officeDocument/2006/relationships/image" Target="../media/image59.wmf"/><Relationship Id="rId2" Type="http://schemas.openxmlformats.org/officeDocument/2006/relationships/slideLayout" Target="../slideLayouts/slideLayout5.xml"/><Relationship Id="rId1" Type="http://schemas.openxmlformats.org/officeDocument/2006/relationships/tags" Target="../tags/tag37.xml"/><Relationship Id="rId6" Type="http://schemas.openxmlformats.org/officeDocument/2006/relationships/image" Target="../media/image12.png"/><Relationship Id="rId11" Type="http://schemas.openxmlformats.org/officeDocument/2006/relationships/package" Target="../embeddings/Microsoft_Excel_Worksheet17.xlsx"/><Relationship Id="rId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image" Target="../media/image62.png"/><Relationship Id="rId9" Type="http://schemas.openxmlformats.org/officeDocument/2006/relationships/image" Target="../media/image19.emf"/></Relationships>
</file>

<file path=ppt/slides/_rels/slide4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6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8.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18.xlsx"/><Relationship Id="rId4" Type="http://schemas.openxmlformats.org/officeDocument/2006/relationships/slide" Target="slide5.xml"/><Relationship Id="rId9" Type="http://schemas.openxmlformats.org/officeDocument/2006/relationships/image" Target="../media/image20.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46.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3.wmf"/><Relationship Id="rId3" Type="http://schemas.openxmlformats.org/officeDocument/2006/relationships/notesSlide" Target="../notesSlides/notesSlide11.xml"/><Relationship Id="rId7" Type="http://schemas.openxmlformats.org/officeDocument/2006/relationships/image" Target="../media/image9.png"/><Relationship Id="rId12" Type="http://schemas.openxmlformats.org/officeDocument/2006/relationships/package" Target="../embeddings/Microsoft_Excel_Worksheet19.xlsx"/><Relationship Id="rId2" Type="http://schemas.openxmlformats.org/officeDocument/2006/relationships/slideLayout" Target="../slideLayouts/slideLayout5.xml"/><Relationship Id="rId1" Type="http://schemas.openxmlformats.org/officeDocument/2006/relationships/tags" Target="../tags/tag40.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slide" Target="slide5.xml"/><Relationship Id="rId10" Type="http://schemas.openxmlformats.org/officeDocument/2006/relationships/image" Target="../media/image19.emf"/><Relationship Id="rId4" Type="http://schemas.openxmlformats.org/officeDocument/2006/relationships/image" Target="../media/image65.png"/><Relationship Id="rId9" Type="http://schemas.openxmlformats.org/officeDocument/2006/relationships/image" Target="../media/image13.png"/></Relationships>
</file>

<file path=ppt/slides/_rels/slide47.xml.rels><?xml version="1.0" encoding="UTF-8" standalone="yes"?>
<Relationships xmlns="http://schemas.openxmlformats.org/package/2006/relationships"><Relationship Id="rId8" Type="http://schemas.openxmlformats.org/officeDocument/2006/relationships/package" Target="../embeddings/Microsoft_Excel_Worksheet20.xlsx"/><Relationship Id="rId3" Type="http://schemas.openxmlformats.org/officeDocument/2006/relationships/image" Target="../media/image6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1.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67.wmf"/></Relationships>
</file>

<file path=ppt/slides/_rels/slide48.xml.rels><?xml version="1.0" encoding="UTF-8" standalone="yes"?>
<Relationships xmlns="http://schemas.openxmlformats.org/package/2006/relationships"><Relationship Id="rId8" Type="http://schemas.openxmlformats.org/officeDocument/2006/relationships/package" Target="../embeddings/Microsoft_Excel_Worksheet21.xlsx"/><Relationship Id="rId3" Type="http://schemas.openxmlformats.org/officeDocument/2006/relationships/image" Target="../media/image6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69.wmf"/></Relationships>
</file>

<file path=ppt/slides/_rels/slide4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70.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9.emf"/><Relationship Id="rId5" Type="http://schemas.openxmlformats.org/officeDocument/2006/relationships/image" Target="../media/image9.png"/><Relationship Id="rId10" Type="http://schemas.openxmlformats.org/officeDocument/2006/relationships/image" Target="../media/image67.wmf"/><Relationship Id="rId4" Type="http://schemas.openxmlformats.org/officeDocument/2006/relationships/image" Target="../media/image12.png"/><Relationship Id="rId9" Type="http://schemas.openxmlformats.org/officeDocument/2006/relationships/package" Target="../embeddings/Microsoft_Excel_Worksheet22.xlsx"/></Relationships>
</file>

<file path=ppt/slides/_rels/slide5.xml.rels><?xml version="1.0" encoding="UTF-8" standalone="yes"?>
<Relationships xmlns="http://schemas.openxmlformats.org/package/2006/relationships"><Relationship Id="rId8" Type="http://schemas.openxmlformats.org/officeDocument/2006/relationships/slide" Target="slide60.xml"/><Relationship Id="rId13" Type="http://schemas.openxmlformats.org/officeDocument/2006/relationships/slide" Target="slide112.xml"/><Relationship Id="rId18" Type="http://schemas.openxmlformats.org/officeDocument/2006/relationships/slide" Target="slide73.xml"/><Relationship Id="rId26" Type="http://schemas.openxmlformats.org/officeDocument/2006/relationships/slide" Target="slide91.xml"/><Relationship Id="rId3" Type="http://schemas.openxmlformats.org/officeDocument/2006/relationships/notesSlide" Target="../notesSlides/notesSlide4.xml"/><Relationship Id="rId21" Type="http://schemas.openxmlformats.org/officeDocument/2006/relationships/slide" Target="slide97.xml"/><Relationship Id="rId34" Type="http://schemas.openxmlformats.org/officeDocument/2006/relationships/slide" Target="slide123.xml"/><Relationship Id="rId7" Type="http://schemas.openxmlformats.org/officeDocument/2006/relationships/slide" Target="slide26.xml"/><Relationship Id="rId12" Type="http://schemas.openxmlformats.org/officeDocument/2006/relationships/slide" Target="slide98.xml"/><Relationship Id="rId17" Type="http://schemas.openxmlformats.org/officeDocument/2006/relationships/slide" Target="slide92.xml"/><Relationship Id="rId25" Type="http://schemas.openxmlformats.org/officeDocument/2006/relationships/slide" Target="slide125.xml"/><Relationship Id="rId33" Type="http://schemas.openxmlformats.org/officeDocument/2006/relationships/slide" Target="slide102.xml"/><Relationship Id="rId2" Type="http://schemas.openxmlformats.org/officeDocument/2006/relationships/slideLayout" Target="../slideLayouts/slideLayout3.xml"/><Relationship Id="rId16" Type="http://schemas.openxmlformats.org/officeDocument/2006/relationships/slide" Target="slide124.xml"/><Relationship Id="rId20" Type="http://schemas.openxmlformats.org/officeDocument/2006/relationships/slide" Target="slide84.xml"/><Relationship Id="rId29" Type="http://schemas.openxmlformats.org/officeDocument/2006/relationships/slide" Target="slide106.xml"/><Relationship Id="rId1" Type="http://schemas.openxmlformats.org/officeDocument/2006/relationships/tags" Target="../tags/tag2.xml"/><Relationship Id="rId6" Type="http://schemas.openxmlformats.org/officeDocument/2006/relationships/slide" Target="slide6.xml"/><Relationship Id="rId11" Type="http://schemas.openxmlformats.org/officeDocument/2006/relationships/slide" Target="slide95.xml"/><Relationship Id="rId24" Type="http://schemas.openxmlformats.org/officeDocument/2006/relationships/slide" Target="slide93.xml"/><Relationship Id="rId32" Type="http://schemas.openxmlformats.org/officeDocument/2006/relationships/slide" Target="slide109.xml"/><Relationship Id="rId5" Type="http://schemas.openxmlformats.org/officeDocument/2006/relationships/image" Target="../media/image10.png"/><Relationship Id="rId15" Type="http://schemas.openxmlformats.org/officeDocument/2006/relationships/slide" Target="slide118.xml"/><Relationship Id="rId23" Type="http://schemas.openxmlformats.org/officeDocument/2006/relationships/slide" Target="slide122.xml"/><Relationship Id="rId28" Type="http://schemas.openxmlformats.org/officeDocument/2006/relationships/slide" Target="slide105.xml"/><Relationship Id="rId10" Type="http://schemas.openxmlformats.org/officeDocument/2006/relationships/slide" Target="slide88.xml"/><Relationship Id="rId19" Type="http://schemas.openxmlformats.org/officeDocument/2006/relationships/slide" Target="slide78.xml"/><Relationship Id="rId31" Type="http://schemas.openxmlformats.org/officeDocument/2006/relationships/slide" Target="slide108.xml"/><Relationship Id="rId4" Type="http://schemas.openxmlformats.org/officeDocument/2006/relationships/image" Target="../media/image9.png"/><Relationship Id="rId9" Type="http://schemas.openxmlformats.org/officeDocument/2006/relationships/slide" Target="slide68.xml"/><Relationship Id="rId14" Type="http://schemas.openxmlformats.org/officeDocument/2006/relationships/slide" Target="slide115.xml"/><Relationship Id="rId22" Type="http://schemas.openxmlformats.org/officeDocument/2006/relationships/slide" Target="slide113.xml"/><Relationship Id="rId27" Type="http://schemas.openxmlformats.org/officeDocument/2006/relationships/slide" Target="slide101.xml"/><Relationship Id="rId30" Type="http://schemas.openxmlformats.org/officeDocument/2006/relationships/slide" Target="slide107.xml"/></Relationships>
</file>

<file path=ppt/slides/_rels/slide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image" Target="../media/image19.emf"/><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69.wmf"/><Relationship Id="rId4" Type="http://schemas.openxmlformats.org/officeDocument/2006/relationships/image" Target="../media/image12.png"/><Relationship Id="rId9" Type="http://schemas.openxmlformats.org/officeDocument/2006/relationships/package" Target="../embeddings/Microsoft_Excel_Worksheet23.xlsx"/></Relationships>
</file>

<file path=ppt/slides/_rels/slide5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5.png"/><Relationship Id="rId7" Type="http://schemas.openxmlformats.org/officeDocument/2006/relationships/image" Target="../media/image9.png"/><Relationship Id="rId12" Type="http://schemas.openxmlformats.org/officeDocument/2006/relationships/image" Target="../media/image69.wmf"/><Relationship Id="rId2" Type="http://schemas.openxmlformats.org/officeDocument/2006/relationships/slideLayout" Target="../slideLayouts/slideLayout5.xml"/><Relationship Id="rId1" Type="http://schemas.openxmlformats.org/officeDocument/2006/relationships/tags" Target="../tags/tag43.xml"/><Relationship Id="rId6" Type="http://schemas.openxmlformats.org/officeDocument/2006/relationships/image" Target="../media/image12.png"/><Relationship Id="rId11" Type="http://schemas.openxmlformats.org/officeDocument/2006/relationships/package" Target="../embeddings/Microsoft_Excel_Worksheet24.xlsx"/><Relationship Id="rId5" Type="http://schemas.openxmlformats.org/officeDocument/2006/relationships/slide" Target="slide5.xml"/><Relationship Id="rId10" Type="http://schemas.openxmlformats.org/officeDocument/2006/relationships/image" Target="../media/image20.png"/><Relationship Id="rId4" Type="http://schemas.openxmlformats.org/officeDocument/2006/relationships/image" Target="../media/image72.png"/><Relationship Id="rId9" Type="http://schemas.openxmlformats.org/officeDocument/2006/relationships/image" Target="../media/image19.emf"/></Relationships>
</file>

<file path=ppt/slides/_rels/slide5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7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4.xml"/><Relationship Id="rId6" Type="http://schemas.openxmlformats.org/officeDocument/2006/relationships/image" Target="../media/image9.png"/><Relationship Id="rId11" Type="http://schemas.openxmlformats.org/officeDocument/2006/relationships/image" Target="../media/image40.wmf"/><Relationship Id="rId5" Type="http://schemas.openxmlformats.org/officeDocument/2006/relationships/image" Target="../media/image12.png"/><Relationship Id="rId10" Type="http://schemas.openxmlformats.org/officeDocument/2006/relationships/package" Target="../embeddings/Microsoft_Excel_Worksheet25.xlsx"/><Relationship Id="rId4" Type="http://schemas.openxmlformats.org/officeDocument/2006/relationships/slide" Target="slide5.xml"/><Relationship Id="rId9"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5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43.wmf"/><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package" Target="../embeddings/Microsoft_Excel_Worksheet26.xlsx"/><Relationship Id="rId2" Type="http://schemas.openxmlformats.org/officeDocument/2006/relationships/slideLayout" Target="../slideLayouts/slideLayout5.xml"/><Relationship Id="rId1" Type="http://schemas.openxmlformats.org/officeDocument/2006/relationships/tags" Target="../tags/tag46.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slide" Target="slide5.xml"/><Relationship Id="rId10" Type="http://schemas.openxmlformats.org/officeDocument/2006/relationships/image" Target="../media/image19.emf"/><Relationship Id="rId4" Type="http://schemas.openxmlformats.org/officeDocument/2006/relationships/image" Target="../media/image75.png"/><Relationship Id="rId9" Type="http://schemas.openxmlformats.org/officeDocument/2006/relationships/image" Target="../media/image13.png"/></Relationships>
</file>

<file path=ppt/slides/_rels/slide55.xml.rels><?xml version="1.0" encoding="UTF-8" standalone="yes"?>
<Relationships xmlns="http://schemas.openxmlformats.org/package/2006/relationships"><Relationship Id="rId8" Type="http://schemas.openxmlformats.org/officeDocument/2006/relationships/package" Target="../embeddings/Microsoft_Excel_Worksheet27.xlsx"/><Relationship Id="rId3" Type="http://schemas.openxmlformats.org/officeDocument/2006/relationships/image" Target="../media/image7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77.wmf"/></Relationships>
</file>

<file path=ppt/slides/_rels/slide56.xml.rels><?xml version="1.0" encoding="UTF-8" standalone="yes"?>
<Relationships xmlns="http://schemas.openxmlformats.org/package/2006/relationships"><Relationship Id="rId8" Type="http://schemas.openxmlformats.org/officeDocument/2006/relationships/package" Target="../embeddings/Microsoft_Excel_Worksheet28.xlsx"/><Relationship Id="rId3" Type="http://schemas.openxmlformats.org/officeDocument/2006/relationships/image" Target="../media/image78.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48.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79.wmf"/></Relationships>
</file>

<file path=ppt/slides/_rels/slide5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0.png"/><Relationship Id="rId7" Type="http://schemas.openxmlformats.org/officeDocument/2006/relationships/slide" Target="slide3.xml"/><Relationship Id="rId12" Type="http://schemas.openxmlformats.org/officeDocument/2006/relationships/image" Target="../media/image77.wmf"/><Relationship Id="rId2" Type="http://schemas.openxmlformats.org/officeDocument/2006/relationships/slideLayout" Target="../slideLayouts/slideLayout5.xml"/><Relationship Id="rId1" Type="http://schemas.openxmlformats.org/officeDocument/2006/relationships/tags" Target="../tags/tag49.xml"/><Relationship Id="rId6" Type="http://schemas.openxmlformats.org/officeDocument/2006/relationships/image" Target="../media/image9.png"/><Relationship Id="rId11" Type="http://schemas.openxmlformats.org/officeDocument/2006/relationships/package" Target="../embeddings/Microsoft_Excel_Worksheet29.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58.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8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0.xml"/><Relationship Id="rId6" Type="http://schemas.openxmlformats.org/officeDocument/2006/relationships/image" Target="../media/image9.png"/><Relationship Id="rId11" Type="http://schemas.openxmlformats.org/officeDocument/2006/relationships/image" Target="../media/image79.wmf"/><Relationship Id="rId5" Type="http://schemas.openxmlformats.org/officeDocument/2006/relationships/image" Target="../media/image12.png"/><Relationship Id="rId10" Type="http://schemas.openxmlformats.org/officeDocument/2006/relationships/package" Target="../embeddings/Microsoft_Excel_Worksheet30.xlsx"/><Relationship Id="rId4" Type="http://schemas.openxmlformats.org/officeDocument/2006/relationships/slide" Target="slide5.xml"/><Relationship Id="rId9" Type="http://schemas.openxmlformats.org/officeDocument/2006/relationships/image" Target="../media/image20.png"/></Relationships>
</file>

<file path=ppt/slides/_rels/slide59.xml.rels><?xml version="1.0" encoding="UTF-8" standalone="yes"?>
<Relationships xmlns="http://schemas.openxmlformats.org/package/2006/relationships"><Relationship Id="rId8" Type="http://schemas.openxmlformats.org/officeDocument/2006/relationships/package" Target="../embeddings/Microsoft_Excel_Worksheet30.xlsx"/><Relationship Id="rId3" Type="http://schemas.openxmlformats.org/officeDocument/2006/relationships/image" Target="../media/image35.png"/><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51.xml"/><Relationship Id="rId6" Type="http://schemas.openxmlformats.org/officeDocument/2006/relationships/image" Target="../media/image9.png"/><Relationship Id="rId11" Type="http://schemas.openxmlformats.org/officeDocument/2006/relationships/image" Target="../media/image19.emf"/><Relationship Id="rId5" Type="http://schemas.openxmlformats.org/officeDocument/2006/relationships/image" Target="../media/image12.png"/><Relationship Id="rId10" Type="http://schemas.openxmlformats.org/officeDocument/2006/relationships/image" Target="../media/image82.png"/><Relationship Id="rId4" Type="http://schemas.openxmlformats.org/officeDocument/2006/relationships/slide" Target="slide5.xml"/><Relationship Id="rId9" Type="http://schemas.openxmlformats.org/officeDocument/2006/relationships/image" Target="../media/image79.wmf"/></Relationships>
</file>

<file path=ppt/slides/_rels/slide6.xml.rels><?xml version="1.0" encoding="UTF-8" standalone="yes"?>
<Relationships xmlns="http://schemas.openxmlformats.org/package/2006/relationships"><Relationship Id="rId8" Type="http://schemas.openxmlformats.org/officeDocument/2006/relationships/package" Target="../embeddings/Microsoft_Excel_Worksheet.xlsx"/><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4.wmf"/></Relationships>
</file>

<file path=ppt/slides/_rels/slide6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83.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2.xml"/><Relationship Id="rId6" Type="http://schemas.openxmlformats.org/officeDocument/2006/relationships/image" Target="../media/image9.png"/><Relationship Id="rId11" Type="http://schemas.openxmlformats.org/officeDocument/2006/relationships/image" Target="../media/image84.wmf"/><Relationship Id="rId5" Type="http://schemas.openxmlformats.org/officeDocument/2006/relationships/image" Target="../media/image12.png"/><Relationship Id="rId10" Type="http://schemas.openxmlformats.org/officeDocument/2006/relationships/package" Target="../embeddings/Microsoft_Excel_Worksheet31.xlsx"/><Relationship Id="rId4" Type="http://schemas.openxmlformats.org/officeDocument/2006/relationships/slide" Target="slide5.xml"/><Relationship Id="rId9" Type="http://schemas.openxmlformats.org/officeDocument/2006/relationships/image" Target="../media/image20.png"/></Relationships>
</file>

<file path=ppt/slides/_rels/slide6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5.png"/><Relationship Id="rId7" Type="http://schemas.openxmlformats.org/officeDocument/2006/relationships/slide" Target="slide3.xml"/><Relationship Id="rId12" Type="http://schemas.openxmlformats.org/officeDocument/2006/relationships/image" Target="../media/image86.wmf"/><Relationship Id="rId2" Type="http://schemas.openxmlformats.org/officeDocument/2006/relationships/slideLayout" Target="../slideLayouts/slideLayout5.xml"/><Relationship Id="rId1" Type="http://schemas.openxmlformats.org/officeDocument/2006/relationships/tags" Target="../tags/tag53.xml"/><Relationship Id="rId6" Type="http://schemas.openxmlformats.org/officeDocument/2006/relationships/image" Target="../media/image9.png"/><Relationship Id="rId11" Type="http://schemas.openxmlformats.org/officeDocument/2006/relationships/package" Target="../embeddings/Microsoft_Excel_Worksheet32.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6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8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4.xml"/><Relationship Id="rId6" Type="http://schemas.openxmlformats.org/officeDocument/2006/relationships/image" Target="../media/image9.png"/><Relationship Id="rId11" Type="http://schemas.openxmlformats.org/officeDocument/2006/relationships/image" Target="../media/image84.wmf"/><Relationship Id="rId5" Type="http://schemas.openxmlformats.org/officeDocument/2006/relationships/image" Target="../media/image12.png"/><Relationship Id="rId10" Type="http://schemas.openxmlformats.org/officeDocument/2006/relationships/package" Target="../embeddings/Microsoft_Excel_Worksheet33.xlsx"/><Relationship Id="rId4" Type="http://schemas.openxmlformats.org/officeDocument/2006/relationships/slide" Target="slide5.xml"/><Relationship Id="rId9" Type="http://schemas.openxmlformats.org/officeDocument/2006/relationships/image" Target="../media/image20.png"/></Relationships>
</file>

<file path=ppt/slides/_rels/slide6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8.png"/><Relationship Id="rId7" Type="http://schemas.openxmlformats.org/officeDocument/2006/relationships/slide" Target="slide3.xml"/><Relationship Id="rId12" Type="http://schemas.openxmlformats.org/officeDocument/2006/relationships/image" Target="../media/image86.wmf"/><Relationship Id="rId2" Type="http://schemas.openxmlformats.org/officeDocument/2006/relationships/slideLayout" Target="../slideLayouts/slideLayout5.xml"/><Relationship Id="rId1" Type="http://schemas.openxmlformats.org/officeDocument/2006/relationships/tags" Target="../tags/tag55.xml"/><Relationship Id="rId6" Type="http://schemas.openxmlformats.org/officeDocument/2006/relationships/image" Target="../media/image9.png"/><Relationship Id="rId11" Type="http://schemas.openxmlformats.org/officeDocument/2006/relationships/package" Target="../embeddings/Microsoft_Excel_Worksheet34.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6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8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6.xml"/><Relationship Id="rId6" Type="http://schemas.openxmlformats.org/officeDocument/2006/relationships/image" Target="../media/image9.png"/><Relationship Id="rId11" Type="http://schemas.openxmlformats.org/officeDocument/2006/relationships/image" Target="../media/image84.wmf"/><Relationship Id="rId5" Type="http://schemas.openxmlformats.org/officeDocument/2006/relationships/image" Target="../media/image12.png"/><Relationship Id="rId10" Type="http://schemas.openxmlformats.org/officeDocument/2006/relationships/package" Target="../embeddings/Microsoft_Excel_Worksheet35.xlsx"/><Relationship Id="rId4" Type="http://schemas.openxmlformats.org/officeDocument/2006/relationships/slide" Target="slide5.xml"/><Relationship Id="rId9" Type="http://schemas.openxmlformats.org/officeDocument/2006/relationships/image" Target="../media/image20.png"/></Relationships>
</file>

<file path=ppt/slides/_rels/slide6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0.png"/><Relationship Id="rId7" Type="http://schemas.openxmlformats.org/officeDocument/2006/relationships/slide" Target="slide3.xml"/><Relationship Id="rId12" Type="http://schemas.openxmlformats.org/officeDocument/2006/relationships/image" Target="../media/image86.wmf"/><Relationship Id="rId2" Type="http://schemas.openxmlformats.org/officeDocument/2006/relationships/slideLayout" Target="../slideLayouts/slideLayout5.xml"/><Relationship Id="rId1" Type="http://schemas.openxmlformats.org/officeDocument/2006/relationships/tags" Target="../tags/tag57.xml"/><Relationship Id="rId6" Type="http://schemas.openxmlformats.org/officeDocument/2006/relationships/image" Target="../media/image9.png"/><Relationship Id="rId11" Type="http://schemas.openxmlformats.org/officeDocument/2006/relationships/package" Target="../embeddings/Microsoft_Excel_Worksheet36.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66.xml.rels><?xml version="1.0" encoding="UTF-8" standalone="yes"?>
<Relationships xmlns="http://schemas.openxmlformats.org/package/2006/relationships"><Relationship Id="rId8" Type="http://schemas.openxmlformats.org/officeDocument/2006/relationships/package" Target="../embeddings/Microsoft_Excel_Worksheet37.xlsx"/><Relationship Id="rId3" Type="http://schemas.openxmlformats.org/officeDocument/2006/relationships/slide" Target="slide5.xml"/><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ags" Target="../tags/tag58.xml"/><Relationship Id="rId6" Type="http://schemas.openxmlformats.org/officeDocument/2006/relationships/image" Target="../media/image13.png"/><Relationship Id="rId11" Type="http://schemas.openxmlformats.org/officeDocument/2006/relationships/image" Target="../media/image19.emf"/><Relationship Id="rId5" Type="http://schemas.openxmlformats.org/officeDocument/2006/relationships/image" Target="../media/image9.png"/><Relationship Id="rId10" Type="http://schemas.openxmlformats.org/officeDocument/2006/relationships/image" Target="../media/image91.png"/><Relationship Id="rId4" Type="http://schemas.openxmlformats.org/officeDocument/2006/relationships/image" Target="../media/image12.png"/><Relationship Id="rId9" Type="http://schemas.openxmlformats.org/officeDocument/2006/relationships/image" Target="../media/image84.wmf"/></Relationships>
</file>

<file path=ppt/slides/_rels/slide6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2.png"/><Relationship Id="rId7" Type="http://schemas.openxmlformats.org/officeDocument/2006/relationships/slide" Target="slide3.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9.png"/><Relationship Id="rId11" Type="http://schemas.openxmlformats.org/officeDocument/2006/relationships/image" Target="../media/image86.wmf"/><Relationship Id="rId5" Type="http://schemas.openxmlformats.org/officeDocument/2006/relationships/image" Target="../media/image12.png"/><Relationship Id="rId10" Type="http://schemas.openxmlformats.org/officeDocument/2006/relationships/package" Target="../embeddings/Microsoft_Excel_Worksheet38.xlsx"/><Relationship Id="rId4" Type="http://schemas.openxmlformats.org/officeDocument/2006/relationships/slide" Target="slide5.xml"/><Relationship Id="rId9" Type="http://schemas.openxmlformats.org/officeDocument/2006/relationships/image" Target="../media/image20.png"/></Relationships>
</file>

<file path=ppt/slides/_rels/slide6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93.png"/><Relationship Id="rId7" Type="http://schemas.openxmlformats.org/officeDocument/2006/relationships/image" Target="../media/image13.png"/><Relationship Id="rId12"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60.xml"/><Relationship Id="rId6" Type="http://schemas.openxmlformats.org/officeDocument/2006/relationships/image" Target="../media/image9.png"/><Relationship Id="rId11" Type="http://schemas.openxmlformats.org/officeDocument/2006/relationships/image" Target="../media/image94.wmf"/><Relationship Id="rId5" Type="http://schemas.openxmlformats.org/officeDocument/2006/relationships/image" Target="../media/image12.png"/><Relationship Id="rId10" Type="http://schemas.openxmlformats.org/officeDocument/2006/relationships/package" Target="../embeddings/Microsoft_Excel_Worksheet39.xlsx"/><Relationship Id="rId4" Type="http://schemas.openxmlformats.org/officeDocument/2006/relationships/slide" Target="slide5.xml"/><Relationship Id="rId9" Type="http://schemas.openxmlformats.org/officeDocument/2006/relationships/image" Target="../media/image20.png"/></Relationships>
</file>

<file path=ppt/slides/_rels/slide6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slide" Target="slide3.xml"/><Relationship Id="rId12"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61.xml"/><Relationship Id="rId6" Type="http://schemas.openxmlformats.org/officeDocument/2006/relationships/image" Target="../media/image13.png"/><Relationship Id="rId11" Type="http://schemas.openxmlformats.org/officeDocument/2006/relationships/image" Target="../media/image94.wmf"/><Relationship Id="rId5" Type="http://schemas.openxmlformats.org/officeDocument/2006/relationships/image" Target="../media/image9.png"/><Relationship Id="rId10" Type="http://schemas.openxmlformats.org/officeDocument/2006/relationships/package" Target="../embeddings/Microsoft_Excel_Worksheet40.xlsx"/><Relationship Id="rId4" Type="http://schemas.openxmlformats.org/officeDocument/2006/relationships/image" Target="../media/image12.png"/><Relationship Id="rId9"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0.png"/></Relationships>
</file>

<file path=ppt/slides/_rels/slide7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9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3.xml"/><Relationship Id="rId6" Type="http://schemas.openxmlformats.org/officeDocument/2006/relationships/image" Target="../media/image9.png"/><Relationship Id="rId11" Type="http://schemas.openxmlformats.org/officeDocument/2006/relationships/image" Target="../media/image98.wmf"/><Relationship Id="rId5" Type="http://schemas.openxmlformats.org/officeDocument/2006/relationships/image" Target="../media/image12.png"/><Relationship Id="rId10" Type="http://schemas.openxmlformats.org/officeDocument/2006/relationships/package" Target="../embeddings/Microsoft_Excel_Worksheet41.xlsx"/><Relationship Id="rId4" Type="http://schemas.openxmlformats.org/officeDocument/2006/relationships/slide" Target="slide5.xml"/><Relationship Id="rId9" Type="http://schemas.openxmlformats.org/officeDocument/2006/relationships/image" Target="../media/image20.png"/></Relationships>
</file>

<file path=ppt/slides/_rels/slide7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64.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100.wmf"/><Relationship Id="rId4" Type="http://schemas.openxmlformats.org/officeDocument/2006/relationships/image" Target="../media/image99.png"/><Relationship Id="rId9" Type="http://schemas.openxmlformats.org/officeDocument/2006/relationships/package" Target="../embeddings/Microsoft_Excel_Worksheet42.xlsx"/></Relationships>
</file>

<file path=ppt/slides/_rels/slide7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1.png"/><Relationship Id="rId7" Type="http://schemas.openxmlformats.org/officeDocument/2006/relationships/image" Target="../media/image13.png"/><Relationship Id="rId12" Type="http://schemas.openxmlformats.org/officeDocument/2006/relationships/image" Target="../media/image19.emf"/><Relationship Id="rId2" Type="http://schemas.openxmlformats.org/officeDocument/2006/relationships/slideLayout" Target="../slideLayouts/slideLayout5.xml"/><Relationship Id="rId1" Type="http://schemas.openxmlformats.org/officeDocument/2006/relationships/tags" Target="../tags/tag65.xml"/><Relationship Id="rId6" Type="http://schemas.openxmlformats.org/officeDocument/2006/relationships/image" Target="../media/image9.png"/><Relationship Id="rId11" Type="http://schemas.openxmlformats.org/officeDocument/2006/relationships/image" Target="../media/image102.wmf"/><Relationship Id="rId5" Type="http://schemas.openxmlformats.org/officeDocument/2006/relationships/image" Target="../media/image12.png"/><Relationship Id="rId10" Type="http://schemas.openxmlformats.org/officeDocument/2006/relationships/package" Target="../embeddings/Microsoft_Excel_Worksheet43.xlsx"/><Relationship Id="rId4" Type="http://schemas.openxmlformats.org/officeDocument/2006/relationships/slide" Target="slide5.xml"/><Relationship Id="rId9" Type="http://schemas.openxmlformats.org/officeDocument/2006/relationships/image" Target="../media/image20.png"/></Relationships>
</file>

<file path=ppt/slides/_rels/slide7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3.png"/><Relationship Id="rId7" Type="http://schemas.openxmlformats.org/officeDocument/2006/relationships/image" Target="../media/image13.png"/><Relationship Id="rId12" Type="http://schemas.openxmlformats.org/officeDocument/2006/relationships/image" Target="../media/image102.wmf"/><Relationship Id="rId2" Type="http://schemas.openxmlformats.org/officeDocument/2006/relationships/slideLayout" Target="../slideLayouts/slideLayout5.xml"/><Relationship Id="rId1" Type="http://schemas.openxmlformats.org/officeDocument/2006/relationships/tags" Target="../tags/tag66.xml"/><Relationship Id="rId6" Type="http://schemas.openxmlformats.org/officeDocument/2006/relationships/image" Target="../media/image9.png"/><Relationship Id="rId11" Type="http://schemas.openxmlformats.org/officeDocument/2006/relationships/package" Target="../embeddings/Microsoft_Excel_Worksheet44.xlsx"/><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75.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0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7.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20.png"/></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image" Target="../media/image19.emf"/><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98.wmf"/><Relationship Id="rId4" Type="http://schemas.openxmlformats.org/officeDocument/2006/relationships/image" Target="../media/image12.png"/><Relationship Id="rId9" Type="http://schemas.openxmlformats.org/officeDocument/2006/relationships/package" Target="../embeddings/Microsoft_Excel_Worksheet45.xlsx"/></Relationships>
</file>

<file path=ppt/slides/_rels/slide77.xml.rels><?xml version="1.0" encoding="UTF-8" standalone="yes"?>
<Relationships xmlns="http://schemas.openxmlformats.org/package/2006/relationships"><Relationship Id="rId8" Type="http://schemas.openxmlformats.org/officeDocument/2006/relationships/image" Target="../media/image100.wmf"/><Relationship Id="rId3" Type="http://schemas.openxmlformats.org/officeDocument/2006/relationships/image" Target="../media/image35.png"/><Relationship Id="rId7" Type="http://schemas.openxmlformats.org/officeDocument/2006/relationships/package" Target="../embeddings/Microsoft_Excel_Worksheet46.xlsx"/><Relationship Id="rId2" Type="http://schemas.openxmlformats.org/officeDocument/2006/relationships/slideLayout" Target="../slideLayouts/slideLayout5.xml"/><Relationship Id="rId1" Type="http://schemas.openxmlformats.org/officeDocument/2006/relationships/tags" Target="../tags/tag68.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slide" Target="slide3.xml"/><Relationship Id="rId4" Type="http://schemas.openxmlformats.org/officeDocument/2006/relationships/slide" Target="slide5.xml"/><Relationship Id="rId9" Type="http://schemas.openxmlformats.org/officeDocument/2006/relationships/image" Target="../media/image106.png"/></Relationships>
</file>

<file path=ppt/slides/_rels/slide7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9.emf"/><Relationship Id="rId5" Type="http://schemas.openxmlformats.org/officeDocument/2006/relationships/image" Target="../media/image9.png"/><Relationship Id="rId10" Type="http://schemas.openxmlformats.org/officeDocument/2006/relationships/image" Target="../media/image102.wmf"/><Relationship Id="rId4" Type="http://schemas.openxmlformats.org/officeDocument/2006/relationships/image" Target="../media/image12.png"/><Relationship Id="rId9" Type="http://schemas.openxmlformats.org/officeDocument/2006/relationships/package" Target="../embeddings/Microsoft_Excel_Worksheet47.xlsx"/></Relationships>
</file>

<file path=ppt/slides/_rels/slide7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08.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9.emf"/><Relationship Id="rId5" Type="http://schemas.openxmlformats.org/officeDocument/2006/relationships/image" Target="../media/image9.png"/><Relationship Id="rId10" Type="http://schemas.openxmlformats.org/officeDocument/2006/relationships/image" Target="../media/image102.wmf"/><Relationship Id="rId4" Type="http://schemas.openxmlformats.org/officeDocument/2006/relationships/image" Target="../media/image12.png"/><Relationship Id="rId9" Type="http://schemas.openxmlformats.org/officeDocument/2006/relationships/package" Target="../embeddings/Microsoft_Excel_Worksheet48.xlsx"/></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80.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9.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9.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81.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10.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0.xml"/><Relationship Id="rId6" Type="http://schemas.openxmlformats.org/officeDocument/2006/relationships/image" Target="../media/image9.png"/><Relationship Id="rId11" Type="http://schemas.openxmlformats.org/officeDocument/2006/relationships/image" Target="../media/image98.wmf"/><Relationship Id="rId5" Type="http://schemas.openxmlformats.org/officeDocument/2006/relationships/image" Target="../media/image12.png"/><Relationship Id="rId10" Type="http://schemas.openxmlformats.org/officeDocument/2006/relationships/package" Target="../embeddings/Microsoft_Excel_Worksheet49.xlsx"/><Relationship Id="rId4" Type="http://schemas.openxmlformats.org/officeDocument/2006/relationships/slide" Target="slide5.xml"/><Relationship Id="rId9" Type="http://schemas.openxmlformats.org/officeDocument/2006/relationships/image" Target="../media/image20.png"/></Relationships>
</file>

<file path=ppt/slides/_rels/slide82.xml.rels><?xml version="1.0" encoding="UTF-8" standalone="yes"?>
<Relationships xmlns="http://schemas.openxmlformats.org/package/2006/relationships"><Relationship Id="rId8" Type="http://schemas.openxmlformats.org/officeDocument/2006/relationships/package" Target="../embeddings/Microsoft_Excel_Worksheet50.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11.png"/><Relationship Id="rId9" Type="http://schemas.openxmlformats.org/officeDocument/2006/relationships/image" Target="../media/image100.wmf"/></Relationships>
</file>

<file path=ppt/slides/_rels/slide8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12.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9.emf"/><Relationship Id="rId5" Type="http://schemas.openxmlformats.org/officeDocument/2006/relationships/image" Target="../media/image9.png"/><Relationship Id="rId10" Type="http://schemas.openxmlformats.org/officeDocument/2006/relationships/image" Target="../media/image102.wmf"/><Relationship Id="rId4" Type="http://schemas.openxmlformats.org/officeDocument/2006/relationships/image" Target="../media/image12.png"/><Relationship Id="rId9" Type="http://schemas.openxmlformats.org/officeDocument/2006/relationships/package" Target="../embeddings/Microsoft_Excel_Worksheet51.xlsx"/></Relationships>
</file>

<file path=ppt/slides/_rels/slide8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slide" Target="slide5.xml"/><Relationship Id="rId7" Type="http://schemas.openxmlformats.org/officeDocument/2006/relationships/slide" Target="slide3.xml"/><Relationship Id="rId2"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13.png"/><Relationship Id="rId11" Type="http://schemas.openxmlformats.org/officeDocument/2006/relationships/image" Target="../media/image102.wmf"/><Relationship Id="rId5" Type="http://schemas.openxmlformats.org/officeDocument/2006/relationships/image" Target="../media/image9.png"/><Relationship Id="rId10" Type="http://schemas.openxmlformats.org/officeDocument/2006/relationships/package" Target="../embeddings/Microsoft_Excel_Worksheet52.xlsx"/><Relationship Id="rId4" Type="http://schemas.openxmlformats.org/officeDocument/2006/relationships/image" Target="../media/image12.png"/><Relationship Id="rId9" Type="http://schemas.openxmlformats.org/officeDocument/2006/relationships/image" Target="../media/image20.png"/></Relationships>
</file>

<file path=ppt/slides/_rels/slide8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14.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2.xml"/><Relationship Id="rId6" Type="http://schemas.openxmlformats.org/officeDocument/2006/relationships/image" Target="../media/image9.png"/><Relationship Id="rId5" Type="http://schemas.openxmlformats.org/officeDocument/2006/relationships/image" Target="../media/image12.png"/><Relationship Id="rId10" Type="http://schemas.openxmlformats.org/officeDocument/2006/relationships/image" Target="../media/image20.png"/><Relationship Id="rId4" Type="http://schemas.openxmlformats.org/officeDocument/2006/relationships/slide" Target="slide5.xml"/><Relationship Id="rId9" Type="http://schemas.openxmlformats.org/officeDocument/2006/relationships/image" Target="../media/image19.emf"/></Relationships>
</file>

<file path=ppt/slides/_rels/slide86.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1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73.xml"/><Relationship Id="rId6" Type="http://schemas.openxmlformats.org/officeDocument/2006/relationships/image" Target="../media/image9.png"/><Relationship Id="rId11" Type="http://schemas.openxmlformats.org/officeDocument/2006/relationships/image" Target="../media/image98.wmf"/><Relationship Id="rId5" Type="http://schemas.openxmlformats.org/officeDocument/2006/relationships/image" Target="../media/image12.png"/><Relationship Id="rId10" Type="http://schemas.openxmlformats.org/officeDocument/2006/relationships/package" Target="../embeddings/Microsoft_Excel_Worksheet53.xlsx"/><Relationship Id="rId4" Type="http://schemas.openxmlformats.org/officeDocument/2006/relationships/slide" Target="slide5.xml"/><Relationship Id="rId9" Type="http://schemas.openxmlformats.org/officeDocument/2006/relationships/image" Target="../media/image20.png"/></Relationships>
</file>

<file path=ppt/slides/_rels/slide87.xml.rels><?xml version="1.0" encoding="UTF-8" standalone="yes"?>
<Relationships xmlns="http://schemas.openxmlformats.org/package/2006/relationships"><Relationship Id="rId8" Type="http://schemas.openxmlformats.org/officeDocument/2006/relationships/package" Target="../embeddings/Microsoft_Excel_Worksheet54.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4.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16.png"/><Relationship Id="rId9" Type="http://schemas.openxmlformats.org/officeDocument/2006/relationships/image" Target="../media/image100.wmf"/></Relationships>
</file>

<file path=ppt/slides/_rels/slide8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3.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5.xml"/><Relationship Id="rId6" Type="http://schemas.openxmlformats.org/officeDocument/2006/relationships/image" Target="../media/image12.png"/><Relationship Id="rId5" Type="http://schemas.openxmlformats.org/officeDocument/2006/relationships/slide" Target="slide5.xml"/><Relationship Id="rId10" Type="http://schemas.openxmlformats.org/officeDocument/2006/relationships/image" Target="../media/image118.wmf"/><Relationship Id="rId4" Type="http://schemas.openxmlformats.org/officeDocument/2006/relationships/image" Target="../media/image117.png"/><Relationship Id="rId9" Type="http://schemas.openxmlformats.org/officeDocument/2006/relationships/package" Target="../embeddings/Microsoft_Excel_Worksheet55.xlsx"/></Relationships>
</file>

<file path=ppt/slides/_rels/slide8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6.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9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Layout" Target="../slideLayouts/slideLayout5.xml"/><Relationship Id="rId1" Type="http://schemas.openxmlformats.org/officeDocument/2006/relationships/tags" Target="../tags/tag77.xml"/><Relationship Id="rId6" Type="http://schemas.openxmlformats.org/officeDocument/2006/relationships/image" Target="../media/image120.png"/><Relationship Id="rId5" Type="http://schemas.openxmlformats.org/officeDocument/2006/relationships/image" Target="../media/image9.png"/><Relationship Id="rId4" Type="http://schemas.openxmlformats.org/officeDocument/2006/relationships/image" Target="../media/image12.png"/></Relationships>
</file>

<file path=ppt/slides/_rels/slide91.xml.rels><?xml version="1.0" encoding="UTF-8" standalone="yes"?>
<Relationships xmlns="http://schemas.openxmlformats.org/package/2006/relationships"><Relationship Id="rId8" Type="http://schemas.openxmlformats.org/officeDocument/2006/relationships/package" Target="../embeddings/Microsoft_Excel_Worksheet56.xlsx"/><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78.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21.png"/><Relationship Id="rId9" Type="http://schemas.openxmlformats.org/officeDocument/2006/relationships/image" Target="../media/image122.wmf"/></Relationships>
</file>

<file path=ppt/slides/_rels/slide92.xml.rels><?xml version="1.0" encoding="UTF-8" standalone="yes"?>
<Relationships xmlns="http://schemas.openxmlformats.org/package/2006/relationships"><Relationship Id="rId8" Type="http://schemas.openxmlformats.org/officeDocument/2006/relationships/image" Target="../media/image124.wmf"/><Relationship Id="rId3" Type="http://schemas.openxmlformats.org/officeDocument/2006/relationships/image" Target="../media/image123.png"/><Relationship Id="rId7" Type="http://schemas.openxmlformats.org/officeDocument/2006/relationships/package" Target="../embeddings/Microsoft_Excel_Worksheet57.xlsx"/><Relationship Id="rId2" Type="http://schemas.openxmlformats.org/officeDocument/2006/relationships/slideLayout" Target="../slideLayouts/slideLayout5.xml"/><Relationship Id="rId1" Type="http://schemas.openxmlformats.org/officeDocument/2006/relationships/tags" Target="../tags/tag79.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93.xml.rels><?xml version="1.0" encoding="UTF-8" standalone="yes"?>
<Relationships xmlns="http://schemas.openxmlformats.org/package/2006/relationships"><Relationship Id="rId8" Type="http://schemas.openxmlformats.org/officeDocument/2006/relationships/package" Target="../embeddings/Microsoft_Excel_Worksheet58.xlsx"/><Relationship Id="rId3" Type="http://schemas.openxmlformats.org/officeDocument/2006/relationships/image" Target="../media/image125.png"/><Relationship Id="rId7" Type="http://schemas.openxmlformats.org/officeDocument/2006/relationships/image" Target="../media/image13.png"/><Relationship Id="rId2" Type="http://schemas.openxmlformats.org/officeDocument/2006/relationships/slideLayout" Target="../slideLayouts/slideLayout5.xml"/><Relationship Id="rId1" Type="http://schemas.openxmlformats.org/officeDocument/2006/relationships/tags" Target="../tags/tag80.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 Id="rId9" Type="http://schemas.openxmlformats.org/officeDocument/2006/relationships/image" Target="../media/image126.wmf"/></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8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27.png"/></Relationships>
</file>

<file path=ppt/slides/_rels/slide95.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image" Target="../media/image128.png"/><Relationship Id="rId7" Type="http://schemas.openxmlformats.org/officeDocument/2006/relationships/package" Target="../embeddings/Microsoft_Excel_Worksheet59.xlsx"/><Relationship Id="rId2" Type="http://schemas.openxmlformats.org/officeDocument/2006/relationships/slideLayout" Target="../slideLayouts/slideLayout5.xml"/><Relationship Id="rId1" Type="http://schemas.openxmlformats.org/officeDocument/2006/relationships/tags" Target="../tags/tag8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5.xml"/><Relationship Id="rId1" Type="http://schemas.openxmlformats.org/officeDocument/2006/relationships/tags" Target="../tags/tag8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97.xml.rels><?xml version="1.0" encoding="UTF-8" standalone="yes"?>
<Relationships xmlns="http://schemas.openxmlformats.org/package/2006/relationships"><Relationship Id="rId8" Type="http://schemas.openxmlformats.org/officeDocument/2006/relationships/image" Target="../media/image132.wmf"/><Relationship Id="rId3" Type="http://schemas.openxmlformats.org/officeDocument/2006/relationships/image" Target="../media/image131.png"/><Relationship Id="rId7" Type="http://schemas.openxmlformats.org/officeDocument/2006/relationships/package" Target="../embeddings/Microsoft_Excel_Worksheet60.xlsx"/><Relationship Id="rId2" Type="http://schemas.openxmlformats.org/officeDocument/2006/relationships/slideLayout" Target="../slideLayouts/slideLayout5.xml"/><Relationship Id="rId1" Type="http://schemas.openxmlformats.org/officeDocument/2006/relationships/tags" Target="../tags/tag84.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98.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image" Target="../media/image133.png"/><Relationship Id="rId7" Type="http://schemas.openxmlformats.org/officeDocument/2006/relationships/package" Target="../embeddings/Microsoft_Excel_Worksheet61.xlsx"/><Relationship Id="rId2" Type="http://schemas.openxmlformats.org/officeDocument/2006/relationships/slideLayout" Target="../slideLayouts/slideLayout5.xml"/><Relationship Id="rId1" Type="http://schemas.openxmlformats.org/officeDocument/2006/relationships/tags" Target="../tags/tag85.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_rels/slide9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5.xml"/><Relationship Id="rId1" Type="http://schemas.openxmlformats.org/officeDocument/2006/relationships/tags" Target="../tags/tag86.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p>
          <a:p>
            <a:r>
              <a:rPr lang="en-US" sz="2800" baseline="30000" dirty="0">
                <a:solidFill>
                  <a:schemeClr val="bg1"/>
                </a:solidFill>
                <a:latin typeface="+mj-lt"/>
              </a:rPr>
              <a:t>Quebec</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117829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E40A4D-5E86-431D-B1BB-76F0FEEE2578}"/>
              </a:ext>
            </a:extLst>
          </p:cNvPr>
          <p:cNvPicPr>
            <a:picLocks noChangeAspect="1"/>
          </p:cNvPicPr>
          <p:nvPr/>
        </p:nvPicPr>
        <p:blipFill>
          <a:blip r:embed="rId4"/>
          <a:stretch>
            <a:fillRect/>
          </a:stretch>
        </p:blipFill>
        <p:spPr>
          <a:xfrm>
            <a:off x="2436812" y="691395"/>
            <a:ext cx="9163082" cy="578560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Grain Corn - % of Crop Area Treated</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sp>
        <p:nvSpPr>
          <p:cNvPr id="18" name="TextBox 17">
            <a:extLst>
              <a:ext uri="{FF2B5EF4-FFF2-40B4-BE49-F238E27FC236}">
                <a16:creationId xmlns:a16="http://schemas.microsoft.com/office/drawing/2014/main" id="{FCFA2BB1-8149-4771-A4B2-CBAF11EDD30A}"/>
              </a:ext>
            </a:extLst>
          </p:cNvPr>
          <p:cNvSpPr txBox="1"/>
          <p:nvPr/>
        </p:nvSpPr>
        <p:spPr>
          <a:xfrm>
            <a:off x="7997587" y="5293233"/>
            <a:ext cx="2167378"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84% of </a:t>
            </a:r>
            <a:r>
              <a:rPr lang="en-CA" sz="1000" dirty="0"/>
              <a:t>grain corn </a:t>
            </a:r>
            <a:r>
              <a:rPr lang="en-US" sz="1000" dirty="0"/>
              <a:t>hectares were treated with a Nitrogen fertilizer in-crop.</a:t>
            </a:r>
          </a:p>
        </p:txBody>
      </p:sp>
      <p:sp>
        <p:nvSpPr>
          <p:cNvPr id="21" name="TextBox 20">
            <a:extLst>
              <a:ext uri="{FF2B5EF4-FFF2-40B4-BE49-F238E27FC236}">
                <a16:creationId xmlns:a16="http://schemas.microsoft.com/office/drawing/2014/main" id="{D82CBE70-3985-455E-845C-D729C18CAC2D}"/>
              </a:ext>
            </a:extLst>
          </p:cNvPr>
          <p:cNvSpPr txBox="1"/>
          <p:nvPr/>
        </p:nvSpPr>
        <p:spPr>
          <a:xfrm>
            <a:off x="6173189" y="1901762"/>
            <a:ext cx="255389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 higher % of corn hectares were treated In the fall and in the spring before planting in 2023.</a:t>
            </a:r>
          </a:p>
        </p:txBody>
      </p:sp>
      <p:pic>
        <p:nvPicPr>
          <p:cNvPr id="3" name="Picture 2">
            <a:extLst>
              <a:ext uri="{FF2B5EF4-FFF2-40B4-BE49-F238E27FC236}">
                <a16:creationId xmlns:a16="http://schemas.microsoft.com/office/drawing/2014/main" id="{D2599F15-11A7-4748-1F5D-2D5C141F5631}"/>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0DBA532-D199-B6E0-CA7F-5663BA6F08EB}"/>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8FE850F5-B7CF-44ED-A2AB-DCB8D6204CDA}"/>
              </a:ext>
            </a:extLst>
          </p:cNvPr>
          <p:cNvGraphicFramePr>
            <a:graphicFrameLocks/>
          </p:cNvGraphicFramePr>
          <p:nvPr>
            <p:extLst>
              <p:ext uri="{D42A27DB-BD31-4B8C-83A1-F6EECF244321}">
                <p14:modId xmlns:p14="http://schemas.microsoft.com/office/powerpoint/2010/main" val="57960269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0" name=""/>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a:t>
            </a:r>
            <a:r>
              <a:rPr lang="en-CA" dirty="0"/>
              <a:t>grain corn </a:t>
            </a:r>
            <a:r>
              <a:rPr lang="en-US" dirty="0"/>
              <a:t>, how many hectares of each fertilizer type did you apply?”</a:t>
            </a:r>
          </a:p>
          <a:p>
            <a:r>
              <a:rPr lang="en-US" dirty="0"/>
              <a:t>The chart illustrates the % of total </a:t>
            </a:r>
            <a:r>
              <a:rPr lang="en-CA" dirty="0"/>
              <a:t>grain corn </a:t>
            </a:r>
            <a:r>
              <a:rPr lang="en-US" dirty="0"/>
              <a:t>hectares that were treated with a primary Nitrogen fertilizer at each timing in each year. A list of Primary Nitrogen fertilizers can be accessed by clicking on the “A” button. </a:t>
            </a:r>
            <a:endParaRPr lang="en-US" sz="1050" dirty="0">
              <a:solidFill>
                <a:srgbClr val="201B1A"/>
              </a:solidFill>
            </a:endParaRPr>
          </a:p>
        </p:txBody>
      </p:sp>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BA4413-1330-48D5-9B4D-6471C61FBD3B}"/>
              </a:ext>
            </a:extLst>
          </p:cNvPr>
          <p:cNvPicPr>
            <a:picLocks noChangeAspect="1"/>
          </p:cNvPicPr>
          <p:nvPr/>
        </p:nvPicPr>
        <p:blipFill>
          <a:blip r:embed="rId3"/>
          <a:stretch>
            <a:fillRect/>
          </a:stretch>
        </p:blipFill>
        <p:spPr>
          <a:xfrm>
            <a:off x="2579822" y="795179"/>
            <a:ext cx="8942970"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Phosphorus Rate </a:t>
            </a:r>
            <a:r>
              <a:rPr lang="en-CA" sz="2200" u="none" dirty="0"/>
              <a:t>in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who used a fertilizer type containing each nutrient were asked: “For each nutrient, which approaches did you use to decide the amount of fertilizer to apply to your grain corn in 2023? (Please check all that apply.)”</a:t>
            </a:r>
          </a:p>
          <a:p>
            <a:pPr lvl="0">
              <a:defRPr/>
            </a:pPr>
            <a:r>
              <a:rPr lang="en-US" dirty="0"/>
              <a:t>Separately by nutrient type, the graphs illustrate the % of Phosphorus users who used each approach to decide their application rate in grain corn in 2022 to 2023.</a:t>
            </a:r>
          </a:p>
        </p:txBody>
      </p:sp>
    </p:spTree>
    <p:extLst>
      <p:ext uri="{BB962C8B-B14F-4D97-AF65-F5344CB8AC3E}">
        <p14:creationId xmlns:p14="http://schemas.microsoft.com/office/powerpoint/2010/main" val="22039429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B59F527-36E5-4E56-AD10-E347E1F0E09D}"/>
              </a:ext>
            </a:extLst>
          </p:cNvPr>
          <p:cNvPicPr>
            <a:picLocks noChangeAspect="1"/>
          </p:cNvPicPr>
          <p:nvPr/>
        </p:nvPicPr>
        <p:blipFill>
          <a:blip r:embed="rId3"/>
          <a:stretch>
            <a:fillRect/>
          </a:stretch>
        </p:blipFill>
        <p:spPr>
          <a:xfrm>
            <a:off x="2478910" y="795179"/>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Main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9" name="TextBox 8">
            <a:extLst>
              <a:ext uri="{FF2B5EF4-FFF2-40B4-BE49-F238E27FC236}">
                <a16:creationId xmlns:a16="http://schemas.microsoft.com/office/drawing/2014/main" id="{FC5D73E5-CD7C-4BF9-B865-36EC94858E52}"/>
              </a:ext>
            </a:extLst>
          </p:cNvPr>
          <p:cNvSpPr txBox="1"/>
          <p:nvPr/>
        </p:nvSpPr>
        <p:spPr>
          <a:xfrm>
            <a:off x="9904412" y="4613886"/>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Those very familiar with 4R were slightly less likely to rely on their retailer.</a:t>
            </a:r>
          </a:p>
        </p:txBody>
      </p:sp>
      <p:graphicFrame>
        <p:nvGraphicFramePr>
          <p:cNvPr id="4" name="Object 3">
            <a:extLst>
              <a:ext uri="{FF2B5EF4-FFF2-40B4-BE49-F238E27FC236}">
                <a16:creationId xmlns:a16="http://schemas.microsoft.com/office/drawing/2014/main" id="{A8DF2C6F-3EEA-4313-9F5A-1257AFE62184}"/>
              </a:ext>
            </a:extLst>
          </p:cNvPr>
          <p:cNvGraphicFramePr>
            <a:graphicFrameLocks/>
          </p:cNvGraphicFramePr>
          <p:nvPr>
            <p:extLst>
              <p:ext uri="{D42A27DB-BD31-4B8C-83A1-F6EECF244321}">
                <p14:modId xmlns:p14="http://schemas.microsoft.com/office/powerpoint/2010/main" val="235090127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"Who was the main person who determined what fertilizer application rate you should use for your grain corn in 2023?"</a:t>
            </a:r>
          </a:p>
          <a:p>
            <a:r>
              <a:rPr lang="en-US" dirty="0"/>
              <a:t>The chart on the left illustrates the % of grain corn growers who indicated each person who determined their fertilizer application rate in 2023. Separately by farm size, age category and 4R familiarity, the chart on the right illustrates the % of grain corn growers who rely on their ag retailer for rate decisions.</a:t>
            </a:r>
            <a:endParaRPr lang="en-CA" dirty="0"/>
          </a:p>
        </p:txBody>
      </p:sp>
    </p:spTree>
    <p:extLst>
      <p:ext uri="{BB962C8B-B14F-4D97-AF65-F5344CB8AC3E}">
        <p14:creationId xmlns:p14="http://schemas.microsoft.com/office/powerpoint/2010/main" val="3302559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77CAABC-1EE6-4D98-999A-F8A2E38493DF}"/>
              </a:ext>
            </a:extLst>
          </p:cNvPr>
          <p:cNvPicPr>
            <a:picLocks noChangeAspect="1"/>
          </p:cNvPicPr>
          <p:nvPr/>
        </p:nvPicPr>
        <p:blipFill>
          <a:blip r:embed="rId3"/>
          <a:stretch>
            <a:fillRect/>
          </a:stretch>
        </p:blipFill>
        <p:spPr>
          <a:xfrm>
            <a:off x="2475862" y="792130"/>
            <a:ext cx="9150889" cy="5767316"/>
          </a:xfrm>
          <a:prstGeom prst="rect">
            <a:avLst/>
          </a:prstGeom>
        </p:spPr>
      </p:pic>
      <p:sp>
        <p:nvSpPr>
          <p:cNvPr id="2" name="Title 1"/>
          <p:cNvSpPr>
            <a:spLocks noGrp="1"/>
          </p:cNvSpPr>
          <p:nvPr>
            <p:ph type="title" idx="4294967295"/>
          </p:nvPr>
        </p:nvSpPr>
        <p:spPr>
          <a:xfrm>
            <a:off x="2229165" y="295922"/>
            <a:ext cx="9477375" cy="334963"/>
          </a:xfrm>
          <a:prstGeom prst="rect">
            <a:avLst/>
          </a:prstGeom>
        </p:spPr>
        <p:txBody>
          <a:bodyPr/>
          <a:lstStyle/>
          <a:p>
            <a:r>
              <a:rPr lang="en-US" sz="2200" u="none" dirty="0"/>
              <a:t>Linkage of Who Makes Rate Decisions on 4R Consistency Compliance - Grain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pic>
        <p:nvPicPr>
          <p:cNvPr id="9" name="Picture 8" descr="Asset 17.png">
            <a:extLst>
              <a:ext uri="{FF2B5EF4-FFF2-40B4-BE49-F238E27FC236}">
                <a16:creationId xmlns:a16="http://schemas.microsoft.com/office/drawing/2014/main" id="{A6C1B11A-2DAF-4713-99B2-1D31AFF5F43D}"/>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3" name="Object 12">
            <a:extLst>
              <a:ext uri="{FF2B5EF4-FFF2-40B4-BE49-F238E27FC236}">
                <a16:creationId xmlns:a16="http://schemas.microsoft.com/office/drawing/2014/main" id="{6311F693-47BD-43E2-A086-1CE90A041F7A}"/>
              </a:ext>
            </a:extLst>
          </p:cNvPr>
          <p:cNvGraphicFramePr>
            <a:graphicFrameLocks/>
          </p:cNvGraphicFramePr>
          <p:nvPr>
            <p:extLst>
              <p:ext uri="{D42A27DB-BD31-4B8C-83A1-F6EECF244321}">
                <p14:modId xmlns:p14="http://schemas.microsoft.com/office/powerpoint/2010/main" val="420710067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grain corn?" The chart illustrates the % of crop acres that meet Level 1 and Level 2 4R consistency criteria based on who made the fertilizer rate decision. </a:t>
            </a:r>
          </a:p>
        </p:txBody>
      </p:sp>
    </p:spTree>
    <p:extLst>
      <p:ext uri="{BB962C8B-B14F-4D97-AF65-F5344CB8AC3E}">
        <p14:creationId xmlns:p14="http://schemas.microsoft.com/office/powerpoint/2010/main" val="3727958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342072E-7A4E-48D3-92BA-0873734A3ED3}"/>
              </a:ext>
            </a:extLst>
          </p:cNvPr>
          <p:cNvPicPr>
            <a:picLocks noChangeAspect="1"/>
          </p:cNvPicPr>
          <p:nvPr/>
        </p:nvPicPr>
        <p:blipFill>
          <a:blip r:embed="rId3"/>
          <a:stretch>
            <a:fillRect/>
          </a:stretch>
        </p:blipFill>
        <p:spPr>
          <a:xfrm>
            <a:off x="2594745" y="996195"/>
            <a:ext cx="8913124" cy="5785605"/>
          </a:xfrm>
          <a:prstGeom prst="rect">
            <a:avLst/>
          </a:prstGeom>
        </p:spPr>
      </p:pic>
      <p:sp>
        <p:nvSpPr>
          <p:cNvPr id="2" name="Title 1"/>
          <p:cNvSpPr>
            <a:spLocks noGrp="1"/>
          </p:cNvSpPr>
          <p:nvPr>
            <p:ph type="title" idx="4294967295"/>
          </p:nvPr>
        </p:nvSpPr>
        <p:spPr>
          <a:xfrm>
            <a:off x="2229165" y="295922"/>
            <a:ext cx="9477375" cy="334963"/>
          </a:xfrm>
          <a:prstGeom prst="rect">
            <a:avLst/>
          </a:prstGeom>
        </p:spPr>
        <p:txBody>
          <a:bodyPr/>
          <a:lstStyle/>
          <a:p>
            <a:r>
              <a:rPr lang="en-US" sz="2200" u="none" dirty="0"/>
              <a:t>Linkage of Who Makes Rate Decisions on </a:t>
            </a:r>
            <a:br>
              <a:rPr lang="en-US" sz="2200" u="none" dirty="0"/>
            </a:br>
            <a:r>
              <a:rPr lang="en-US" sz="2200" u="none" dirty="0"/>
              <a:t>4R Consistency Compliance - Grain Corn </a:t>
            </a:r>
            <a:r>
              <a:rPr lang="en-US" sz="2200" dirty="0"/>
              <a:t>- Trends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3" name="TextBox 2">
            <a:extLst>
              <a:ext uri="{FF2B5EF4-FFF2-40B4-BE49-F238E27FC236}">
                <a16:creationId xmlns:a16="http://schemas.microsoft.com/office/drawing/2014/main" id="{69D16DBA-246E-656F-9866-1E694A86EDC4}"/>
              </a:ext>
            </a:extLst>
          </p:cNvPr>
          <p:cNvSpPr txBox="1"/>
          <p:nvPr/>
        </p:nvSpPr>
        <p:spPr>
          <a:xfrm>
            <a:off x="5286047" y="2991809"/>
            <a:ext cx="2667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Level 1 compliance </a:t>
            </a:r>
            <a:r>
              <a:rPr lang="en-US" sz="1000" dirty="0">
                <a:solidFill>
                  <a:srgbClr val="201B1A"/>
                </a:solidFill>
                <a:latin typeface="Calibri"/>
              </a:rPr>
              <a:t>was higher in 2023 among those who made fertilizer rate decisions on farm.</a:t>
            </a:r>
            <a:endParaRPr kumimoji="0" lang="en-US" sz="1000" b="0" i="0" u="none" strike="noStrike" kern="1200" cap="none" spc="0" normalizeH="0" baseline="0" noProof="0" dirty="0">
              <a:ln>
                <a:noFill/>
              </a:ln>
              <a:solidFill>
                <a:srgbClr val="201B1A"/>
              </a:solidFill>
              <a:effectLst/>
              <a:uLnTx/>
              <a:uFillTx/>
              <a:latin typeface="Calibri"/>
              <a:ea typeface="+mn-ea"/>
              <a:cs typeface="+mn-cs"/>
            </a:endParaRPr>
          </a:p>
        </p:txBody>
      </p:sp>
      <p:pic>
        <p:nvPicPr>
          <p:cNvPr id="9" name="Picture 8" descr="Asset 17.png">
            <a:extLst>
              <a:ext uri="{FF2B5EF4-FFF2-40B4-BE49-F238E27FC236}">
                <a16:creationId xmlns:a16="http://schemas.microsoft.com/office/drawing/2014/main" id="{A6C1B11A-2DAF-4713-99B2-1D31AFF5F43D}"/>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a:extLst>
              <a:ext uri="{FF2B5EF4-FFF2-40B4-BE49-F238E27FC236}">
                <a16:creationId xmlns:a16="http://schemas.microsoft.com/office/drawing/2014/main" id="{6BB3B939-4018-FA66-8C1C-D1378A8E098A}"/>
              </a:ext>
            </a:extLst>
          </p:cNvPr>
          <p:cNvSpPr txBox="1"/>
          <p:nvPr/>
        </p:nvSpPr>
        <p:spPr>
          <a:xfrm>
            <a:off x="6695747" y="4419600"/>
            <a:ext cx="25146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Level 2 compliance was higher in 2023 among those who relied on their ag retailer</a:t>
            </a:r>
            <a:r>
              <a:rPr lang="en-US" sz="1000" dirty="0">
                <a:solidFill>
                  <a:srgbClr val="201B1A"/>
                </a:solidFill>
                <a:latin typeface="Calibri"/>
              </a:rPr>
              <a:t> and among those who made rate decisions on farm. </a:t>
            </a:r>
            <a:endParaRPr kumimoji="0" lang="en-US" sz="1000" b="0" i="0" u="none" strike="noStrike" kern="1200" cap="none" spc="0" normalizeH="0" baseline="0" noProof="0" dirty="0">
              <a:ln>
                <a:noFill/>
              </a:ln>
              <a:solidFill>
                <a:srgbClr val="201B1A"/>
              </a:solidFill>
              <a:effectLst/>
              <a:uLnTx/>
              <a:uFillTx/>
              <a:latin typeface="Calibri"/>
              <a:ea typeface="+mn-ea"/>
              <a:cs typeface="+mn-cs"/>
            </a:endParaRPr>
          </a:p>
        </p:txBody>
      </p:sp>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grain corn?" The chart illustrates the % of crop acres that meet Level 1 and Level 2 4R consistency criteria based on who made the fertilizer rate decision. </a:t>
            </a:r>
          </a:p>
        </p:txBody>
      </p:sp>
      <p:sp>
        <p:nvSpPr>
          <p:cNvPr id="6" name="TextBox 5">
            <a:extLst>
              <a:ext uri="{FF2B5EF4-FFF2-40B4-BE49-F238E27FC236}">
                <a16:creationId xmlns:a16="http://schemas.microsoft.com/office/drawing/2014/main" id="{877972E0-1F0D-7233-7736-41C553D6EA33}"/>
              </a:ext>
            </a:extLst>
          </p:cNvPr>
          <p:cNvSpPr txBox="1"/>
          <p:nvPr/>
        </p:nvSpPr>
        <p:spPr>
          <a:xfrm>
            <a:off x="5942012" y="5175233"/>
            <a:ext cx="2011035" cy="352199"/>
          </a:xfrm>
          <a:prstGeom prst="rect">
            <a:avLst/>
          </a:prstGeom>
          <a:solidFill>
            <a:schemeClr val="accent6"/>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Are independent crop consultants a barrier to Level 2 compliance in QC?</a:t>
            </a:r>
          </a:p>
        </p:txBody>
      </p:sp>
    </p:spTree>
    <p:extLst>
      <p:ext uri="{BB962C8B-B14F-4D97-AF65-F5344CB8AC3E}">
        <p14:creationId xmlns:p14="http://schemas.microsoft.com/office/powerpoint/2010/main" val="4007622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193776B-8BA7-463A-B68F-2BC44718FDAF}"/>
              </a:ext>
            </a:extLst>
          </p:cNvPr>
          <p:cNvPicPr>
            <a:picLocks noChangeAspect="1"/>
          </p:cNvPicPr>
          <p:nvPr/>
        </p:nvPicPr>
        <p:blipFill>
          <a:blip r:embed="rId3"/>
          <a:stretch>
            <a:fillRect/>
          </a:stretch>
        </p:blipFill>
        <p:spPr>
          <a:xfrm>
            <a:off x="2575095" y="795179"/>
            <a:ext cx="8952423" cy="5761219"/>
          </a:xfrm>
          <a:prstGeom prst="rect">
            <a:avLst/>
          </a:prstGeom>
        </p:spPr>
      </p:pic>
      <p:sp>
        <p:nvSpPr>
          <p:cNvPr id="2" name="Title 1"/>
          <p:cNvSpPr>
            <a:spLocks noGrp="1"/>
          </p:cNvSpPr>
          <p:nvPr>
            <p:ph type="title" idx="4294967295"/>
          </p:nvPr>
        </p:nvSpPr>
        <p:spPr>
          <a:xfrm>
            <a:off x="2229165" y="295922"/>
            <a:ext cx="9477375" cy="334963"/>
          </a:xfrm>
          <a:prstGeom prst="rect">
            <a:avLst/>
          </a:prstGeom>
        </p:spPr>
        <p:txBody>
          <a:bodyPr/>
          <a:lstStyle/>
          <a:p>
            <a:r>
              <a:rPr lang="en-US" sz="2200" u="none" dirty="0"/>
              <a:t>Linkage of Nitrogen Rates and Who Makes Rate Decisions - Grain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14" name="Object 13">
            <a:extLst>
              <a:ext uri="{FF2B5EF4-FFF2-40B4-BE49-F238E27FC236}">
                <a16:creationId xmlns:a16="http://schemas.microsoft.com/office/drawing/2014/main" id="{8CF876C9-E1A0-4448-BDE4-5279C1C061AA}"/>
              </a:ext>
            </a:extLst>
          </p:cNvPr>
          <p:cNvGraphicFramePr>
            <a:graphicFrameLocks/>
          </p:cNvGraphicFramePr>
          <p:nvPr>
            <p:extLst>
              <p:ext uri="{D42A27DB-BD31-4B8C-83A1-F6EECF244321}">
                <p14:modId xmlns:p14="http://schemas.microsoft.com/office/powerpoint/2010/main" val="826809558"/>
              </p:ext>
            </p:extLst>
          </p:nvPr>
        </p:nvGraphicFramePr>
        <p:xfrm>
          <a:off x="455612"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455612" y="4597400"/>
                        <a:ext cx="330200" cy="3302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766A77D-C021-4B75-B465-1E97BED72BE0}"/>
              </a:ext>
            </a:extLst>
          </p:cNvPr>
          <p:cNvGraphicFramePr>
            <a:graphicFrameLocks/>
          </p:cNvGraphicFramePr>
          <p:nvPr>
            <p:extLst>
              <p:ext uri="{D42A27DB-BD31-4B8C-83A1-F6EECF244321}">
                <p14:modId xmlns:p14="http://schemas.microsoft.com/office/powerpoint/2010/main" val="3142943082"/>
              </p:ext>
            </p:extLst>
          </p:nvPr>
        </p:nvGraphicFramePr>
        <p:xfrm>
          <a:off x="887412"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887412"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1AF9471F-D053-FBBB-CF61-2762896431A7}"/>
              </a:ext>
            </a:extLst>
          </p:cNvPr>
          <p:cNvSpPr txBox="1"/>
          <p:nvPr/>
        </p:nvSpPr>
        <p:spPr>
          <a:xfrm>
            <a:off x="7022930" y="1456592"/>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No significant differences in Nitrogen application rates based on who made the rate decision.</a:t>
            </a:r>
          </a:p>
        </p:txBody>
      </p:sp>
      <p:sp>
        <p:nvSpPr>
          <p:cNvPr id="4" name="TextBox 3">
            <a:extLst>
              <a:ext uri="{FF2B5EF4-FFF2-40B4-BE49-F238E27FC236}">
                <a16:creationId xmlns:a16="http://schemas.microsoft.com/office/drawing/2014/main" id="{1543594D-0C52-4E76-94C3-160D1F458389}"/>
              </a:ext>
            </a:extLst>
          </p:cNvPr>
          <p:cNvSpPr txBox="1"/>
          <p:nvPr/>
        </p:nvSpPr>
        <p:spPr>
          <a:xfrm>
            <a:off x="7043338" y="2713385"/>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Ag retailer recommended rates are slightly lower than other people who make the decision.</a:t>
            </a:r>
          </a:p>
        </p:txBody>
      </p:sp>
      <p:sp>
        <p:nvSpPr>
          <p:cNvPr id="8" name="MoreInfo"/>
          <p:cNvSpPr txBox="1"/>
          <p:nvPr>
            <p:custDataLst>
              <p:tags r:id="rId1"/>
            </p:custDataLst>
          </p:nvPr>
        </p:nvSpPr>
        <p:spPr>
          <a:xfrm>
            <a:off x="2165063" y="6955572"/>
            <a:ext cx="5577840" cy="66941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"Who is the main person who determined what fertilizer application rate you should use for your grain corn?" The chart illustrates the average nitrogen rate applied, based on who made the fertilizer rate decision. </a:t>
            </a:r>
          </a:p>
        </p:txBody>
      </p:sp>
    </p:spTree>
    <p:extLst>
      <p:ext uri="{BB962C8B-B14F-4D97-AF65-F5344CB8AC3E}">
        <p14:creationId xmlns:p14="http://schemas.microsoft.com/office/powerpoint/2010/main" val="13480244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2.96296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91DCA0-2E1D-46A4-95F8-6BECB0E3CE14}"/>
              </a:ext>
            </a:extLst>
          </p:cNvPr>
          <p:cNvPicPr>
            <a:picLocks noChangeAspect="1"/>
          </p:cNvPicPr>
          <p:nvPr/>
        </p:nvPicPr>
        <p:blipFill>
          <a:blip r:embed="rId3"/>
          <a:stretch>
            <a:fillRect/>
          </a:stretch>
        </p:blipFill>
        <p:spPr>
          <a:xfrm>
            <a:off x="2478910" y="789082"/>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Professional Designation of Person Who Determined Fertilizer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4" name="Object 3">
            <a:extLst>
              <a:ext uri="{FF2B5EF4-FFF2-40B4-BE49-F238E27FC236}">
                <a16:creationId xmlns:a16="http://schemas.microsoft.com/office/drawing/2014/main" id="{069B2961-B1D7-4799-9755-463F7AF0014C}"/>
              </a:ext>
            </a:extLst>
          </p:cNvPr>
          <p:cNvGraphicFramePr>
            <a:graphicFrameLocks/>
          </p:cNvGraphicFramePr>
          <p:nvPr>
            <p:extLst>
              <p:ext uri="{D42A27DB-BD31-4B8C-83A1-F6EECF244321}">
                <p14:modId xmlns:p14="http://schemas.microsoft.com/office/powerpoint/2010/main" val="93552273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the person who determined your fertilizer application rate hold any of the following professional designations?"</a:t>
            </a:r>
          </a:p>
          <a:p>
            <a:pPr lvl="0"/>
            <a:r>
              <a:rPr lang="en-US" dirty="0"/>
              <a:t>Separately for each type of person who determined the fertilizer application rate, the charts illustrate the professional designation of those people.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366309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443E25-FEA4-42AC-B4F0-D39E03E1B60B}"/>
              </a:ext>
            </a:extLst>
          </p:cNvPr>
          <p:cNvPicPr>
            <a:picLocks noChangeAspect="1"/>
          </p:cNvPicPr>
          <p:nvPr/>
        </p:nvPicPr>
        <p:blipFill>
          <a:blip r:embed="rId3"/>
          <a:stretch>
            <a:fillRect/>
          </a:stretch>
        </p:blipFill>
        <p:spPr>
          <a:xfrm>
            <a:off x="2478910" y="795179"/>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Importance of Professional Designation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9" name="TextBox 8">
            <a:extLst>
              <a:ext uri="{FF2B5EF4-FFF2-40B4-BE49-F238E27FC236}">
                <a16:creationId xmlns:a16="http://schemas.microsoft.com/office/drawing/2014/main" id="{44A6EE26-DC17-482D-8F6C-110A595D1CA6}"/>
              </a:ext>
            </a:extLst>
          </p:cNvPr>
          <p:cNvSpPr txBox="1"/>
          <p:nvPr/>
        </p:nvSpPr>
        <p:spPr>
          <a:xfrm>
            <a:off x="4347021" y="3401786"/>
            <a:ext cx="272272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 third of those growers who use an ICA to provide fertilizer rate recommendations indicated the professional designation is extremely important.</a:t>
            </a:r>
          </a:p>
        </p:txBody>
      </p:sp>
      <p:graphicFrame>
        <p:nvGraphicFramePr>
          <p:cNvPr id="4" name="Object 3">
            <a:extLst>
              <a:ext uri="{FF2B5EF4-FFF2-40B4-BE49-F238E27FC236}">
                <a16:creationId xmlns:a16="http://schemas.microsoft.com/office/drawing/2014/main" id="{6BD7E4EB-774C-44BD-A2C9-7EC0A5B31123}"/>
              </a:ext>
            </a:extLst>
          </p:cNvPr>
          <p:cNvGraphicFramePr>
            <a:graphicFrameLocks/>
          </p:cNvGraphicFramePr>
          <p:nvPr>
            <p:extLst>
              <p:ext uri="{D42A27DB-BD31-4B8C-83A1-F6EECF244321}">
                <p14:modId xmlns:p14="http://schemas.microsoft.com/office/powerpoint/2010/main" val="2367693596"/>
              </p:ext>
            </p:extLst>
          </p:nvPr>
        </p:nvGraphicFramePr>
        <p:xfrm>
          <a:off x="811212"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811212"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"How important is it to you that the person providing your fertilizer application rate recommendation has a professional designation (i.e. CCA, P.Ag.)"</a:t>
            </a:r>
          </a:p>
          <a:p>
            <a:pPr lvl="0"/>
            <a:r>
              <a:rPr lang="en-US" dirty="0"/>
              <a:t>Separately for each type of person who determined the fertilizer application rate, the chart illustrates the level of importance for having a professional designation.</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3074138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C07FA4-D299-4DC8-B6B7-8A929D298361}"/>
              </a:ext>
            </a:extLst>
          </p:cNvPr>
          <p:cNvPicPr>
            <a:picLocks noChangeAspect="1"/>
          </p:cNvPicPr>
          <p:nvPr/>
        </p:nvPicPr>
        <p:blipFill>
          <a:blip r:embed="rId3"/>
          <a:stretch>
            <a:fillRect/>
          </a:stretch>
        </p:blipFill>
        <p:spPr>
          <a:xfrm>
            <a:off x="2262484" y="792130"/>
            <a:ext cx="9577646"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Deviation from Recommended Application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6" name="Object 5">
            <a:extLst>
              <a:ext uri="{FF2B5EF4-FFF2-40B4-BE49-F238E27FC236}">
                <a16:creationId xmlns:a16="http://schemas.microsoft.com/office/drawing/2014/main" id="{75310DE5-DD56-45E3-B233-4F849CD38C8B}"/>
              </a:ext>
            </a:extLst>
          </p:cNvPr>
          <p:cNvGraphicFramePr>
            <a:graphicFrameLocks/>
          </p:cNvGraphicFramePr>
          <p:nvPr>
            <p:extLst>
              <p:ext uri="{D42A27DB-BD31-4B8C-83A1-F6EECF244321}">
                <p14:modId xmlns:p14="http://schemas.microsoft.com/office/powerpoint/2010/main" val="774507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70B54D62-B3CB-3E64-45E3-68EC65E374FA}"/>
              </a:ext>
            </a:extLst>
          </p:cNvPr>
          <p:cNvSpPr txBox="1"/>
          <p:nvPr/>
        </p:nvSpPr>
        <p:spPr>
          <a:xfrm>
            <a:off x="10056811" y="4114800"/>
            <a:ext cx="198345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Older growers were less likely to deviate from the recommended rate.</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"Did you decide to increase or decrease your fertilizer application rate in grain corn above or below the recommended rate?"</a:t>
            </a:r>
          </a:p>
          <a:p>
            <a:pPr lvl="0"/>
            <a:r>
              <a:rPr lang="en-US" dirty="0"/>
              <a:t>The chart on the left illustrates the % of respondents who went above the recommended rate, below the recommended rate or applied the recommended rate. Separately by farm size, age category and 4R familiarity, the chart on the right illustrates the % of respondents who increased their fertilizer rate above the recommended rate.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961918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ECE47C-66FD-45D7-91F3-1412068ED163}"/>
              </a:ext>
            </a:extLst>
          </p:cNvPr>
          <p:cNvPicPr>
            <a:picLocks noChangeAspect="1"/>
          </p:cNvPicPr>
          <p:nvPr/>
        </p:nvPicPr>
        <p:blipFill>
          <a:blip r:embed="rId3"/>
          <a:stretch>
            <a:fillRect/>
          </a:stretch>
        </p:blipFill>
        <p:spPr>
          <a:xfrm>
            <a:off x="2478910" y="795179"/>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Increasing Above Recommended Application Rate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77E26C93-1167-4DCE-8B31-A8F1747FCF46}"/>
              </a:ext>
            </a:extLst>
          </p:cNvPr>
          <p:cNvGraphicFramePr>
            <a:graphicFrameLocks/>
          </p:cNvGraphicFramePr>
          <p:nvPr>
            <p:extLst>
              <p:ext uri="{D42A27DB-BD31-4B8C-83A1-F6EECF244321}">
                <p14:modId xmlns:p14="http://schemas.microsoft.com/office/powerpoint/2010/main" val="16349315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increased their fertilizer rate above the recommended rate were asked: "What were the reasons that you increased your fertilizer application rate in grain corn above the recommended rate?"</a:t>
            </a:r>
          </a:p>
          <a:p>
            <a:pPr lvl="0"/>
            <a:r>
              <a:rPr lang="en-US" dirty="0"/>
              <a:t>The chart illustrates the main reason and other reasons for applying more than the recommended rate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
        <p:nvSpPr>
          <p:cNvPr id="6" name="TextBox 5">
            <a:extLst>
              <a:ext uri="{FF2B5EF4-FFF2-40B4-BE49-F238E27FC236}">
                <a16:creationId xmlns:a16="http://schemas.microsoft.com/office/drawing/2014/main" id="{5EB056C2-B9E5-FBCD-999F-9E5EF41D090C}"/>
              </a:ext>
            </a:extLst>
          </p:cNvPr>
          <p:cNvSpPr txBox="1"/>
          <p:nvPr/>
        </p:nvSpPr>
        <p:spPr>
          <a:xfrm>
            <a:off x="5048090" y="2110152"/>
            <a:ext cx="203692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Farmers who increased rates said that crop prices and weather conditions at planting were looking good.</a:t>
            </a:r>
          </a:p>
        </p:txBody>
      </p:sp>
    </p:spTree>
    <p:extLst>
      <p:ext uri="{BB962C8B-B14F-4D97-AF65-F5344CB8AC3E}">
        <p14:creationId xmlns:p14="http://schemas.microsoft.com/office/powerpoint/2010/main" val="2431131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Decreasing Below Recommended Application Rate</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727E8E24-F73D-4142-8C1E-E6CAEE646404}"/>
              </a:ext>
            </a:extLst>
          </p:cNvPr>
          <p:cNvGraphicFramePr>
            <a:graphicFrameLocks/>
          </p:cNvGraphicFramePr>
          <p:nvPr>
            <p:extLst>
              <p:ext uri="{D42A27DB-BD31-4B8C-83A1-F6EECF244321}">
                <p14:modId xmlns:p14="http://schemas.microsoft.com/office/powerpoint/2010/main" val="378087899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0" name=""/>
                      <p:cNvPicPr/>
                      <p:nvPr/>
                    </p:nvPicPr>
                    <p:blipFill>
                      <a:blip r:embed="rId7"/>
                      <a:srcRect l="31250" t="1646" r="31250" b="65844"/>
                      <a:stretch>
                        <a:fillRect/>
                      </a:stretch>
                    </p:blipFill>
                    <p:spPr>
                      <a:xfrm>
                        <a:off x="736600" y="4597400"/>
                        <a:ext cx="330200" cy="33020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0E08603D-325A-4D69-A9DD-06075F44AF0A}"/>
              </a:ext>
            </a:extLst>
          </p:cNvPr>
          <p:cNvPicPr>
            <a:picLocks noChangeAspect="1"/>
          </p:cNvPicPr>
          <p:nvPr/>
        </p:nvPicPr>
        <p:blipFill>
          <a:blip r:embed="rId8"/>
          <a:stretch>
            <a:fillRect/>
          </a:stretch>
        </p:blipFill>
        <p:spPr>
          <a:xfrm>
            <a:off x="2671843" y="845956"/>
            <a:ext cx="9144793" cy="5761219"/>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decreased their fertilizer rate below the recommended rate were asked: "What were the reasons that you decreased your fertilizer application rate in grain corn below the recommended rate?"</a:t>
            </a:r>
          </a:p>
          <a:p>
            <a:pPr lvl="0"/>
            <a:r>
              <a:rPr lang="en-US" dirty="0"/>
              <a:t>The chart illustrates the main reason and other reasons for applying less than the recommended rate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
        <p:nvSpPr>
          <p:cNvPr id="6" name="TextBox 5">
            <a:extLst>
              <a:ext uri="{FF2B5EF4-FFF2-40B4-BE49-F238E27FC236}">
                <a16:creationId xmlns:a16="http://schemas.microsoft.com/office/drawing/2014/main" id="{EEE050D5-A3C0-494F-56DA-A92ADFE24AB6}"/>
              </a:ext>
            </a:extLst>
          </p:cNvPr>
          <p:cNvSpPr txBox="1"/>
          <p:nvPr/>
        </p:nvSpPr>
        <p:spPr>
          <a:xfrm>
            <a:off x="5048090" y="1905000"/>
            <a:ext cx="203692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Farmers who decreased rates said that fertilizer prices were high and crop prices were not looking good.</a:t>
            </a:r>
          </a:p>
        </p:txBody>
      </p:sp>
    </p:spTree>
    <p:extLst>
      <p:ext uri="{BB962C8B-B14F-4D97-AF65-F5344CB8AC3E}">
        <p14:creationId xmlns:p14="http://schemas.microsoft.com/office/powerpoint/2010/main" val="4146860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Grain Corn in 2023 (% of Crop Area Treated)</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only includes those fertilizer types where nitrogen is the primary component.</a:t>
            </a:r>
          </a:p>
        </p:txBody>
      </p:sp>
      <p:pic>
        <p:nvPicPr>
          <p:cNvPr id="4" name="Picture 3" descr="Asset 9.png">
            <a:extLst>
              <a:ext uri="{FF2B5EF4-FFF2-40B4-BE49-F238E27FC236}">
                <a16:creationId xmlns:a16="http://schemas.microsoft.com/office/drawing/2014/main" id="{C0EFAA94-76A7-A467-63F8-100BD830261F}"/>
              </a:ext>
            </a:extLst>
          </p:cNvPr>
          <p:cNvPicPr>
            <a:picLocks noChangeAspect="1"/>
          </p:cNvPicPr>
          <p:nvPr/>
        </p:nvPicPr>
        <p:blipFill>
          <a:blip r:embed="rId7" cstate="print"/>
          <a:stretch>
            <a:fillRect/>
          </a:stretch>
        </p:blipFill>
        <p:spPr>
          <a:xfrm>
            <a:off x="226808" y="4568952"/>
            <a:ext cx="305631" cy="304800"/>
          </a:xfrm>
          <a:prstGeom prst="rect">
            <a:avLst/>
          </a:prstGeom>
        </p:spPr>
      </p:pic>
      <p:pic>
        <p:nvPicPr>
          <p:cNvPr id="11" name="Picture 10">
            <a:extLst>
              <a:ext uri="{FF2B5EF4-FFF2-40B4-BE49-F238E27FC236}">
                <a16:creationId xmlns:a16="http://schemas.microsoft.com/office/drawing/2014/main" id="{0CB4FCD7-68D2-2397-504D-F86B31B2B237}"/>
              </a:ext>
            </a:extLst>
          </p:cNvPr>
          <p:cNvPicPr>
            <a:picLocks noChangeAspect="1"/>
          </p:cNvPicPr>
          <p:nvPr/>
        </p:nvPicPr>
        <p:blipFill>
          <a:blip r:embed="rId8"/>
          <a:stretch>
            <a:fillRect/>
          </a:stretch>
        </p:blipFill>
        <p:spPr>
          <a:xfrm>
            <a:off x="3012576" y="724137"/>
            <a:ext cx="8279086" cy="5773412"/>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hectares of grain corn, how many hectares of each fertilizer type did you apply?”</a:t>
            </a:r>
          </a:p>
          <a:p>
            <a:r>
              <a:rPr lang="en-CA" dirty="0"/>
              <a:t>Separately for each timing, the charts illustrate the % of total grain corn hectares that were treated with a primary nitrogen fertilizer by farm size, age and 4R program familiarity.</a:t>
            </a:r>
          </a:p>
          <a:p>
            <a:r>
              <a:rPr lang="en-CA" dirty="0"/>
              <a:t>Nitrogen only includes those fertilizer types where nitrogen is the primary component. A list can be accessed by clicking on the “A” button.</a:t>
            </a:r>
          </a:p>
        </p:txBody>
      </p:sp>
      <p:pic>
        <p:nvPicPr>
          <p:cNvPr id="3" name="Picture 2">
            <a:extLst>
              <a:ext uri="{FF2B5EF4-FFF2-40B4-BE49-F238E27FC236}">
                <a16:creationId xmlns:a16="http://schemas.microsoft.com/office/drawing/2014/main" id="{56F1F45A-96E8-DF04-FE0F-BBD2FD5A021E}"/>
              </a:ext>
            </a:extLst>
          </p:cNvPr>
          <p:cNvPicPr>
            <a:picLocks noChangeAspect="1"/>
          </p:cNvPicPr>
          <p:nvPr/>
        </p:nvPicPr>
        <p:blipFill>
          <a:blip r:embed="rId9"/>
          <a:stretch>
            <a:fillRect/>
          </a:stretch>
        </p:blipFill>
        <p:spPr>
          <a:xfrm>
            <a:off x="12266612" y="0"/>
            <a:ext cx="4839315" cy="6858000"/>
          </a:xfrm>
          <a:prstGeom prst="rect">
            <a:avLst/>
          </a:prstGeom>
        </p:spPr>
      </p:pic>
    </p:spTree>
    <p:extLst>
      <p:ext uri="{BB962C8B-B14F-4D97-AF65-F5344CB8AC3E}">
        <p14:creationId xmlns:p14="http://schemas.microsoft.com/office/powerpoint/2010/main" val="901552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A67ADC26-58FB-459F-86F9-C28F67E06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185" y="51514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a:extLst>
              <a:ext uri="{FF2B5EF4-FFF2-40B4-BE49-F238E27FC236}">
                <a16:creationId xmlns:a16="http://schemas.microsoft.com/office/drawing/2014/main" id="{A429140D-0601-49FA-A446-CEE62D8E5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4358" y="25908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FADB30EF-06E9-CD0A-06A0-1FBC8CAA60C3}"/>
              </a:ext>
            </a:extLst>
          </p:cNvPr>
          <p:cNvPicPr>
            <a:picLocks noChangeAspect="1"/>
          </p:cNvPicPr>
          <p:nvPr/>
        </p:nvPicPr>
        <p:blipFill>
          <a:blip r:embed="rId4"/>
          <a:stretch>
            <a:fillRect/>
          </a:stretch>
        </p:blipFill>
        <p:spPr>
          <a:xfrm>
            <a:off x="2165063" y="762000"/>
            <a:ext cx="91447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Individual Nitrogen Stabilizers in Corn – By Fertilizer Type </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11" name="Object 10">
            <a:extLst>
              <a:ext uri="{FF2B5EF4-FFF2-40B4-BE49-F238E27FC236}">
                <a16:creationId xmlns:a16="http://schemas.microsoft.com/office/drawing/2014/main" id="{D08295E3-3990-4862-98FE-EC0685A1C862}"/>
              </a:ext>
            </a:extLst>
          </p:cNvPr>
          <p:cNvGraphicFramePr>
            <a:graphicFrameLocks/>
          </p:cNvGraphicFramePr>
          <p:nvPr>
            <p:extLst>
              <p:ext uri="{D42A27DB-BD31-4B8C-83A1-F6EECF244321}">
                <p14:modId xmlns:p14="http://schemas.microsoft.com/office/powerpoint/2010/main" val="3638474370"/>
              </p:ext>
            </p:extLst>
          </p:nvPr>
        </p:nvGraphicFramePr>
        <p:xfrm>
          <a:off x="713869" y="4542523"/>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13869" y="4542523"/>
                        <a:ext cx="330200" cy="3302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167200C6-B86A-0C9F-7F7C-01C52865FDEC}"/>
              </a:ext>
            </a:extLst>
          </p:cNvPr>
          <p:cNvSpPr txBox="1"/>
          <p:nvPr/>
        </p:nvSpPr>
        <p:spPr>
          <a:xfrm>
            <a:off x="2665412" y="6429601"/>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US" dirty="0"/>
              <a:t>The chart illustrates the use of any nitrogen stabilizer on each nitrogen fertilizer type, expressed as the % of hectares treated with each primary nitrogen fertilizer type.</a:t>
            </a:r>
            <a:endParaRPr lang="en-CA" dirty="0"/>
          </a:p>
        </p:txBody>
      </p:sp>
    </p:spTree>
    <p:extLst>
      <p:ext uri="{BB962C8B-B14F-4D97-AF65-F5344CB8AC3E}">
        <p14:creationId xmlns:p14="http://schemas.microsoft.com/office/powerpoint/2010/main" val="2445727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A429140D-0601-49FA-A446-CEE62D8E59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5758" y="2333919"/>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8FA50356-39F5-8FD0-4D88-5FA1524D00BA}"/>
              </a:ext>
            </a:extLst>
          </p:cNvPr>
          <p:cNvPicPr>
            <a:picLocks noChangeAspect="1"/>
          </p:cNvPicPr>
          <p:nvPr/>
        </p:nvPicPr>
        <p:blipFill>
          <a:blip r:embed="rId4"/>
          <a:stretch>
            <a:fillRect/>
          </a:stretch>
        </p:blipFill>
        <p:spPr>
          <a:xfrm>
            <a:off x="2208212" y="759560"/>
            <a:ext cx="8961897"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Individual Nitrogen Stabilizers in Corn – By Application Timing</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11" name="Object 10">
            <a:extLst>
              <a:ext uri="{FF2B5EF4-FFF2-40B4-BE49-F238E27FC236}">
                <a16:creationId xmlns:a16="http://schemas.microsoft.com/office/drawing/2014/main" id="{D08295E3-3990-4862-98FE-EC0685A1C862}"/>
              </a:ext>
            </a:extLst>
          </p:cNvPr>
          <p:cNvGraphicFramePr>
            <a:graphicFrameLocks/>
          </p:cNvGraphicFramePr>
          <p:nvPr/>
        </p:nvGraphicFramePr>
        <p:xfrm>
          <a:off x="713869" y="4542523"/>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11" name="Object 10">
                        <a:extLst>
                          <a:ext uri="{FF2B5EF4-FFF2-40B4-BE49-F238E27FC236}">
                            <a16:creationId xmlns:a16="http://schemas.microsoft.com/office/drawing/2014/main" id="{D08295E3-3990-4862-98FE-EC0685A1C862}"/>
                          </a:ext>
                        </a:extLst>
                      </p:cNvPr>
                      <p:cNvPicPr/>
                      <p:nvPr/>
                    </p:nvPicPr>
                    <p:blipFill>
                      <a:blip r:embed="rId9"/>
                      <a:srcRect l="31250" t="1646" r="31250" b="65844"/>
                      <a:stretch>
                        <a:fillRect/>
                      </a:stretch>
                    </p:blipFill>
                    <p:spPr>
                      <a:xfrm>
                        <a:off x="713869" y="4542523"/>
                        <a:ext cx="330200" cy="330200"/>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167200C6-B86A-0C9F-7F7C-01C52865FDEC}"/>
              </a:ext>
            </a:extLst>
          </p:cNvPr>
          <p:cNvSpPr txBox="1"/>
          <p:nvPr/>
        </p:nvSpPr>
        <p:spPr>
          <a:xfrm>
            <a:off x="2665412" y="6429601"/>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a:t>
            </a:r>
          </a:p>
          <a:p>
            <a:r>
              <a:rPr lang="en-US" dirty="0"/>
              <a:t>The chart illustrates the use of any nitrogen stabilizer on any nitrogen fertilizer type by timing, expressed as the % of hectares treated with any primary nitrogen fertilizer type that was treated with any nitrogen stabilizer.</a:t>
            </a:r>
            <a:endParaRPr lang="en-CA" dirty="0"/>
          </a:p>
        </p:txBody>
      </p:sp>
    </p:spTree>
    <p:extLst>
      <p:ext uri="{BB962C8B-B14F-4D97-AF65-F5344CB8AC3E}">
        <p14:creationId xmlns:p14="http://schemas.microsoft.com/office/powerpoint/2010/main" val="39601336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FC13B3-8855-4C70-9429-96A913DB52C7}"/>
              </a:ext>
            </a:extLst>
          </p:cNvPr>
          <p:cNvPicPr>
            <a:picLocks noChangeAspect="1"/>
          </p:cNvPicPr>
          <p:nvPr/>
        </p:nvPicPr>
        <p:blipFill>
          <a:blip r:embed="rId3"/>
          <a:stretch>
            <a:fillRect/>
          </a:stretch>
        </p:blipFill>
        <p:spPr>
          <a:xfrm>
            <a:off x="2517985" y="814592"/>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Stabilizers by Geographic/Demographic Segment</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9" name="TextBox 8"/>
          <p:cNvSpPr txBox="1"/>
          <p:nvPr/>
        </p:nvSpPr>
        <p:spPr>
          <a:xfrm>
            <a:off x="2255266" y="6405809"/>
            <a:ext cx="1463571" cy="352199"/>
          </a:xfrm>
          <a:prstGeom prst="rect">
            <a:avLst/>
          </a:prstGeom>
          <a:noFill/>
          <a:effectLst/>
        </p:spPr>
        <p:txBody>
          <a:bodyPr wrap="square" lIns="19826" tIns="39653" rIns="19826" bIns="29740" rtlCol="0" anchor="ctr" anchorCtr="0">
            <a:spAutoFit/>
          </a:bodyPr>
          <a:lstStyle/>
          <a:p>
            <a:pPr algn="ctr">
              <a:lnSpc>
                <a:spcPts val="1085"/>
              </a:lnSpc>
            </a:pPr>
            <a:r>
              <a:rPr lang="en-CA" sz="1000" dirty="0"/>
              <a:t>Note: This analysis excludes ESN and SuperU</a:t>
            </a:r>
          </a:p>
        </p:txBody>
      </p:sp>
      <p:sp>
        <p:nvSpPr>
          <p:cNvPr id="13" name="Isosceles Triangle 12"/>
          <p:cNvSpPr/>
          <p:nvPr/>
        </p:nvSpPr>
        <p:spPr>
          <a:xfrm rot="10800000">
            <a:off x="11151177" y="1765499"/>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4" name="TextBox 13"/>
          <p:cNvSpPr txBox="1"/>
          <p:nvPr/>
        </p:nvSpPr>
        <p:spPr>
          <a:xfrm>
            <a:off x="10399320" y="1440878"/>
            <a:ext cx="1649631"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Nitrogen stabilizers were more widely used on small farms.</a:t>
            </a:r>
          </a:p>
        </p:txBody>
      </p:sp>
      <p:graphicFrame>
        <p:nvGraphicFramePr>
          <p:cNvPr id="6" name="Object 5">
            <a:extLst>
              <a:ext uri="{FF2B5EF4-FFF2-40B4-BE49-F238E27FC236}">
                <a16:creationId xmlns:a16="http://schemas.microsoft.com/office/drawing/2014/main" id="{CF708C23-1FB1-4C39-A302-FC3C3051306D}"/>
              </a:ext>
            </a:extLst>
          </p:cNvPr>
          <p:cNvGraphicFramePr>
            <a:graphicFrameLocks/>
          </p:cNvGraphicFramePr>
          <p:nvPr>
            <p:extLst>
              <p:ext uri="{D42A27DB-BD31-4B8C-83A1-F6EECF244321}">
                <p14:modId xmlns:p14="http://schemas.microsoft.com/office/powerpoint/2010/main" val="163811574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users of primary nitrogen fertilizers were asked: "Which of the following nitrogen stabilizers did you use? If none were used, check the box at the bottom of the table."</a:t>
            </a:r>
          </a:p>
          <a:p>
            <a:r>
              <a:rPr lang="en-CA" dirty="0"/>
              <a:t>Separately for each demographic segment, the chart illustrates the use of any nitrogen stabilizer on any nitrogen fertilizer type, expressed as the % of hectares treated with any primary nitrogen fertilizer type that was treated with any nitrogen stabilizer.</a:t>
            </a:r>
          </a:p>
        </p:txBody>
      </p:sp>
    </p:spTree>
    <p:extLst>
      <p:ext uri="{BB962C8B-B14F-4D97-AF65-F5344CB8AC3E}">
        <p14:creationId xmlns:p14="http://schemas.microsoft.com/office/powerpoint/2010/main" val="4001729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FE5796A2-BB08-45DC-B705-A446484A6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422" y="253191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EEFs by Timing - % of Nitrogen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9" name="TextBox 8">
            <a:extLst>
              <a:ext uri="{FF2B5EF4-FFF2-40B4-BE49-F238E27FC236}">
                <a16:creationId xmlns:a16="http://schemas.microsoft.com/office/drawing/2014/main" id="{6DDD48E8-E98B-4022-86D1-1777381F78B3}"/>
              </a:ext>
            </a:extLst>
          </p:cNvPr>
          <p:cNvSpPr txBox="1"/>
          <p:nvPr/>
        </p:nvSpPr>
        <p:spPr>
          <a:xfrm>
            <a:off x="9016781" y="1474434"/>
            <a:ext cx="164963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14% of total N volume was applied in a protected form.</a:t>
            </a:r>
          </a:p>
        </p:txBody>
      </p:sp>
      <p:pic>
        <p:nvPicPr>
          <p:cNvPr id="11" name="Picture 10" descr="Asset 17.png">
            <a:extLst>
              <a:ext uri="{FF2B5EF4-FFF2-40B4-BE49-F238E27FC236}">
                <a16:creationId xmlns:a16="http://schemas.microsoft.com/office/drawing/2014/main" id="{8926F84F-E498-4509-8BD5-B9A4AE7089BE}"/>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3" name="Object 12">
            <a:extLst>
              <a:ext uri="{FF2B5EF4-FFF2-40B4-BE49-F238E27FC236}">
                <a16:creationId xmlns:a16="http://schemas.microsoft.com/office/drawing/2014/main" id="{86CD6578-F31E-4394-AB12-38E46C3F3F05}"/>
              </a:ext>
            </a:extLst>
          </p:cNvPr>
          <p:cNvGraphicFramePr>
            <a:graphicFrameLocks/>
          </p:cNvGraphicFramePr>
          <p:nvPr>
            <p:extLst>
              <p:ext uri="{D42A27DB-BD31-4B8C-83A1-F6EECF244321}">
                <p14:modId xmlns:p14="http://schemas.microsoft.com/office/powerpoint/2010/main" val="387851850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CE701540-ECC2-48EF-AA41-446446948425}"/>
              </a:ext>
            </a:extLst>
          </p:cNvPr>
          <p:cNvPicPr>
            <a:picLocks noChangeAspect="1"/>
          </p:cNvPicPr>
          <p:nvPr/>
        </p:nvPicPr>
        <p:blipFill>
          <a:blip r:embed="rId10"/>
          <a:stretch>
            <a:fillRect/>
          </a:stretch>
        </p:blipFill>
        <p:spPr>
          <a:xfrm>
            <a:off x="2478910" y="795179"/>
            <a:ext cx="9144793" cy="5761219"/>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All respondents were asked: "Which of the following fertilizer types did you apply (the list included ESN and SuperU)?"</a:t>
            </a:r>
          </a:p>
          <a:p>
            <a:r>
              <a:rPr lang="en-US" dirty="0"/>
              <a:t>Respondents who used any other primary Nitrogen fertilizer were asked: "Which of the following nitrogen stabilizers did you use?"</a:t>
            </a:r>
          </a:p>
          <a:p>
            <a:r>
              <a:rPr lang="en-US" dirty="0"/>
              <a:t>Separately for each application timing, the chart illustrates the % of primary Nitrogen volume that was treated with each type of EEF.</a:t>
            </a:r>
            <a:endParaRPr lang="en-CA" dirty="0"/>
          </a:p>
        </p:txBody>
      </p:sp>
    </p:spTree>
    <p:extLst>
      <p:ext uri="{BB962C8B-B14F-4D97-AF65-F5344CB8AC3E}">
        <p14:creationId xmlns:p14="http://schemas.microsoft.com/office/powerpoint/2010/main" val="31894676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A951CF-57A4-4A72-BCF5-D1D2CD14C313}"/>
              </a:ext>
            </a:extLst>
          </p:cNvPr>
          <p:cNvPicPr>
            <a:picLocks noChangeAspect="1"/>
          </p:cNvPicPr>
          <p:nvPr/>
        </p:nvPicPr>
        <p:blipFill>
          <a:blip r:embed="rId3"/>
          <a:stretch>
            <a:fillRect/>
          </a:stretch>
        </p:blipFill>
        <p:spPr>
          <a:xfrm>
            <a:off x="2284412" y="772797"/>
            <a:ext cx="8961897" cy="583437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Use of EEFs by Timing - % of Nitrogen Volume - Net All Timings</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9" name="Text Placeholder 15">
            <a:extLst>
              <a:ext uri="{FF2B5EF4-FFF2-40B4-BE49-F238E27FC236}">
                <a16:creationId xmlns:a16="http://schemas.microsoft.com/office/drawing/2014/main" id="{AD3D5CD6-F98B-4704-B61F-1EB7843C8EF0}"/>
              </a:ext>
            </a:extLst>
          </p:cNvPr>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10" name="Picture 9" descr="Asset 8.png">
            <a:hlinkClick r:id="rId5" action="ppaction://hlinksldjump"/>
            <a:extLst>
              <a:ext uri="{FF2B5EF4-FFF2-40B4-BE49-F238E27FC236}">
                <a16:creationId xmlns:a16="http://schemas.microsoft.com/office/drawing/2014/main" id="{EC3F4208-7A97-4F8D-A62D-ED70A622456B}"/>
              </a:ext>
            </a:extLst>
          </p:cNvPr>
          <p:cNvPicPr>
            <a:picLocks noChangeAspect="1"/>
          </p:cNvPicPr>
          <p:nvPr/>
        </p:nvPicPr>
        <p:blipFill>
          <a:blip r:embed="rId6" cstate="print"/>
          <a:stretch>
            <a:fillRect/>
          </a:stretch>
        </p:blipFill>
        <p:spPr>
          <a:xfrm>
            <a:off x="1371600" y="5178212"/>
            <a:ext cx="301752" cy="171642"/>
          </a:xfrm>
          <a:prstGeom prst="rect">
            <a:avLst/>
          </a:prstGeom>
        </p:spPr>
      </p:pic>
      <p:graphicFrame>
        <p:nvGraphicFramePr>
          <p:cNvPr id="4" name="Object 3">
            <a:extLst>
              <a:ext uri="{FF2B5EF4-FFF2-40B4-BE49-F238E27FC236}">
                <a16:creationId xmlns:a16="http://schemas.microsoft.com/office/drawing/2014/main" id="{8EFBA7DA-3E27-4444-A64E-F76FFB85F6AE}"/>
              </a:ext>
            </a:extLst>
          </p:cNvPr>
          <p:cNvGraphicFramePr>
            <a:graphicFrameLocks/>
          </p:cNvGraphicFramePr>
          <p:nvPr>
            <p:extLst>
              <p:ext uri="{D42A27DB-BD31-4B8C-83A1-F6EECF244321}">
                <p14:modId xmlns:p14="http://schemas.microsoft.com/office/powerpoint/2010/main" val="386916296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"Which of the following fertilizer types did you apply (the list included ESN and SuperU)" </a:t>
            </a:r>
          </a:p>
          <a:p>
            <a:r>
              <a:rPr lang="en-US" dirty="0"/>
              <a:t>Respondents who used any primary Nitrogen fertilizer (excluding ESN and SuperU) were asked: "Which of the following nitrogen stabilizers did you use?" </a:t>
            </a:r>
          </a:p>
          <a:p>
            <a:r>
              <a:rPr lang="en-US" dirty="0"/>
              <a:t>Separately for each EEF type, the chart illustrates the % of primary Nitrogen fertilizer volume that was applied with an EEF using each placement. </a:t>
            </a:r>
            <a:endParaRPr lang="en-CA" dirty="0"/>
          </a:p>
        </p:txBody>
      </p:sp>
    </p:spTree>
    <p:extLst>
      <p:ext uri="{BB962C8B-B14F-4D97-AF65-F5344CB8AC3E}">
        <p14:creationId xmlns:p14="http://schemas.microsoft.com/office/powerpoint/2010/main" val="18948686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1D8BB8-F32C-4904-BCAD-09DCDB873208}"/>
              </a:ext>
            </a:extLst>
          </p:cNvPr>
          <p:cNvPicPr>
            <a:picLocks noChangeAspect="1"/>
          </p:cNvPicPr>
          <p:nvPr/>
        </p:nvPicPr>
        <p:blipFill>
          <a:blip r:embed="rId3"/>
          <a:stretch>
            <a:fillRect/>
          </a:stretch>
        </p:blipFill>
        <p:spPr>
          <a:xfrm>
            <a:off x="4533441" y="795179"/>
            <a:ext cx="503573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1" name="TextBox 10"/>
          <p:cNvSpPr txBox="1"/>
          <p:nvPr/>
        </p:nvSpPr>
        <p:spPr>
          <a:xfrm>
            <a:off x="9294812" y="1883678"/>
            <a:ext cx="1752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Actual yields were slightly lower than target yields in 2023.</a:t>
            </a:r>
          </a:p>
        </p:txBody>
      </p:sp>
      <p:graphicFrame>
        <p:nvGraphicFramePr>
          <p:cNvPr id="3" name="Object 2">
            <a:extLst>
              <a:ext uri="{FF2B5EF4-FFF2-40B4-BE49-F238E27FC236}">
                <a16:creationId xmlns:a16="http://schemas.microsoft.com/office/drawing/2014/main" id="{550814FA-1ED6-48A4-AF07-D614473E2095}"/>
              </a:ext>
            </a:extLst>
          </p:cNvPr>
          <p:cNvGraphicFramePr>
            <a:graphicFrameLocks/>
          </p:cNvGraphicFramePr>
          <p:nvPr>
            <p:extLst>
              <p:ext uri="{D42A27DB-BD31-4B8C-83A1-F6EECF244321}">
                <p14:modId xmlns:p14="http://schemas.microsoft.com/office/powerpoint/2010/main" val="330592297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grain corn in 2023 (respondents had the option to report that they did not have a target yield)? What was the average yield for your grain corn in 2023? </a:t>
            </a:r>
          </a:p>
          <a:p>
            <a:r>
              <a:rPr lang="en-CA" dirty="0"/>
              <a:t>The graph illustrates the average target yield and the average actual yield reported in each year.</a:t>
            </a:r>
          </a:p>
        </p:txBody>
      </p:sp>
    </p:spTree>
    <p:extLst>
      <p:ext uri="{BB962C8B-B14F-4D97-AF65-F5344CB8AC3E}">
        <p14:creationId xmlns:p14="http://schemas.microsoft.com/office/powerpoint/2010/main" val="6066419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5983FA-878F-4F6F-BD8B-8AF701049924}"/>
              </a:ext>
            </a:extLst>
          </p:cNvPr>
          <p:cNvPicPr>
            <a:picLocks noChangeAspect="1"/>
          </p:cNvPicPr>
          <p:nvPr/>
        </p:nvPicPr>
        <p:blipFill>
          <a:blip r:embed="rId3"/>
          <a:stretch>
            <a:fillRect/>
          </a:stretch>
        </p:blipFill>
        <p:spPr>
          <a:xfrm>
            <a:off x="2436812" y="845956"/>
            <a:ext cx="9181372"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Target vs. Actual Yield in Grain Corn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“What was your target yield for your grain corn in 2023 (respondents had the option to report that they did not have a target yield)? What was the average yield for your grain corn in 2023? </a:t>
            </a:r>
          </a:p>
          <a:p>
            <a:r>
              <a:rPr lang="en-CA" dirty="0"/>
              <a:t>Separately by farm size, age and 4R familiarity, the graph on the left illustrates the average target yield in 2023.  The middle graph illustrates the average actual yield in 2023.  The graph on the right illustrates the gap between the target yield and the actual yield.</a:t>
            </a:r>
          </a:p>
        </p:txBody>
      </p:sp>
    </p:spTree>
    <p:extLst>
      <p:ext uri="{BB962C8B-B14F-4D97-AF65-F5344CB8AC3E}">
        <p14:creationId xmlns:p14="http://schemas.microsoft.com/office/powerpoint/2010/main" val="1578067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Factors Considered When Setting Target Yield</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6" name="Object 5">
            <a:extLst>
              <a:ext uri="{FF2B5EF4-FFF2-40B4-BE49-F238E27FC236}">
                <a16:creationId xmlns:a16="http://schemas.microsoft.com/office/drawing/2014/main" id="{18EB87D9-36C6-4154-9F57-3AC721CB3D21}"/>
              </a:ext>
            </a:extLst>
          </p:cNvPr>
          <p:cNvGraphicFramePr>
            <a:graphicFrameLocks/>
          </p:cNvGraphicFramePr>
          <p:nvPr>
            <p:extLst>
              <p:ext uri="{D42A27DB-BD31-4B8C-83A1-F6EECF244321}">
                <p14:modId xmlns:p14="http://schemas.microsoft.com/office/powerpoint/2010/main" val="26990468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0" name=""/>
                      <p:cNvPicPr/>
                      <p:nvPr/>
                    </p:nvPicPr>
                    <p:blipFill>
                      <a:blip r:embed="rId7"/>
                      <a:srcRect l="31250" t="1646" r="31250" b="65844"/>
                      <a:stretch>
                        <a:fillRect/>
                      </a:stretch>
                    </p:blipFill>
                    <p:spPr>
                      <a:xfrm>
                        <a:off x="736600" y="4597400"/>
                        <a:ext cx="330200" cy="330200"/>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770CC4F5-2DE2-0F1D-44EA-A0691DE56CE2}"/>
              </a:ext>
            </a:extLst>
          </p:cNvPr>
          <p:cNvPicPr>
            <a:picLocks noChangeAspect="1"/>
          </p:cNvPicPr>
          <p:nvPr/>
        </p:nvPicPr>
        <p:blipFill>
          <a:blip r:embed="rId8"/>
          <a:stretch>
            <a:fillRect/>
          </a:stretch>
        </p:blipFill>
        <p:spPr>
          <a:xfrm>
            <a:off x="2148549" y="685800"/>
            <a:ext cx="9144793" cy="5767316"/>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set a target yield were asked: "Which of the following factors did you consider when you set your target yield for </a:t>
            </a:r>
            <a:r>
              <a:rPr lang="en-CA" dirty="0"/>
              <a:t>grain corn</a:t>
            </a:r>
            <a:r>
              <a:rPr lang="en-US" dirty="0"/>
              <a:t> in 2023?"</a:t>
            </a:r>
          </a:p>
          <a:p>
            <a:pPr lvl="0"/>
            <a:r>
              <a:rPr lang="en-US" dirty="0"/>
              <a:t>The chart illustrates the main factor and other factors considered when setting the target yield in </a:t>
            </a:r>
            <a:r>
              <a:rPr lang="en-CA" dirty="0"/>
              <a:t>grain corn </a:t>
            </a:r>
            <a:r>
              <a:rPr lang="en-US" dirty="0"/>
              <a:t>.</a:t>
            </a:r>
          </a:p>
        </p:txBody>
      </p:sp>
    </p:spTree>
    <p:extLst>
      <p:ext uri="{BB962C8B-B14F-4D97-AF65-F5344CB8AC3E}">
        <p14:creationId xmlns:p14="http://schemas.microsoft.com/office/powerpoint/2010/main" val="21902150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DA1283-1DE0-4AF5-9600-5D210FB844E5}"/>
              </a:ext>
            </a:extLst>
          </p:cNvPr>
          <p:cNvPicPr>
            <a:picLocks noChangeAspect="1"/>
          </p:cNvPicPr>
          <p:nvPr/>
        </p:nvPicPr>
        <p:blipFill>
          <a:blip r:embed="rId3"/>
          <a:stretch>
            <a:fillRect/>
          </a:stretch>
        </p:blipFill>
        <p:spPr>
          <a:xfrm>
            <a:off x="2436812" y="808616"/>
            <a:ext cx="91447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Micro/Secondary Nutrients - % of Growers Using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a:extLst>
              <a:ext uri="{FF2B5EF4-FFF2-40B4-BE49-F238E27FC236}">
                <a16:creationId xmlns:a16="http://schemas.microsoft.com/office/drawing/2014/main" id="{179260C8-77A9-4C59-9EE0-1FF558EB5AA3}"/>
              </a:ext>
            </a:extLst>
          </p:cNvPr>
          <p:cNvSpPr txBox="1"/>
          <p:nvPr/>
        </p:nvSpPr>
        <p:spPr>
          <a:xfrm>
            <a:off x="7482328" y="1264779"/>
            <a:ext cx="16002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Boron was the most widely used micronutrient in corn.</a:t>
            </a:r>
          </a:p>
        </p:txBody>
      </p:sp>
      <p:pic>
        <p:nvPicPr>
          <p:cNvPr id="12" name="Picture 11" descr="Asset 17.png">
            <a:extLst>
              <a:ext uri="{FF2B5EF4-FFF2-40B4-BE49-F238E27FC236}">
                <a16:creationId xmlns:a16="http://schemas.microsoft.com/office/drawing/2014/main" id="{57DD890C-7152-4F17-8BCC-CC74677CAA6F}"/>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8A9DD571-EB0A-43F8-A8F2-9A054E7D362F}"/>
              </a:ext>
            </a:extLst>
          </p:cNvPr>
          <p:cNvGraphicFramePr>
            <a:graphicFrameLocks/>
          </p:cNvGraphicFramePr>
          <p:nvPr>
            <p:extLst>
              <p:ext uri="{D42A27DB-BD31-4B8C-83A1-F6EECF244321}">
                <p14:modId xmlns:p14="http://schemas.microsoft.com/office/powerpoint/2010/main" val="129726711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Separately for each timing, respondents were asked: “Did you use any of the following micro/secondary nutrients for your 2023 grain corn crop – boron, calcium, copper, magnesium, manganese, molybdenum, zinc?”</a:t>
            </a:r>
          </a:p>
          <a:p>
            <a:r>
              <a:rPr lang="en-CA" dirty="0"/>
              <a:t>The chart illustrates the % of grain corn growers who used each micronutrient in each year.</a:t>
            </a:r>
          </a:p>
        </p:txBody>
      </p:sp>
    </p:spTree>
    <p:extLst>
      <p:ext uri="{BB962C8B-B14F-4D97-AF65-F5344CB8AC3E}">
        <p14:creationId xmlns:p14="http://schemas.microsoft.com/office/powerpoint/2010/main" val="450697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4BD41D-BC5D-4C2B-B8CA-1F65C9F69CE1}"/>
              </a:ext>
            </a:extLst>
          </p:cNvPr>
          <p:cNvPicPr>
            <a:picLocks noChangeAspect="1"/>
          </p:cNvPicPr>
          <p:nvPr/>
        </p:nvPicPr>
        <p:blipFill>
          <a:blip r:embed="rId3"/>
          <a:stretch>
            <a:fillRect/>
          </a:stretch>
        </p:blipFill>
        <p:spPr>
          <a:xfrm>
            <a:off x="2517985" y="852052"/>
            <a:ext cx="9150889"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Application Method for Micro/Secondary Nutrients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770E69B1-F50F-409E-A8F0-30C297BF9E5F}"/>
              </a:ext>
            </a:extLst>
          </p:cNvPr>
          <p:cNvGraphicFramePr>
            <a:graphicFrameLocks/>
          </p:cNvGraphicFramePr>
          <p:nvPr>
            <p:extLst>
              <p:ext uri="{D42A27DB-BD31-4B8C-83A1-F6EECF244321}">
                <p14:modId xmlns:p14="http://schemas.microsoft.com/office/powerpoint/2010/main" val="230583436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were the micronutrients/secondary nutrients that you used in grain corn at [TIMING] applied? If you used more than one method, indicate the most common method that you used.</a:t>
            </a:r>
          </a:p>
          <a:p>
            <a:r>
              <a:rPr lang="en-CA" dirty="0"/>
              <a:t>The chart illustrates the % of micro/secondary nutrient users who used each application method on a net basis for all application timings.</a:t>
            </a:r>
          </a:p>
        </p:txBody>
      </p:sp>
    </p:spTree>
    <p:extLst>
      <p:ext uri="{BB962C8B-B14F-4D97-AF65-F5344CB8AC3E}">
        <p14:creationId xmlns:p14="http://schemas.microsoft.com/office/powerpoint/2010/main" val="1763488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A48814-7A23-4B52-9146-2014F33FBD15}"/>
              </a:ext>
            </a:extLst>
          </p:cNvPr>
          <p:cNvPicPr>
            <a:picLocks noChangeAspect="1"/>
          </p:cNvPicPr>
          <p:nvPr/>
        </p:nvPicPr>
        <p:blipFill>
          <a:blip r:embed="rId4"/>
          <a:stretch>
            <a:fillRect/>
          </a:stretch>
        </p:blipFill>
        <p:spPr>
          <a:xfrm>
            <a:off x="2516397" y="857873"/>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Grain Corn - % of Crop Area Treated</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sp>
        <p:nvSpPr>
          <p:cNvPr id="3" name="TextBox 2">
            <a:extLst>
              <a:ext uri="{FF2B5EF4-FFF2-40B4-BE49-F238E27FC236}">
                <a16:creationId xmlns:a16="http://schemas.microsoft.com/office/drawing/2014/main" id="{44DE4459-931C-8C73-A3FF-B3606062860E}"/>
              </a:ext>
            </a:extLst>
          </p:cNvPr>
          <p:cNvSpPr txBox="1"/>
          <p:nvPr/>
        </p:nvSpPr>
        <p:spPr>
          <a:xfrm>
            <a:off x="8304212" y="4190216"/>
            <a:ext cx="1981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87% of grain corn hectares were treated with a Phosphorus fertilizer at planting, an increase in 2023.</a:t>
            </a:r>
          </a:p>
        </p:txBody>
      </p:sp>
      <p:pic>
        <p:nvPicPr>
          <p:cNvPr id="4" name="Picture 3">
            <a:extLst>
              <a:ext uri="{FF2B5EF4-FFF2-40B4-BE49-F238E27FC236}">
                <a16:creationId xmlns:a16="http://schemas.microsoft.com/office/drawing/2014/main" id="{01DDFBB8-3DF5-2166-4C48-541F96D3322B}"/>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505E8751-31AE-FFA0-9A0A-46758E004233}"/>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12" name="Isosceles Triangle 11">
            <a:extLst>
              <a:ext uri="{FF2B5EF4-FFF2-40B4-BE49-F238E27FC236}">
                <a16:creationId xmlns:a16="http://schemas.microsoft.com/office/drawing/2014/main" id="{30AE9BED-7121-D5C0-9DA8-C990AC0A1BBC}"/>
              </a:ext>
            </a:extLst>
          </p:cNvPr>
          <p:cNvSpPr/>
          <p:nvPr/>
        </p:nvSpPr>
        <p:spPr>
          <a:xfrm rot="16200000">
            <a:off x="5760959" y="314333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3" name="TextBox 12">
            <a:extLst>
              <a:ext uri="{FF2B5EF4-FFF2-40B4-BE49-F238E27FC236}">
                <a16:creationId xmlns:a16="http://schemas.microsoft.com/office/drawing/2014/main" id="{265E2C08-FEF9-4733-E534-0CC46E32045E}"/>
              </a:ext>
            </a:extLst>
          </p:cNvPr>
          <p:cNvSpPr txBox="1"/>
          <p:nvPr/>
        </p:nvSpPr>
        <p:spPr>
          <a:xfrm>
            <a:off x="5942012" y="3072088"/>
            <a:ext cx="220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corn hectares were treated with a Phosphorous fertilizer before planting.</a:t>
            </a:r>
          </a:p>
        </p:txBody>
      </p:sp>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a:t>
            </a:r>
            <a:r>
              <a:rPr lang="en-CA" dirty="0"/>
              <a:t>grain corn </a:t>
            </a:r>
            <a:r>
              <a:rPr lang="en-US" dirty="0"/>
              <a:t>, how many hectares of each fertilizer type did you apply?”</a:t>
            </a:r>
          </a:p>
          <a:p>
            <a:r>
              <a:rPr lang="en-US" dirty="0"/>
              <a:t>The chart illustrates the % of total </a:t>
            </a:r>
            <a:r>
              <a:rPr lang="en-CA" dirty="0"/>
              <a:t>grain corn </a:t>
            </a:r>
            <a:r>
              <a:rPr lang="en-US" dirty="0"/>
              <a:t>hectares that were treated with a primary Phosphorus fertilizer at each timing in each year. A list of Primary Phosphorus fertilizers can be accessed by clicking on the “A” button. </a:t>
            </a:r>
          </a:p>
        </p:txBody>
      </p:sp>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84">
            <a:extLst>
              <a:ext uri="{FF2B5EF4-FFF2-40B4-BE49-F238E27FC236}">
                <a16:creationId xmlns:a16="http://schemas.microsoft.com/office/drawing/2014/main" id="{7469AB33-AD55-42FA-8FF3-DBC41FD48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062" y="46560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84">
            <a:extLst>
              <a:ext uri="{FF2B5EF4-FFF2-40B4-BE49-F238E27FC236}">
                <a16:creationId xmlns:a16="http://schemas.microsoft.com/office/drawing/2014/main" id="{54E97764-16D5-4301-A662-2328719D52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062" y="260955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2E6364E7-74A6-41E3-9B0E-3B5C399BF32B}"/>
              </a:ext>
            </a:extLst>
          </p:cNvPr>
          <p:cNvPicPr>
            <a:picLocks noChangeAspect="1"/>
          </p:cNvPicPr>
          <p:nvPr/>
        </p:nvPicPr>
        <p:blipFill>
          <a:blip r:embed="rId4"/>
          <a:stretch>
            <a:fillRect/>
          </a:stretch>
        </p:blipFill>
        <p:spPr>
          <a:xfrm>
            <a:off x="2641680" y="890070"/>
            <a:ext cx="9150889"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Formulation Type for Soil Applied Micro/Secondary Nutrients</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pic>
        <p:nvPicPr>
          <p:cNvPr id="13" name="Picture 12" descr="Asset 17.png">
            <a:extLst>
              <a:ext uri="{FF2B5EF4-FFF2-40B4-BE49-F238E27FC236}">
                <a16:creationId xmlns:a16="http://schemas.microsoft.com/office/drawing/2014/main" id="{34B9743D-EB6E-4217-A8AE-71D345E9E2A5}"/>
              </a:ext>
            </a:extLst>
          </p:cNvPr>
          <p:cNvPicPr>
            <a:picLocks noChangeAspect="1"/>
          </p:cNvPicPr>
          <p:nvPr/>
        </p:nvPicPr>
        <p:blipFill>
          <a:blip r:embed="rId8" cstate="print"/>
          <a:stretch>
            <a:fillRect/>
          </a:stretch>
        </p:blipFill>
        <p:spPr>
          <a:xfrm>
            <a:off x="11706540" y="295922"/>
            <a:ext cx="407672" cy="407672"/>
          </a:xfrm>
          <a:prstGeom prst="rect">
            <a:avLst/>
          </a:prstGeom>
        </p:spPr>
      </p:pic>
      <p:sp>
        <p:nvSpPr>
          <p:cNvPr id="14" name="TextBox 13">
            <a:extLst>
              <a:ext uri="{FF2B5EF4-FFF2-40B4-BE49-F238E27FC236}">
                <a16:creationId xmlns:a16="http://schemas.microsoft.com/office/drawing/2014/main" id="{7C894872-3084-475C-AB8D-24DBB07702D8}"/>
              </a:ext>
            </a:extLst>
          </p:cNvPr>
          <p:cNvSpPr txBox="1"/>
          <p:nvPr/>
        </p:nvSpPr>
        <p:spPr>
          <a:xfrm>
            <a:off x="4722812" y="1778110"/>
            <a:ext cx="2133600" cy="211135"/>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55% of soil applied Boron was granular.</a:t>
            </a:r>
          </a:p>
        </p:txBody>
      </p:sp>
      <p:graphicFrame>
        <p:nvGraphicFramePr>
          <p:cNvPr id="3" name="Object 2">
            <a:extLst>
              <a:ext uri="{FF2B5EF4-FFF2-40B4-BE49-F238E27FC236}">
                <a16:creationId xmlns:a16="http://schemas.microsoft.com/office/drawing/2014/main" id="{5524C322-9C70-4FE7-9227-37A15C1E663F}"/>
              </a:ext>
            </a:extLst>
          </p:cNvPr>
          <p:cNvGraphicFramePr>
            <a:graphicFrameLocks/>
          </p:cNvGraphicFramePr>
          <p:nvPr>
            <p:extLst>
              <p:ext uri="{D42A27DB-BD31-4B8C-83A1-F6EECF244321}">
                <p14:modId xmlns:p14="http://schemas.microsoft.com/office/powerpoint/2010/main" val="172416254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soil-applied a micro or secondary nutrient were asked: "For your soil applied micronutrients/secondary nutrients, what was the formulation?"</a:t>
            </a:r>
          </a:p>
          <a:p>
            <a:r>
              <a:rPr lang="en-CA" dirty="0"/>
              <a:t>The chart illustrates the % of soil-applied micro/secondary nutrient users who indicated that they used each formulation type.</a:t>
            </a:r>
          </a:p>
        </p:txBody>
      </p:sp>
    </p:spTree>
    <p:extLst>
      <p:ext uri="{BB962C8B-B14F-4D97-AF65-F5344CB8AC3E}">
        <p14:creationId xmlns:p14="http://schemas.microsoft.com/office/powerpoint/2010/main" val="2117710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28B7C0-004C-4D62-BDF0-18C71B282C38}"/>
              </a:ext>
            </a:extLst>
          </p:cNvPr>
          <p:cNvPicPr>
            <a:picLocks noChangeAspect="1"/>
          </p:cNvPicPr>
          <p:nvPr/>
        </p:nvPicPr>
        <p:blipFill>
          <a:blip r:embed="rId3"/>
          <a:stretch>
            <a:fillRect/>
          </a:stretch>
        </p:blipFill>
        <p:spPr>
          <a:xfrm>
            <a:off x="2478910" y="795179"/>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Method Used to Determine Need for Micro/Secondary Nutrients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graphicFrame>
        <p:nvGraphicFramePr>
          <p:cNvPr id="3" name="Object 2">
            <a:extLst>
              <a:ext uri="{FF2B5EF4-FFF2-40B4-BE49-F238E27FC236}">
                <a16:creationId xmlns:a16="http://schemas.microsoft.com/office/drawing/2014/main" id="{58843C1E-C5F0-43A9-9CE1-FD36B6BD2B39}"/>
              </a:ext>
            </a:extLst>
          </p:cNvPr>
          <p:cNvGraphicFramePr>
            <a:graphicFrameLocks/>
          </p:cNvGraphicFramePr>
          <p:nvPr>
            <p:extLst>
              <p:ext uri="{D42A27DB-BD31-4B8C-83A1-F6EECF244321}">
                <p14:modId xmlns:p14="http://schemas.microsoft.com/office/powerpoint/2010/main" val="111231560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45181"/>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used a micro or secondary nutrient were asked: "How did you determine that you needed to apply [MICRONUTRIENT] in 2023?"</a:t>
            </a:r>
          </a:p>
          <a:p>
            <a:r>
              <a:rPr lang="en-CA" dirty="0"/>
              <a:t>The chart illustrates the % of micro/secondary nutrient users who indicated that they used each method to determine the need for the micro/secondary nutrient.</a:t>
            </a:r>
          </a:p>
        </p:txBody>
      </p:sp>
    </p:spTree>
    <p:extLst>
      <p:ext uri="{BB962C8B-B14F-4D97-AF65-F5344CB8AC3E}">
        <p14:creationId xmlns:p14="http://schemas.microsoft.com/office/powerpoint/2010/main" val="3280875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3683AC9D-6EBE-4C2B-B381-47F5B89849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62" y="435292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a:extLst>
              <a:ext uri="{FF2B5EF4-FFF2-40B4-BE49-F238E27FC236}">
                <a16:creationId xmlns:a16="http://schemas.microsoft.com/office/drawing/2014/main" id="{D7D790C6-CF28-4DB7-B0CE-D3E532BFF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62" y="11811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070CC256-3DEC-423F-8C1F-E211996B4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62" y="40370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EDE2CCC3-E2B5-4EA1-B548-3503E86B9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737" y="49895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BB88A373-2F8A-4230-8330-07CB5D489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262" y="59515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0B6CFB45-2CB8-4924-B623-3C45B90B9C41}"/>
              </a:ext>
            </a:extLst>
          </p:cNvPr>
          <p:cNvPicPr>
            <a:picLocks noChangeAspect="1"/>
          </p:cNvPicPr>
          <p:nvPr/>
        </p:nvPicPr>
        <p:blipFill>
          <a:blip r:embed="rId4"/>
          <a:stretch>
            <a:fillRect/>
          </a:stretch>
        </p:blipFill>
        <p:spPr>
          <a:xfrm>
            <a:off x="2567310" y="850871"/>
            <a:ext cx="8967993" cy="564983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Custom Application by Fertilizer Source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graphicFrame>
        <p:nvGraphicFramePr>
          <p:cNvPr id="3" name="Object 2">
            <a:extLst>
              <a:ext uri="{FF2B5EF4-FFF2-40B4-BE49-F238E27FC236}">
                <a16:creationId xmlns:a16="http://schemas.microsoft.com/office/drawing/2014/main" id="{78960A0E-DC85-41DC-80D7-40C81F6F788B}"/>
              </a:ext>
            </a:extLst>
          </p:cNvPr>
          <p:cNvGraphicFramePr>
            <a:graphicFrameLocks/>
          </p:cNvGraphicFramePr>
          <p:nvPr>
            <p:extLst>
              <p:ext uri="{D42A27DB-BD31-4B8C-83A1-F6EECF244321}">
                <p14:modId xmlns:p14="http://schemas.microsoft.com/office/powerpoint/2010/main" val="112615092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each fertilizer type that was applied [TIMING], who applied the majority of the product?"</a:t>
            </a:r>
          </a:p>
          <a:p>
            <a:r>
              <a:rPr lang="en-US" dirty="0"/>
              <a:t>Separately for each fertilizer type, the chart illustrates the % of fertilizer type users who self-applied versus custom-applied the fertilizer type.</a:t>
            </a:r>
            <a:endParaRPr lang="en-CA" dirty="0"/>
          </a:p>
        </p:txBody>
      </p:sp>
    </p:spTree>
    <p:extLst>
      <p:ext uri="{BB962C8B-B14F-4D97-AF65-F5344CB8AC3E}">
        <p14:creationId xmlns:p14="http://schemas.microsoft.com/office/powerpoint/2010/main" val="6822077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E05068-64ED-477D-AF67-01F186622886}"/>
              </a:ext>
            </a:extLst>
          </p:cNvPr>
          <p:cNvPicPr>
            <a:picLocks noChangeAspect="1"/>
          </p:cNvPicPr>
          <p:nvPr/>
        </p:nvPicPr>
        <p:blipFill>
          <a:blip r:embed="rId3"/>
          <a:stretch>
            <a:fillRect/>
          </a:stretch>
        </p:blipFill>
        <p:spPr>
          <a:xfrm>
            <a:off x="2671843" y="845956"/>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Tillage Practices - % of planted hectares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4" name="TextBox 13">
            <a:extLst>
              <a:ext uri="{FF2B5EF4-FFF2-40B4-BE49-F238E27FC236}">
                <a16:creationId xmlns:a16="http://schemas.microsoft.com/office/drawing/2014/main" id="{7B236B0E-F4C1-40B9-94F7-808DC53A8CF2}"/>
              </a:ext>
            </a:extLst>
          </p:cNvPr>
          <p:cNvSpPr txBox="1"/>
          <p:nvPr/>
        </p:nvSpPr>
        <p:spPr>
          <a:xfrm>
            <a:off x="6246812" y="1440878"/>
            <a:ext cx="12954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44% of the crop area was minimum till.</a:t>
            </a:r>
          </a:p>
        </p:txBody>
      </p:sp>
      <p:graphicFrame>
        <p:nvGraphicFramePr>
          <p:cNvPr id="6" name="Object 5">
            <a:extLst>
              <a:ext uri="{FF2B5EF4-FFF2-40B4-BE49-F238E27FC236}">
                <a16:creationId xmlns:a16="http://schemas.microsoft.com/office/drawing/2014/main" id="{2337DD51-EAF0-468A-85D8-4A8832F20C9B}"/>
              </a:ext>
            </a:extLst>
          </p:cNvPr>
          <p:cNvGraphicFramePr>
            <a:graphicFrameLocks/>
          </p:cNvGraphicFramePr>
          <p:nvPr>
            <p:extLst>
              <p:ext uri="{D42A27DB-BD31-4B8C-83A1-F6EECF244321}">
                <p14:modId xmlns:p14="http://schemas.microsoft.com/office/powerpoint/2010/main" val="185304230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94668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tillage practices, what percent of your grain corn hectares in 2023 was zero till, min-till and conventional tillage?</a:t>
            </a:r>
          </a:p>
          <a:p>
            <a:r>
              <a:rPr lang="en-CA" dirty="0"/>
              <a:t>Zero till means there were no dedicated tillage operations and a reasonably low disturbance one-pass seeding opener.</a:t>
            </a:r>
          </a:p>
          <a:p>
            <a:r>
              <a:rPr lang="en-CA" dirty="0"/>
              <a:t>Min-till means there was one tillage operation in addition to the seeding operation or a higher disturbance opener on the seeding equipment.</a:t>
            </a:r>
          </a:p>
          <a:p>
            <a:r>
              <a:rPr lang="en-CA" dirty="0"/>
              <a:t>Conventional tillage means there were multiple tillage operations to prepare the seedbed.</a:t>
            </a:r>
          </a:p>
          <a:p>
            <a:r>
              <a:rPr lang="en-CA" dirty="0"/>
              <a:t>Separately for various demographic segments, the chart illustrates the % of grain corn hectares with each tillage practice.</a:t>
            </a:r>
          </a:p>
        </p:txBody>
      </p:sp>
    </p:spTree>
    <p:extLst>
      <p:ext uri="{BB962C8B-B14F-4D97-AF65-F5344CB8AC3E}">
        <p14:creationId xmlns:p14="http://schemas.microsoft.com/office/powerpoint/2010/main" val="1561691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1524A3-50B4-40F3-BA11-A4954A5C358A}"/>
              </a:ext>
            </a:extLst>
          </p:cNvPr>
          <p:cNvPicPr>
            <a:picLocks noChangeAspect="1"/>
          </p:cNvPicPr>
          <p:nvPr/>
        </p:nvPicPr>
        <p:blipFill>
          <a:blip r:embed="rId3"/>
          <a:stretch>
            <a:fillRect/>
          </a:stretch>
        </p:blipFill>
        <p:spPr>
          <a:xfrm>
            <a:off x="2554497" y="762000"/>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Biostimulants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45FF806B-27D3-4C1C-93B7-6F4D09680581}"/>
              </a:ext>
            </a:extLst>
          </p:cNvPr>
          <p:cNvGraphicFramePr>
            <a:graphicFrameLocks/>
          </p:cNvGraphicFramePr>
          <p:nvPr>
            <p:extLst>
              <p:ext uri="{D42A27DB-BD31-4B8C-83A1-F6EECF244321}">
                <p14:modId xmlns:p14="http://schemas.microsoft.com/office/powerpoint/2010/main" val="284499358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0CB6127-E94F-918F-D1E9-6F9875EDCE3E}"/>
              </a:ext>
            </a:extLst>
          </p:cNvPr>
          <p:cNvSpPr txBox="1"/>
          <p:nvPr/>
        </p:nvSpPr>
        <p:spPr>
          <a:xfrm>
            <a:off x="8761412" y="838200"/>
            <a:ext cx="1752600" cy="352199"/>
          </a:xfrm>
          <a:prstGeom prst="rect">
            <a:avLst/>
          </a:prstGeom>
          <a:solidFill>
            <a:schemeClr val="bg2"/>
          </a:solidFill>
          <a:effectLst/>
        </p:spPr>
        <p:txBody>
          <a:bodyPr wrap="square" lIns="19826" tIns="39653" rIns="19826" bIns="29740" rtlCol="0" anchor="ctr" anchorCtr="0">
            <a:spAutoFit/>
          </a:bodyPr>
          <a:lstStyle/>
          <a:p>
            <a:pPr algn="ctr">
              <a:lnSpc>
                <a:spcPts val="1085"/>
              </a:lnSpc>
            </a:pPr>
            <a:r>
              <a:rPr lang="en-US" sz="1000" dirty="0"/>
              <a:t>Use of biostimulants increased in 2023 (see embedded Excel).</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were asked: "Biostimulants contain substances or microorganisms whose marketed function when applied to plants or in the root zone is to stimulate natural processes to enhance nutrient uptake, nutrient use efficiency, tolerance to environmental stress, and/or crop quality. Examples include seaweed extracts, humic/fulvic acid, plant hormones, beneficial bacteria, or fungi, but not Bio-Pesticide products. Did you use a biostimulant product on your grain corn in the 2023 season?</a:t>
            </a:r>
          </a:p>
          <a:p>
            <a:pPr lvl="0"/>
            <a:r>
              <a:rPr lang="en-US" dirty="0"/>
              <a:t>The chart illustrates the % of growers who used a biostimulant in 2023.</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1080642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4C9F31-2DD0-4B23-8C9E-8BC557A121F8}"/>
              </a:ext>
            </a:extLst>
          </p:cNvPr>
          <p:cNvPicPr>
            <a:picLocks noChangeAspect="1"/>
          </p:cNvPicPr>
          <p:nvPr/>
        </p:nvPicPr>
        <p:blipFill>
          <a:blip r:embed="rId3"/>
          <a:stretch>
            <a:fillRect/>
          </a:stretch>
        </p:blipFill>
        <p:spPr>
          <a:xfrm>
            <a:off x="2284412" y="839859"/>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Fixing Biostimulants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4" name="Object 3">
            <a:extLst>
              <a:ext uri="{FF2B5EF4-FFF2-40B4-BE49-F238E27FC236}">
                <a16:creationId xmlns:a16="http://schemas.microsoft.com/office/drawing/2014/main" id="{673335DA-E017-491A-BF81-34FFB178A373}"/>
              </a:ext>
            </a:extLst>
          </p:cNvPr>
          <p:cNvGraphicFramePr>
            <a:graphicFrameLocks/>
          </p:cNvGraphicFramePr>
          <p:nvPr>
            <p:extLst>
              <p:ext uri="{D42A27DB-BD31-4B8C-83A1-F6EECF244321}">
                <p14:modId xmlns:p14="http://schemas.microsoft.com/office/powerpoint/2010/main" val="72033073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who used a biostimulant were asked: "Was the biostimulant that you applied in grain grain corn in 2023 a nitrogen fixing product?</a:t>
            </a:r>
          </a:p>
          <a:p>
            <a:pPr lvl="0">
              <a:defRPr/>
            </a:pPr>
            <a:r>
              <a:rPr lang="en-US" dirty="0"/>
              <a:t>The chart illustrates the % of growers who used a nitrogen fixing biostimulant in 2023.</a:t>
            </a:r>
            <a:endParaRPr lang="en-CA" dirty="0"/>
          </a:p>
        </p:txBody>
      </p:sp>
    </p:spTree>
    <p:extLst>
      <p:ext uri="{BB962C8B-B14F-4D97-AF65-F5344CB8AC3E}">
        <p14:creationId xmlns:p14="http://schemas.microsoft.com/office/powerpoint/2010/main" val="35545250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4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General Fertilizer Practices</a:t>
            </a:r>
          </a:p>
        </p:txBody>
      </p:sp>
      <p:pic>
        <p:nvPicPr>
          <p:cNvPr id="25" name="Picture 24" descr="Asset 7.png"/>
          <p:cNvPicPr>
            <a:picLocks noChangeAspect="1"/>
          </p:cNvPicPr>
          <p:nvPr/>
        </p:nvPicPr>
        <p:blipFill>
          <a:blip r:embed="rId4" cstate="print"/>
          <a:stretch>
            <a:fillRect/>
          </a:stretch>
        </p:blipFill>
        <p:spPr>
          <a:xfrm>
            <a:off x="1017464" y="5334000"/>
            <a:ext cx="301752" cy="301752"/>
          </a:xfrm>
          <a:prstGeom prst="rect">
            <a:avLst/>
          </a:prstGeom>
        </p:spPr>
      </p:pic>
      <p:sp>
        <p:nvSpPr>
          <p:cNvPr id="75" name="TextBox 74">
            <a:hlinkClick r:id="rId5" action="ppaction://hlinksldjump"/>
          </p:cNvPr>
          <p:cNvSpPr txBox="1"/>
          <p:nvPr/>
        </p:nvSpPr>
        <p:spPr>
          <a:xfrm>
            <a:off x="303212" y="95688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Sources of Fertilizer Advice</a:t>
            </a:r>
          </a:p>
        </p:txBody>
      </p:sp>
      <p:sp>
        <p:nvSpPr>
          <p:cNvPr id="77" name="TextBox 76">
            <a:hlinkClick r:id="rId6" action="ppaction://hlinksldjump"/>
          </p:cNvPr>
          <p:cNvSpPr txBox="1"/>
          <p:nvPr/>
        </p:nvSpPr>
        <p:spPr>
          <a:xfrm>
            <a:off x="303212" y="112295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Nitrogen</a:t>
            </a:r>
          </a:p>
        </p:txBody>
      </p:sp>
      <p:sp>
        <p:nvSpPr>
          <p:cNvPr id="80" name="TextBox 79">
            <a:hlinkClick r:id="rId7" action="ppaction://hlinksldjump"/>
          </p:cNvPr>
          <p:cNvSpPr txBox="1"/>
          <p:nvPr/>
        </p:nvSpPr>
        <p:spPr>
          <a:xfrm>
            <a:off x="303212" y="145509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P, K and S</a:t>
            </a:r>
          </a:p>
        </p:txBody>
      </p:sp>
      <p:sp>
        <p:nvSpPr>
          <p:cNvPr id="100" name="Rectangle 29"/>
          <p:cNvSpPr>
            <a:spLocks noChangeArrowheads="1"/>
          </p:cNvSpPr>
          <p:nvPr/>
        </p:nvSpPr>
        <p:spPr bwMode="auto">
          <a:xfrm>
            <a:off x="5393796" y="1473201"/>
            <a:ext cx="6795029" cy="3770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Where do farmers get advice about fertilizer management?</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often do they do soil testing?</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do soil testing for nitrogen every year?</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familiar are farmers with the 4R nutrient stewardship program?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believe that they comply with 4R nutrient stewardship guidelines?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working with a 4R Designated Agronomist or a 4R Nutrient Management Specialty CCA?</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have a 4R Plan in place? What are the benefits?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have a 4R Plan for their farm?</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Why do some farmers not adopt 4R practices?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sources that farmers would use to get information about the 4R program?</a:t>
            </a:r>
          </a:p>
        </p:txBody>
      </p:sp>
      <p:sp>
        <p:nvSpPr>
          <p:cNvPr id="45" name="Rounded Rectangle 44"/>
          <p:cNvSpPr/>
          <p:nvPr/>
        </p:nvSpPr>
        <p:spPr>
          <a:xfrm>
            <a:off x="227012" y="982433"/>
            <a:ext cx="91440" cy="2926080"/>
          </a:xfrm>
          <a:prstGeom prst="roundRect">
            <a:avLst/>
          </a:prstGeom>
          <a:solidFill>
            <a:srgbClr val="60504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68317"/>
                <a:ext cx="1770184" cy="1343025"/>
                <a:chOff x="10191628" y="2368317"/>
                <a:chExt cx="1770184" cy="1343025"/>
              </a:xfrm>
            </p:grpSpPr>
            <p:sp>
              <p:nvSpPr>
                <p:cNvPr id="31" name="TextBox 30"/>
                <p:cNvSpPr txBox="1"/>
                <p:nvPr/>
              </p:nvSpPr>
              <p:spPr>
                <a:xfrm>
                  <a:off x="10191628" y="3261988"/>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6831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42" name="TextBox 41">
            <a:hlinkClick r:id="rId9" action="ppaction://hlinksldjump"/>
          </p:cNvPr>
          <p:cNvSpPr txBox="1"/>
          <p:nvPr/>
        </p:nvSpPr>
        <p:spPr>
          <a:xfrm>
            <a:off x="303212" y="228544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Familiarity with 4R Concept</a:t>
            </a:r>
          </a:p>
        </p:txBody>
      </p:sp>
      <p:sp>
        <p:nvSpPr>
          <p:cNvPr id="47" name="TextBox 46">
            <a:hlinkClick r:id="rId10" action="ppaction://hlinksldjump"/>
          </p:cNvPr>
          <p:cNvSpPr txBox="1"/>
          <p:nvPr/>
        </p:nvSpPr>
        <p:spPr>
          <a:xfrm>
            <a:off x="303212" y="328186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Some Farmers Do Not Adopt 4R Practices</a:t>
            </a:r>
          </a:p>
        </p:txBody>
      </p:sp>
      <p:sp>
        <p:nvSpPr>
          <p:cNvPr id="78" name="TextBox 77">
            <a:hlinkClick r:id="rId11" action="ppaction://hlinksldjump"/>
          </p:cNvPr>
          <p:cNvSpPr txBox="1"/>
          <p:nvPr/>
        </p:nvSpPr>
        <p:spPr>
          <a:xfrm>
            <a:off x="303212" y="128902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Reasons for Not Soil Testing for N Every Year</a:t>
            </a:r>
          </a:p>
        </p:txBody>
      </p:sp>
      <p:sp>
        <p:nvSpPr>
          <p:cNvPr id="50" name="TextBox 49">
            <a:hlinkClick r:id="rId12" action="ppaction://hlinksldjump"/>
          </p:cNvPr>
          <p:cNvSpPr txBox="1"/>
          <p:nvPr/>
        </p:nvSpPr>
        <p:spPr>
          <a:xfrm>
            <a:off x="303212" y="162116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Micronutrients</a:t>
            </a:r>
          </a:p>
        </p:txBody>
      </p:sp>
      <p:sp>
        <p:nvSpPr>
          <p:cNvPr id="51" name="TextBox 50">
            <a:hlinkClick r:id="rId13" action="ppaction://hlinksldjump"/>
          </p:cNvPr>
          <p:cNvSpPr txBox="1"/>
          <p:nvPr/>
        </p:nvSpPr>
        <p:spPr>
          <a:xfrm>
            <a:off x="303212" y="178723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Electrical Conductivity</a:t>
            </a:r>
          </a:p>
        </p:txBody>
      </p:sp>
      <p:sp>
        <p:nvSpPr>
          <p:cNvPr id="52" name="TextBox 51">
            <a:hlinkClick r:id="rId14" action="ppaction://hlinksldjump"/>
          </p:cNvPr>
          <p:cNvSpPr txBox="1"/>
          <p:nvPr/>
        </p:nvSpPr>
        <p:spPr>
          <a:xfrm>
            <a:off x="303212" y="195330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Organic Matter</a:t>
            </a:r>
          </a:p>
        </p:txBody>
      </p:sp>
      <p:sp>
        <p:nvSpPr>
          <p:cNvPr id="53" name="TextBox 52">
            <a:hlinkClick r:id="rId15" action="ppaction://hlinksldjump"/>
          </p:cNvPr>
          <p:cNvSpPr txBox="1"/>
          <p:nvPr/>
        </p:nvSpPr>
        <p:spPr>
          <a:xfrm>
            <a:off x="303212" y="211937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Frequency of Soil Testing - pH</a:t>
            </a:r>
          </a:p>
        </p:txBody>
      </p:sp>
      <p:sp>
        <p:nvSpPr>
          <p:cNvPr id="56" name="TextBox 55">
            <a:hlinkClick r:id="rId16" action="ppaction://hlinksldjump"/>
          </p:cNvPr>
          <p:cNvSpPr txBox="1"/>
          <p:nvPr/>
        </p:nvSpPr>
        <p:spPr>
          <a:xfrm>
            <a:off x="303212" y="245151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Believe They Comply With 4R</a:t>
            </a:r>
          </a:p>
        </p:txBody>
      </p:sp>
      <p:sp>
        <p:nvSpPr>
          <p:cNvPr id="57" name="TextBox 56">
            <a:hlinkClick r:id="rId17" action="ppaction://hlinksldjump"/>
          </p:cNvPr>
          <p:cNvSpPr txBox="1"/>
          <p:nvPr/>
        </p:nvSpPr>
        <p:spPr>
          <a:xfrm>
            <a:off x="303212" y="261758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Work With A 4R Certified Retailer</a:t>
            </a:r>
          </a:p>
        </p:txBody>
      </p:sp>
      <p:sp>
        <p:nvSpPr>
          <p:cNvPr id="58" name="TextBox 57">
            <a:hlinkClick r:id="rId18" action="ppaction://hlinksldjump"/>
          </p:cNvPr>
          <p:cNvSpPr txBox="1"/>
          <p:nvPr/>
        </p:nvSpPr>
        <p:spPr>
          <a:xfrm>
            <a:off x="303212" y="311579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Benefits Of Having A 4R Plan In Place</a:t>
            </a:r>
          </a:p>
        </p:txBody>
      </p:sp>
      <p:sp>
        <p:nvSpPr>
          <p:cNvPr id="60" name="TextBox 59">
            <a:hlinkClick r:id="rId19" action="ppaction://hlinksldjump"/>
          </p:cNvPr>
          <p:cNvSpPr txBox="1"/>
          <p:nvPr/>
        </p:nvSpPr>
        <p:spPr>
          <a:xfrm>
            <a:off x="303212" y="294972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Growers Who Have A 4R Plan In Place</a:t>
            </a:r>
          </a:p>
        </p:txBody>
      </p:sp>
      <p:sp>
        <p:nvSpPr>
          <p:cNvPr id="61" name="TextBox 60">
            <a:hlinkClick r:id="rId20" action="ppaction://hlinksldjump"/>
            <a:extLst>
              <a:ext uri="{FF2B5EF4-FFF2-40B4-BE49-F238E27FC236}">
                <a16:creationId xmlns:a16="http://schemas.microsoft.com/office/drawing/2014/main" id="{67EC48B4-1EBE-4B76-BF1D-9617A838872F}"/>
              </a:ext>
            </a:extLst>
          </p:cNvPr>
          <p:cNvSpPr txBox="1"/>
          <p:nvPr/>
        </p:nvSpPr>
        <p:spPr>
          <a:xfrm>
            <a:off x="303212" y="344793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Fee to Prepare 4R Plan</a:t>
            </a:r>
            <a:endParaRPr lang="en-CA" sz="1100" dirty="0">
              <a:solidFill>
                <a:schemeClr val="bg1"/>
              </a:solidFill>
              <a:latin typeface="Calibri Light" pitchFamily="34" charset="0"/>
              <a:cs typeface="Calibri Light" pitchFamily="34" charset="0"/>
            </a:endParaRPr>
          </a:p>
        </p:txBody>
      </p:sp>
      <p:sp>
        <p:nvSpPr>
          <p:cNvPr id="71" name="TextBox 70">
            <a:hlinkClick r:id="rId21" action="ppaction://hlinksldjump"/>
            <a:extLst>
              <a:ext uri="{FF2B5EF4-FFF2-40B4-BE49-F238E27FC236}">
                <a16:creationId xmlns:a16="http://schemas.microsoft.com/office/drawing/2014/main" id="{05E1620D-9BCA-4430-B834-F4EA11956E30}"/>
              </a:ext>
            </a:extLst>
          </p:cNvPr>
          <p:cNvSpPr txBox="1"/>
          <p:nvPr/>
        </p:nvSpPr>
        <p:spPr>
          <a:xfrm>
            <a:off x="303212" y="2783657"/>
            <a:ext cx="402336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Growers Who Work With A 4R Nutrient Management Specialty CCA</a:t>
            </a:r>
          </a:p>
        </p:txBody>
      </p:sp>
      <p:sp>
        <p:nvSpPr>
          <p:cNvPr id="46" name="TextBox 45">
            <a:hlinkClick r:id="rId22" action="ppaction://hlinksldjump"/>
            <a:extLst>
              <a:ext uri="{FF2B5EF4-FFF2-40B4-BE49-F238E27FC236}">
                <a16:creationId xmlns:a16="http://schemas.microsoft.com/office/drawing/2014/main" id="{5FCC3FF3-8BAF-4D7A-AB61-A4D7CB7CF72A}"/>
              </a:ext>
            </a:extLst>
          </p:cNvPr>
          <p:cNvSpPr txBox="1"/>
          <p:nvPr/>
        </p:nvSpPr>
        <p:spPr>
          <a:xfrm>
            <a:off x="303212" y="3609975"/>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Sources of Fertilizer Information</a:t>
            </a:r>
          </a:p>
        </p:txBody>
      </p:sp>
      <p:sp>
        <p:nvSpPr>
          <p:cNvPr id="59" name="TextBox 58">
            <a:hlinkClick r:id="rId23" action="ppaction://hlinksldjump"/>
            <a:extLst>
              <a:ext uri="{FF2B5EF4-FFF2-40B4-BE49-F238E27FC236}">
                <a16:creationId xmlns:a16="http://schemas.microsoft.com/office/drawing/2014/main" id="{B2E734A3-06D7-486B-956E-AF9A22624C38}"/>
              </a:ext>
            </a:extLst>
          </p:cNvPr>
          <p:cNvSpPr txBox="1"/>
          <p:nvPr/>
        </p:nvSpPr>
        <p:spPr>
          <a:xfrm>
            <a:off x="303212" y="3776041"/>
            <a:ext cx="3200400" cy="145473"/>
          </a:xfrm>
          <a:prstGeom prst="rect">
            <a:avLst/>
          </a:prstGeom>
          <a:noFill/>
        </p:spPr>
        <p:txBody>
          <a:bodyPr wrap="square" tIns="0" bIns="0" rtlCol="0">
            <a:noAutofit/>
          </a:bodyPr>
          <a:lstStyle/>
          <a:p>
            <a:r>
              <a:rPr lang="en-US" sz="1050" dirty="0">
                <a:solidFill>
                  <a:schemeClr val="bg1"/>
                </a:solidFill>
                <a:latin typeface="Calibri Light" pitchFamily="34" charset="0"/>
                <a:cs typeface="Calibri Light" pitchFamily="34" charset="0"/>
              </a:rPr>
              <a:t>Programs Used to Measure Environmental Footprint </a:t>
            </a:r>
            <a:endParaRPr lang="en-CA" sz="1050" dirty="0">
              <a:solidFill>
                <a:schemeClr val="bg1"/>
              </a:solidFill>
              <a:latin typeface="Calibri Light" pitchFamily="34" charset="0"/>
              <a:cs typeface="Calibri Light" pitchFamily="34" charset="0"/>
            </a:endParaRPr>
          </a:p>
        </p:txBody>
      </p:sp>
    </p:spTree>
    <p:extLst>
      <p:ext uri="{BB962C8B-B14F-4D97-AF65-F5344CB8AC3E}">
        <p14:creationId xmlns:p14="http://schemas.microsoft.com/office/powerpoint/2010/main" val="265800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53741-5778-98A6-43C7-4BCDB59125D8}"/>
              </a:ext>
            </a:extLst>
          </p:cNvPr>
          <p:cNvPicPr>
            <a:picLocks noChangeAspect="1"/>
          </p:cNvPicPr>
          <p:nvPr/>
        </p:nvPicPr>
        <p:blipFill>
          <a:blip r:embed="rId3"/>
          <a:stretch>
            <a:fillRect/>
          </a:stretch>
        </p:blipFill>
        <p:spPr>
          <a:xfrm>
            <a:off x="2284015" y="735017"/>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4" name="TextBox 3"/>
          <p:cNvSpPr txBox="1"/>
          <p:nvPr/>
        </p:nvSpPr>
        <p:spPr>
          <a:xfrm>
            <a:off x="6856411" y="1143000"/>
            <a:ext cx="2693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majority of grain corn growers say they relied on their Independent advisor for fertilizer advice.</a:t>
            </a:r>
          </a:p>
        </p:txBody>
      </p:sp>
      <p:graphicFrame>
        <p:nvGraphicFramePr>
          <p:cNvPr id="10" name="Object 9">
            <a:extLst>
              <a:ext uri="{FF2B5EF4-FFF2-40B4-BE49-F238E27FC236}">
                <a16:creationId xmlns:a16="http://schemas.microsoft.com/office/drawing/2014/main" id="{BF9A9352-18AC-42C0-9D66-08EEC5B79E67}"/>
              </a:ext>
            </a:extLst>
          </p:cNvPr>
          <p:cNvGraphicFramePr>
            <a:graphicFrameLocks/>
          </p:cNvGraphicFramePr>
          <p:nvPr>
            <p:extLst>
              <p:ext uri="{D42A27DB-BD31-4B8C-83A1-F6EECF244321}">
                <p14:modId xmlns:p14="http://schemas.microsoft.com/office/powerpoint/2010/main" val="1702568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a:t>
            </a:r>
            <a:r>
              <a:rPr lang="en-US" dirty="0"/>
              <a:t>id you use any of the following for your decisions about fertilizer and nutrient management? </a:t>
            </a:r>
            <a:r>
              <a:rPr lang="en-CA" dirty="0"/>
              <a:t>(Please check all that apply)</a:t>
            </a:r>
            <a:r>
              <a:rPr lang="en-US" dirty="0"/>
              <a:t>”</a:t>
            </a:r>
          </a:p>
          <a:p>
            <a:r>
              <a:rPr lang="en-CA" dirty="0"/>
              <a:t>The chart illustrates the % of total respondents who indicated that they use each source when making decisions about their fertilizer program.</a:t>
            </a:r>
          </a:p>
        </p:txBody>
      </p:sp>
    </p:spTree>
    <p:extLst>
      <p:ext uri="{BB962C8B-B14F-4D97-AF65-F5344CB8AC3E}">
        <p14:creationId xmlns:p14="http://schemas.microsoft.com/office/powerpoint/2010/main" val="41675137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BEF510-B6A5-4F62-B071-5FF96F6DFE38}"/>
              </a:ext>
            </a:extLst>
          </p:cNvPr>
          <p:cNvPicPr>
            <a:picLocks noChangeAspect="1"/>
          </p:cNvPicPr>
          <p:nvPr/>
        </p:nvPicPr>
        <p:blipFill>
          <a:blip r:embed="rId3"/>
          <a:stretch>
            <a:fillRect/>
          </a:stretch>
        </p:blipFill>
        <p:spPr>
          <a:xfrm>
            <a:off x="2442742" y="835248"/>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Sources of Fertilizer Advice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“Did you use any of the following for your decisions about fertilizer and nutrient management?  (Please check all that apply.)”</a:t>
            </a:r>
          </a:p>
          <a:p>
            <a:r>
              <a:rPr lang="en-CA" dirty="0"/>
              <a:t>Separately by farm size, age category and 4R program familiarity, the graph illustrates the % of total respondents who get advice about fertilizer management from each source.</a:t>
            </a:r>
          </a:p>
        </p:txBody>
      </p:sp>
    </p:spTree>
    <p:extLst>
      <p:ext uri="{BB962C8B-B14F-4D97-AF65-F5344CB8AC3E}">
        <p14:creationId xmlns:p14="http://schemas.microsoft.com/office/powerpoint/2010/main" val="9008666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rrow: Bent 5">
            <a:extLst>
              <a:ext uri="{FF2B5EF4-FFF2-40B4-BE49-F238E27FC236}">
                <a16:creationId xmlns:a16="http://schemas.microsoft.com/office/drawing/2014/main" id="{3B4FE4FD-B27B-EAC0-AE2D-47CBFEA5D445}"/>
              </a:ext>
            </a:extLst>
          </p:cNvPr>
          <p:cNvSpPr/>
          <p:nvPr/>
        </p:nvSpPr>
        <p:spPr>
          <a:xfrm>
            <a:off x="4722812" y="826296"/>
            <a:ext cx="1071807" cy="791881"/>
          </a:xfrm>
          <a:prstGeom prst="bentArrow">
            <a:avLst>
              <a:gd name="adj1" fmla="val 28154"/>
              <a:gd name="adj2" fmla="val 24445"/>
              <a:gd name="adj3" fmla="val 25000"/>
              <a:gd name="adj4" fmla="val 11181"/>
            </a:avLst>
          </a:prstGeom>
          <a:solidFill>
            <a:schemeClr val="bg2">
              <a:lumMod val="75000"/>
            </a:schemeClr>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pic>
        <p:nvPicPr>
          <p:cNvPr id="12" name="Picture 11">
            <a:extLst>
              <a:ext uri="{FF2B5EF4-FFF2-40B4-BE49-F238E27FC236}">
                <a16:creationId xmlns:a16="http://schemas.microsoft.com/office/drawing/2014/main" id="{5671C445-4430-40DE-922C-1D5CD5364110}"/>
              </a:ext>
            </a:extLst>
          </p:cNvPr>
          <p:cNvPicPr>
            <a:picLocks noChangeAspect="1"/>
          </p:cNvPicPr>
          <p:nvPr/>
        </p:nvPicPr>
        <p:blipFill>
          <a:blip r:embed="rId3"/>
          <a:stretch>
            <a:fillRect/>
          </a:stretch>
        </p:blipFill>
        <p:spPr>
          <a:xfrm>
            <a:off x="2442742" y="838297"/>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Nitrogen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0" name="TextBox 9">
            <a:extLst>
              <a:ext uri="{FF2B5EF4-FFF2-40B4-BE49-F238E27FC236}">
                <a16:creationId xmlns:a16="http://schemas.microsoft.com/office/drawing/2014/main" id="{0E8417B3-11D8-42A1-B2D9-042946995225}"/>
              </a:ext>
            </a:extLst>
          </p:cNvPr>
          <p:cNvSpPr txBox="1"/>
          <p:nvPr/>
        </p:nvSpPr>
        <p:spPr>
          <a:xfrm>
            <a:off x="3427412" y="3499688"/>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Many Quebec farmers say they </a:t>
            </a:r>
          </a:p>
          <a:p>
            <a:pPr algn="ctr">
              <a:lnSpc>
                <a:spcPts val="1085"/>
              </a:lnSpc>
            </a:pPr>
            <a:r>
              <a:rPr lang="en-CA" sz="1000" dirty="0"/>
              <a:t>soil test for Nitrogen every 4 years.</a:t>
            </a:r>
          </a:p>
        </p:txBody>
      </p:sp>
      <p:sp>
        <p:nvSpPr>
          <p:cNvPr id="11" name="TextBox 10">
            <a:extLst>
              <a:ext uri="{FF2B5EF4-FFF2-40B4-BE49-F238E27FC236}">
                <a16:creationId xmlns:a16="http://schemas.microsoft.com/office/drawing/2014/main" id="{1B048D1A-6AF7-4F9E-8089-8CECD2B1A948}"/>
              </a:ext>
            </a:extLst>
          </p:cNvPr>
          <p:cNvSpPr txBox="1"/>
          <p:nvPr/>
        </p:nvSpPr>
        <p:spPr>
          <a:xfrm>
            <a:off x="8609012" y="28956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Young growers tend to test for Nitrogen slightly more frequently.</a:t>
            </a:r>
          </a:p>
        </p:txBody>
      </p:sp>
      <p:pic>
        <p:nvPicPr>
          <p:cNvPr id="3" name="Picture 2" descr="Asset 17.png">
            <a:extLst>
              <a:ext uri="{FF2B5EF4-FFF2-40B4-BE49-F238E27FC236}">
                <a16:creationId xmlns:a16="http://schemas.microsoft.com/office/drawing/2014/main" id="{D0B28EBF-316F-F168-FDFD-6F6E992674A5}"/>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4" name="Object 13">
            <a:extLst>
              <a:ext uri="{FF2B5EF4-FFF2-40B4-BE49-F238E27FC236}">
                <a16:creationId xmlns:a16="http://schemas.microsoft.com/office/drawing/2014/main" id="{86245D7E-09DF-46F2-8C3A-FDA2ED7BDC63}"/>
              </a:ext>
            </a:extLst>
          </p:cNvPr>
          <p:cNvGraphicFramePr>
            <a:graphicFrameLocks/>
          </p:cNvGraphicFramePr>
          <p:nvPr>
            <p:extLst>
              <p:ext uri="{D42A27DB-BD31-4B8C-83A1-F6EECF244321}">
                <p14:modId xmlns:p14="http://schemas.microsoft.com/office/powerpoint/2010/main" val="333154835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3" name="Object 2">
                        <a:extLst>
                          <a:ext uri="{FF2B5EF4-FFF2-40B4-BE49-F238E27FC236}">
                            <a16:creationId xmlns:a16="http://schemas.microsoft.com/office/drawing/2014/main" id="{38E65277-0C9C-41A5-B18C-FC2608BE535E}"/>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or 5 years, e) less often than every 4 or 5 years, or f) never?” </a:t>
            </a:r>
          </a:p>
          <a:p>
            <a:r>
              <a:rPr lang="en-CA" dirty="0"/>
              <a:t>The chart illustrates the % of total respondents who reported each frequency of soil testing for nitrogen in each year.</a:t>
            </a:r>
          </a:p>
        </p:txBody>
      </p:sp>
    </p:spTree>
    <p:extLst>
      <p:ext uri="{BB962C8B-B14F-4D97-AF65-F5344CB8AC3E}">
        <p14:creationId xmlns:p14="http://schemas.microsoft.com/office/powerpoint/2010/main" val="4087606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EBED26-4757-4CE6-AEB3-8E3B3494CBDC}"/>
              </a:ext>
            </a:extLst>
          </p:cNvPr>
          <p:cNvPicPr>
            <a:picLocks noChangeAspect="1"/>
          </p:cNvPicPr>
          <p:nvPr/>
        </p:nvPicPr>
        <p:blipFill>
          <a:blip r:embed="rId3"/>
          <a:stretch>
            <a:fillRect/>
          </a:stretch>
        </p:blipFill>
        <p:spPr>
          <a:xfrm>
            <a:off x="2567310" y="872921"/>
            <a:ext cx="8967993" cy="5605735"/>
          </a:xfrm>
          <a:prstGeom prst="rect">
            <a:avLst/>
          </a:prstGeom>
        </p:spPr>
      </p:pic>
      <p:sp>
        <p:nvSpPr>
          <p:cNvPr id="2" name="Title 1"/>
          <p:cNvSpPr>
            <a:spLocks noGrp="1"/>
          </p:cNvSpPr>
          <p:nvPr>
            <p:ph type="title" idx="4294967295"/>
          </p:nvPr>
        </p:nvSpPr>
        <p:spPr>
          <a:xfrm>
            <a:off x="2589212" y="250825"/>
            <a:ext cx="9477375" cy="334963"/>
          </a:xfrm>
          <a:prstGeom prst="rect">
            <a:avLst/>
          </a:prstGeom>
        </p:spPr>
        <p:txBody>
          <a:bodyPr/>
          <a:lstStyle/>
          <a:p>
            <a:r>
              <a:rPr lang="en-CA" sz="2200" u="none" dirty="0"/>
              <a:t>Phosphorus (P₂O₅) Timing in Grain Corn in 2023 (% of Crop Area Treated)</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Phosphorus only includes those fertilizer types where phosphorus is the primary component.</a:t>
            </a:r>
          </a:p>
        </p:txBody>
      </p:sp>
      <p:pic>
        <p:nvPicPr>
          <p:cNvPr id="4" name="Picture 3" descr="Asset 9.png">
            <a:extLst>
              <a:ext uri="{FF2B5EF4-FFF2-40B4-BE49-F238E27FC236}">
                <a16:creationId xmlns:a16="http://schemas.microsoft.com/office/drawing/2014/main" id="{4E01563D-A987-8DBA-94B2-6A2A00A12C7E}"/>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hectares of grain corn , how many hectares of each fertilizer type did you apply?”</a:t>
            </a:r>
          </a:p>
          <a:p>
            <a:r>
              <a:rPr lang="en-CA" dirty="0"/>
              <a:t>Separately for each timing, the charts illustrate the % of total grain corn hectares that was treated with a primary phosphorus fertilizer by farm size, age and 4R program familiarity.</a:t>
            </a:r>
          </a:p>
          <a:p>
            <a:r>
              <a:rPr lang="en-CA" dirty="0"/>
              <a:t>Phosphorus only includes those fertilizer types where phosphorus is the primary component. A list can be accessed by clicking on the “A” button.</a:t>
            </a:r>
          </a:p>
        </p:txBody>
      </p:sp>
      <p:pic>
        <p:nvPicPr>
          <p:cNvPr id="3" name="Picture 2">
            <a:extLst>
              <a:ext uri="{FF2B5EF4-FFF2-40B4-BE49-F238E27FC236}">
                <a16:creationId xmlns:a16="http://schemas.microsoft.com/office/drawing/2014/main" id="{5F6FB635-DA56-8D3A-7DBD-FD2D539CAC48}"/>
              </a:ext>
            </a:extLst>
          </p:cNvPr>
          <p:cNvPicPr>
            <a:picLocks noChangeAspect="1"/>
          </p:cNvPicPr>
          <p:nvPr/>
        </p:nvPicPr>
        <p:blipFill>
          <a:blip r:embed="rId9"/>
          <a:stretch>
            <a:fillRect/>
          </a:stretch>
        </p:blipFill>
        <p:spPr>
          <a:xfrm>
            <a:off x="12266612" y="0"/>
            <a:ext cx="4839315" cy="6858000"/>
          </a:xfrm>
          <a:prstGeom prst="rect">
            <a:avLst/>
          </a:prstGeom>
        </p:spPr>
      </p:pic>
    </p:spTree>
    <p:extLst>
      <p:ext uri="{BB962C8B-B14F-4D97-AF65-F5344CB8AC3E}">
        <p14:creationId xmlns:p14="http://schemas.microsoft.com/office/powerpoint/2010/main" val="263375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FD1AB1-2F3F-45A6-B016-6C1501F70143}"/>
              </a:ext>
            </a:extLst>
          </p:cNvPr>
          <p:cNvPicPr>
            <a:picLocks noChangeAspect="1"/>
          </p:cNvPicPr>
          <p:nvPr/>
        </p:nvPicPr>
        <p:blipFill>
          <a:blip r:embed="rId3"/>
          <a:stretch>
            <a:fillRect/>
          </a:stretch>
        </p:blipFill>
        <p:spPr>
          <a:xfrm>
            <a:off x="2567310" y="841903"/>
            <a:ext cx="8967993" cy="566777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Nitrogen</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Nitrogen - a) every year, b) every 2nd year, c) every 3rd year, d) every 4 or 5 years, e) less often than every 4 or 5 years, or f) never?” </a:t>
            </a:r>
          </a:p>
          <a:p>
            <a:r>
              <a:rPr lang="en-CA" dirty="0"/>
              <a:t>The graph on the left illustrates the % of total respondents who do soil testing for nitrogen at each frequency level.  Separately by farm size, age category and 4R familiarity, the graph on the right illustrates the % of total respondents who soil test for nitrogen every year.</a:t>
            </a:r>
          </a:p>
        </p:txBody>
      </p:sp>
    </p:spTree>
    <p:extLst>
      <p:ext uri="{BB962C8B-B14F-4D97-AF65-F5344CB8AC3E}">
        <p14:creationId xmlns:p14="http://schemas.microsoft.com/office/powerpoint/2010/main" val="5500061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5FD196F-D569-4A28-8FE9-DACA59340F1B}"/>
              </a:ext>
            </a:extLst>
          </p:cNvPr>
          <p:cNvPicPr>
            <a:picLocks noChangeAspect="1"/>
          </p:cNvPicPr>
          <p:nvPr/>
        </p:nvPicPr>
        <p:blipFill>
          <a:blip r:embed="rId3"/>
          <a:stretch>
            <a:fillRect/>
          </a:stretch>
        </p:blipFill>
        <p:spPr>
          <a:xfrm>
            <a:off x="2458319" y="890070"/>
            <a:ext cx="913869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Soil Testing for Nitrogen Every Year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9" name="TextBox 8">
            <a:extLst>
              <a:ext uri="{FF2B5EF4-FFF2-40B4-BE49-F238E27FC236}">
                <a16:creationId xmlns:a16="http://schemas.microsoft.com/office/drawing/2014/main" id="{02E42557-19A6-410D-8110-1BF2D8F2593C}"/>
              </a:ext>
            </a:extLst>
          </p:cNvPr>
          <p:cNvSpPr txBox="1"/>
          <p:nvPr/>
        </p:nvSpPr>
        <p:spPr>
          <a:xfrm>
            <a:off x="8151812" y="890070"/>
            <a:ext cx="1709956"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Not being recommended by an advisor is the main reason for not testing for N every year.</a:t>
            </a:r>
          </a:p>
        </p:txBody>
      </p:sp>
      <p:graphicFrame>
        <p:nvGraphicFramePr>
          <p:cNvPr id="14" name="Object 13">
            <a:extLst>
              <a:ext uri="{FF2B5EF4-FFF2-40B4-BE49-F238E27FC236}">
                <a16:creationId xmlns:a16="http://schemas.microsoft.com/office/drawing/2014/main" id="{314B95D4-2EEE-42B2-BDF7-47ADFF048271}"/>
              </a:ext>
            </a:extLst>
          </p:cNvPr>
          <p:cNvGraphicFramePr>
            <a:graphicFrameLocks/>
          </p:cNvGraphicFramePr>
          <p:nvPr>
            <p:extLst>
              <p:ext uri="{D42A27DB-BD31-4B8C-83A1-F6EECF244321}">
                <p14:modId xmlns:p14="http://schemas.microsoft.com/office/powerpoint/2010/main" val="305206617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3" name="Object 2">
                        <a:extLst>
                          <a:ext uri="{FF2B5EF4-FFF2-40B4-BE49-F238E27FC236}">
                            <a16:creationId xmlns:a16="http://schemas.microsoft.com/office/drawing/2014/main" id="{63924B6C-88CF-461B-8521-86FEFD5441ED}"/>
                          </a:ext>
                        </a:extLst>
                      </p:cNvPr>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soil test for nitrogen every year were asked: “Please tell us what keeps you from soil testing for nitrogen every year.  (Check all that apply.) “</a:t>
            </a:r>
          </a:p>
          <a:p>
            <a:r>
              <a:rPr lang="en-CA" dirty="0"/>
              <a:t>The graph illustrates the % of those respondents who do not soil test for nitrogen every year who reported each reason for not soil testing every year.</a:t>
            </a:r>
          </a:p>
        </p:txBody>
      </p:sp>
    </p:spTree>
    <p:extLst>
      <p:ext uri="{BB962C8B-B14F-4D97-AF65-F5344CB8AC3E}">
        <p14:creationId xmlns:p14="http://schemas.microsoft.com/office/powerpoint/2010/main" val="3208812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Bent 11">
            <a:extLst>
              <a:ext uri="{FF2B5EF4-FFF2-40B4-BE49-F238E27FC236}">
                <a16:creationId xmlns:a16="http://schemas.microsoft.com/office/drawing/2014/main" id="{F55D939F-A746-4A23-B2B4-A162FC8DCD2E}"/>
              </a:ext>
            </a:extLst>
          </p:cNvPr>
          <p:cNvSpPr/>
          <p:nvPr/>
        </p:nvSpPr>
        <p:spPr>
          <a:xfrm>
            <a:off x="5175005" y="875484"/>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13" name="Partial Circle 12">
            <a:extLst>
              <a:ext uri="{FF2B5EF4-FFF2-40B4-BE49-F238E27FC236}">
                <a16:creationId xmlns:a16="http://schemas.microsoft.com/office/drawing/2014/main" id="{7E1D9D4C-65EB-49AB-9C3C-8CFA06CF8873}"/>
              </a:ext>
            </a:extLst>
          </p:cNvPr>
          <p:cNvSpPr/>
          <p:nvPr/>
        </p:nvSpPr>
        <p:spPr>
          <a:xfrm>
            <a:off x="2805372" y="1170998"/>
            <a:ext cx="3418609" cy="3474027"/>
          </a:xfrm>
          <a:prstGeom prst="pie">
            <a:avLst>
              <a:gd name="adj1" fmla="val 16178771"/>
              <a:gd name="adj2" fmla="val 2255889"/>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17" name="Picture 16">
            <a:extLst>
              <a:ext uri="{FF2B5EF4-FFF2-40B4-BE49-F238E27FC236}">
                <a16:creationId xmlns:a16="http://schemas.microsoft.com/office/drawing/2014/main" id="{3200D988-6D8C-445A-ABFE-CE7F078B6D53}"/>
              </a:ext>
            </a:extLst>
          </p:cNvPr>
          <p:cNvPicPr>
            <a:picLocks noChangeAspect="1"/>
          </p:cNvPicPr>
          <p:nvPr/>
        </p:nvPicPr>
        <p:blipFill>
          <a:blip r:embed="rId3"/>
          <a:stretch>
            <a:fillRect/>
          </a:stretch>
        </p:blipFill>
        <p:spPr>
          <a:xfrm>
            <a:off x="2567310" y="832718"/>
            <a:ext cx="8967993" cy="568614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Phosphorus</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5" name="Picture 14" descr="Asset 17.png">
            <a:extLst>
              <a:ext uri="{FF2B5EF4-FFF2-40B4-BE49-F238E27FC236}">
                <a16:creationId xmlns:a16="http://schemas.microsoft.com/office/drawing/2014/main" id="{8068D807-063C-4978-AC9A-1E8AC058A72B}"/>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3" name="TextBox 2">
            <a:extLst>
              <a:ext uri="{FF2B5EF4-FFF2-40B4-BE49-F238E27FC236}">
                <a16:creationId xmlns:a16="http://schemas.microsoft.com/office/drawing/2014/main" id="{418B55D8-AA28-C480-6188-1F440A0B99A6}"/>
              </a:ext>
            </a:extLst>
          </p:cNvPr>
          <p:cNvSpPr txBox="1"/>
          <p:nvPr/>
        </p:nvSpPr>
        <p:spPr>
          <a:xfrm>
            <a:off x="2928766" y="2973837"/>
            <a:ext cx="1600199"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The most common frequency of soil testing for Phosphorous is every 4 years. </a:t>
            </a:r>
          </a:p>
        </p:txBody>
      </p:sp>
      <p:graphicFrame>
        <p:nvGraphicFramePr>
          <p:cNvPr id="11" name="Object 10">
            <a:extLst>
              <a:ext uri="{FF2B5EF4-FFF2-40B4-BE49-F238E27FC236}">
                <a16:creationId xmlns:a16="http://schemas.microsoft.com/office/drawing/2014/main" id="{E1E8781B-156C-4FE1-8A36-FF607086DF50}"/>
              </a:ext>
            </a:extLst>
          </p:cNvPr>
          <p:cNvGraphicFramePr>
            <a:graphicFrameLocks/>
          </p:cNvGraphicFramePr>
          <p:nvPr>
            <p:extLst>
              <p:ext uri="{D42A27DB-BD31-4B8C-83A1-F6EECF244321}">
                <p14:modId xmlns:p14="http://schemas.microsoft.com/office/powerpoint/2010/main" val="286156251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24A78738-F4D3-4FD5-80E2-89384CB758CD}"/>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or 5 years, e) less often than every 4 or 5 years, or f) never?” </a:t>
            </a:r>
          </a:p>
          <a:p>
            <a:r>
              <a:rPr lang="en-CA" dirty="0"/>
              <a:t>The chart illustrates the % of total respondents who reported each frequency of soil testing for Phosphorus in each year.</a:t>
            </a:r>
          </a:p>
        </p:txBody>
      </p:sp>
    </p:spTree>
    <p:extLst>
      <p:ext uri="{BB962C8B-B14F-4D97-AF65-F5344CB8AC3E}">
        <p14:creationId xmlns:p14="http://schemas.microsoft.com/office/powerpoint/2010/main" val="2643127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Phosphorus</a:t>
            </a:r>
            <a:endParaRPr lang="en-US" sz="2200"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5" name="Picture 14" descr="Asset 17.png">
            <a:extLst>
              <a:ext uri="{FF2B5EF4-FFF2-40B4-BE49-F238E27FC236}">
                <a16:creationId xmlns:a16="http://schemas.microsoft.com/office/drawing/2014/main" id="{8068D807-063C-4978-AC9A-1E8AC058A72B}"/>
              </a:ext>
            </a:extLst>
          </p:cNvPr>
          <p:cNvPicPr>
            <a:picLocks noChangeAspect="1"/>
          </p:cNvPicPr>
          <p:nvPr/>
        </p:nvPicPr>
        <p:blipFill>
          <a:blip r:embed="rId6"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FE7E6ABF-AEBA-4E7F-8403-B398EF10AB39}"/>
              </a:ext>
            </a:extLst>
          </p:cNvPr>
          <p:cNvPicPr>
            <a:picLocks noChangeAspect="1"/>
          </p:cNvPicPr>
          <p:nvPr/>
        </p:nvPicPr>
        <p:blipFill>
          <a:blip r:embed="rId7"/>
          <a:stretch>
            <a:fillRect/>
          </a:stretch>
        </p:blipFill>
        <p:spPr>
          <a:xfrm>
            <a:off x="2567310" y="841903"/>
            <a:ext cx="8967993" cy="5667771"/>
          </a:xfrm>
          <a:prstGeom prst="rect">
            <a:avLst/>
          </a:prstGeom>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Phosphorus - a) every year, b) every 2nd year, c) every 3rd year, d) every 4 or 5 years, e) less often than every 4 or 5 years, or f) never?” </a:t>
            </a:r>
          </a:p>
          <a:p>
            <a:r>
              <a:rPr lang="en-CA" dirty="0"/>
              <a:t>The graph on the left illustrates the % of total respondents who do soil testing for phosphorus at each frequency level.  Separately by farm size, age category and 4R familiarity, the graph on the right illustrates the % of total respondents who soil test for phosphorus at least every 3 years.</a:t>
            </a:r>
          </a:p>
        </p:txBody>
      </p:sp>
    </p:spTree>
    <p:extLst>
      <p:ext uri="{BB962C8B-B14F-4D97-AF65-F5344CB8AC3E}">
        <p14:creationId xmlns:p14="http://schemas.microsoft.com/office/powerpoint/2010/main" val="2977257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row: Bent 22">
            <a:extLst>
              <a:ext uri="{FF2B5EF4-FFF2-40B4-BE49-F238E27FC236}">
                <a16:creationId xmlns:a16="http://schemas.microsoft.com/office/drawing/2014/main" id="{CCE47939-A8F6-4F51-B521-69498ABBC36B}"/>
              </a:ext>
            </a:extLst>
          </p:cNvPr>
          <p:cNvSpPr/>
          <p:nvPr/>
        </p:nvSpPr>
        <p:spPr>
          <a:xfrm>
            <a:off x="5175005" y="875484"/>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24" name="Partial Circle 23">
            <a:extLst>
              <a:ext uri="{FF2B5EF4-FFF2-40B4-BE49-F238E27FC236}">
                <a16:creationId xmlns:a16="http://schemas.microsoft.com/office/drawing/2014/main" id="{86034FE5-CD93-4CBE-818B-74E85C71669A}"/>
              </a:ext>
            </a:extLst>
          </p:cNvPr>
          <p:cNvSpPr/>
          <p:nvPr/>
        </p:nvSpPr>
        <p:spPr>
          <a:xfrm>
            <a:off x="2817812" y="1335558"/>
            <a:ext cx="3531972" cy="3541242"/>
          </a:xfrm>
          <a:prstGeom prst="pie">
            <a:avLst>
              <a:gd name="adj1" fmla="val 16149263"/>
              <a:gd name="adj2" fmla="val 2101930"/>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12" name="Picture 11">
            <a:extLst>
              <a:ext uri="{FF2B5EF4-FFF2-40B4-BE49-F238E27FC236}">
                <a16:creationId xmlns:a16="http://schemas.microsoft.com/office/drawing/2014/main" id="{F4154141-2D6F-4C02-8189-E3530CF30FEF}"/>
              </a:ext>
            </a:extLst>
          </p:cNvPr>
          <p:cNvPicPr>
            <a:picLocks noChangeAspect="1"/>
          </p:cNvPicPr>
          <p:nvPr/>
        </p:nvPicPr>
        <p:blipFill>
          <a:blip r:embed="rId3"/>
          <a:stretch>
            <a:fillRect/>
          </a:stretch>
        </p:blipFill>
        <p:spPr>
          <a:xfrm>
            <a:off x="2491267" y="804487"/>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Potassium</a:t>
            </a:r>
            <a:endParaRPr lang="en-US" sz="2200"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1" name="Object 10">
            <a:extLst>
              <a:ext uri="{FF2B5EF4-FFF2-40B4-BE49-F238E27FC236}">
                <a16:creationId xmlns:a16="http://schemas.microsoft.com/office/drawing/2014/main" id="{820AD97A-607D-4FF7-9922-BEEB616F2C82}"/>
              </a:ext>
            </a:extLst>
          </p:cNvPr>
          <p:cNvGraphicFramePr>
            <a:graphicFrameLocks/>
          </p:cNvGraphicFramePr>
          <p:nvPr>
            <p:extLst>
              <p:ext uri="{D42A27DB-BD31-4B8C-83A1-F6EECF244321}">
                <p14:modId xmlns:p14="http://schemas.microsoft.com/office/powerpoint/2010/main" val="172512614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9E3E8798-EBF2-42CD-B35D-510202D2B9DE}"/>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16B30AB1-12A0-E5CD-EF3E-78E43E0070E9}"/>
              </a:ext>
            </a:extLst>
          </p:cNvPr>
          <p:cNvSpPr txBox="1"/>
          <p:nvPr/>
        </p:nvSpPr>
        <p:spPr>
          <a:xfrm>
            <a:off x="2549710" y="3086326"/>
            <a:ext cx="17525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49% of growers say they test for Potassium every 4 years.</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or 5 years, e) less often than every 4 or 5 years, or f) never?” </a:t>
            </a:r>
          </a:p>
          <a:p>
            <a:r>
              <a:rPr lang="en-CA" dirty="0"/>
              <a:t>The chart illustrates the % of total respondents who reported each frequency of soil testing for Potassium in each year.</a:t>
            </a:r>
          </a:p>
        </p:txBody>
      </p:sp>
    </p:spTree>
    <p:extLst>
      <p:ext uri="{BB962C8B-B14F-4D97-AF65-F5344CB8AC3E}">
        <p14:creationId xmlns:p14="http://schemas.microsoft.com/office/powerpoint/2010/main" val="301958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Potassium</a:t>
            </a:r>
            <a:endParaRPr lang="en-US" sz="2200"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17" name="Picture 16" descr="Asset 17.png"/>
          <p:cNvPicPr>
            <a:picLocks noChangeAspect="1"/>
          </p:cNvPicPr>
          <p:nvPr/>
        </p:nvPicPr>
        <p:blipFill>
          <a:blip r:embed="rId6"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1EFB621C-94F6-4387-A046-D48A8C76EE1A}"/>
              </a:ext>
            </a:extLst>
          </p:cNvPr>
          <p:cNvPicPr>
            <a:picLocks noChangeAspect="1"/>
          </p:cNvPicPr>
          <p:nvPr/>
        </p:nvPicPr>
        <p:blipFill>
          <a:blip r:embed="rId7"/>
          <a:stretch>
            <a:fillRect/>
          </a:stretch>
        </p:blipFill>
        <p:spPr>
          <a:xfrm>
            <a:off x="2567310" y="841903"/>
            <a:ext cx="8967993" cy="5667771"/>
          </a:xfrm>
          <a:prstGeom prst="rect">
            <a:avLst/>
          </a:prstGeom>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Potassium - a) every year, b) every 2nd year, c) every 3rd year, d) every 4 or 5 years, e) less often than every 4 or 5 years, or f) never?” </a:t>
            </a:r>
          </a:p>
          <a:p>
            <a:r>
              <a:rPr lang="en-CA" dirty="0"/>
              <a:t>The graph on the left illustrates the % of total respondents who do soil testing for potassium at each frequency level.  Separately by farm size, age category and 4R familiarity, the graph on the right illustrates the % of total respondents who soil test for potassium at least every 3 years.</a:t>
            </a:r>
          </a:p>
        </p:txBody>
      </p:sp>
    </p:spTree>
    <p:extLst>
      <p:ext uri="{BB962C8B-B14F-4D97-AF65-F5344CB8AC3E}">
        <p14:creationId xmlns:p14="http://schemas.microsoft.com/office/powerpoint/2010/main" val="3507341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Bent 13">
            <a:extLst>
              <a:ext uri="{FF2B5EF4-FFF2-40B4-BE49-F238E27FC236}">
                <a16:creationId xmlns:a16="http://schemas.microsoft.com/office/drawing/2014/main" id="{31C8A523-A082-4E81-A3E3-60ED971B9E67}"/>
              </a:ext>
            </a:extLst>
          </p:cNvPr>
          <p:cNvSpPr/>
          <p:nvPr/>
        </p:nvSpPr>
        <p:spPr>
          <a:xfrm>
            <a:off x="5022605" y="762000"/>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15" name="Partial Circle 14">
            <a:extLst>
              <a:ext uri="{FF2B5EF4-FFF2-40B4-BE49-F238E27FC236}">
                <a16:creationId xmlns:a16="http://schemas.microsoft.com/office/drawing/2014/main" id="{331D4AA6-8E10-43A3-A4CD-6CA2A4C81303}"/>
              </a:ext>
            </a:extLst>
          </p:cNvPr>
          <p:cNvSpPr/>
          <p:nvPr/>
        </p:nvSpPr>
        <p:spPr>
          <a:xfrm>
            <a:off x="2762394" y="1194955"/>
            <a:ext cx="3462331" cy="3474027"/>
          </a:xfrm>
          <a:prstGeom prst="pie">
            <a:avLst>
              <a:gd name="adj1" fmla="val 16077073"/>
              <a:gd name="adj2" fmla="val 1618656"/>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10" name="Picture 9">
            <a:extLst>
              <a:ext uri="{FF2B5EF4-FFF2-40B4-BE49-F238E27FC236}">
                <a16:creationId xmlns:a16="http://schemas.microsoft.com/office/drawing/2014/main" id="{C5759A81-E36C-4C6A-AA78-726E0F02907C}"/>
              </a:ext>
            </a:extLst>
          </p:cNvPr>
          <p:cNvPicPr>
            <a:picLocks noChangeAspect="1"/>
          </p:cNvPicPr>
          <p:nvPr/>
        </p:nvPicPr>
        <p:blipFill>
          <a:blip r:embed="rId3"/>
          <a:stretch>
            <a:fillRect/>
          </a:stretch>
        </p:blipFill>
        <p:spPr>
          <a:xfrm>
            <a:off x="2406173" y="811800"/>
            <a:ext cx="9144793" cy="585266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i="0" u="none" dirty="0"/>
              <a:t>Frequency of Soil Testing - Sulphur</a:t>
            </a:r>
            <a:endParaRPr lang="en-US" sz="2200" i="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3" name="TextBox 2">
            <a:extLst>
              <a:ext uri="{FF2B5EF4-FFF2-40B4-BE49-F238E27FC236}">
                <a16:creationId xmlns:a16="http://schemas.microsoft.com/office/drawing/2014/main" id="{8573703D-08AC-3F6F-E070-F7A1E0A72B6E}"/>
              </a:ext>
            </a:extLst>
          </p:cNvPr>
          <p:cNvSpPr txBox="1"/>
          <p:nvPr/>
        </p:nvSpPr>
        <p:spPr>
          <a:xfrm>
            <a:off x="2561747" y="2895600"/>
            <a:ext cx="175259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47% of growers say they test for Sulphur every 4 years.</a:t>
            </a:r>
          </a:p>
        </p:txBody>
      </p:sp>
      <p:pic>
        <p:nvPicPr>
          <p:cNvPr id="4" name="Picture 3" descr="Asset 17.png">
            <a:extLst>
              <a:ext uri="{FF2B5EF4-FFF2-40B4-BE49-F238E27FC236}">
                <a16:creationId xmlns:a16="http://schemas.microsoft.com/office/drawing/2014/main" id="{891061AA-CA12-EE21-2D10-1DEF21C5A0E4}"/>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1" name="Object 10">
            <a:extLst>
              <a:ext uri="{FF2B5EF4-FFF2-40B4-BE49-F238E27FC236}">
                <a16:creationId xmlns:a16="http://schemas.microsoft.com/office/drawing/2014/main" id="{F63BBBAA-5D50-49CE-87F0-E8F15AF679DD}"/>
              </a:ext>
            </a:extLst>
          </p:cNvPr>
          <p:cNvGraphicFramePr>
            <a:graphicFrameLocks/>
          </p:cNvGraphicFramePr>
          <p:nvPr>
            <p:extLst>
              <p:ext uri="{D42A27DB-BD31-4B8C-83A1-F6EECF244321}">
                <p14:modId xmlns:p14="http://schemas.microsoft.com/office/powerpoint/2010/main" val="81900307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9429527C-F790-4B5A-BE1C-6699371E6361}"/>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or 5 years, e) less often than every 4 or 5 years, or f) never?” </a:t>
            </a:r>
          </a:p>
          <a:p>
            <a:r>
              <a:rPr lang="en-CA" dirty="0"/>
              <a:t>The chart illustrates the % of total respondents who reported each frequency of soil testing for Sulphur in each year.</a:t>
            </a:r>
          </a:p>
        </p:txBody>
      </p:sp>
    </p:spTree>
    <p:extLst>
      <p:ext uri="{BB962C8B-B14F-4D97-AF65-F5344CB8AC3E}">
        <p14:creationId xmlns:p14="http://schemas.microsoft.com/office/powerpoint/2010/main" val="3019582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i="0" u="none" dirty="0"/>
              <a:t>Frequency of Soil Testing - Sulphur</a:t>
            </a:r>
            <a:endParaRPr lang="en-US" sz="2200" i="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4" name="Picture 3">
            <a:extLst>
              <a:ext uri="{FF2B5EF4-FFF2-40B4-BE49-F238E27FC236}">
                <a16:creationId xmlns:a16="http://schemas.microsoft.com/office/drawing/2014/main" id="{496D2458-675F-4DE9-BACF-48BCE6CADE1D}"/>
              </a:ext>
            </a:extLst>
          </p:cNvPr>
          <p:cNvPicPr>
            <a:picLocks noChangeAspect="1"/>
          </p:cNvPicPr>
          <p:nvPr/>
        </p:nvPicPr>
        <p:blipFill>
          <a:blip r:embed="rId6"/>
          <a:stretch>
            <a:fillRect/>
          </a:stretch>
        </p:blipFill>
        <p:spPr>
          <a:xfrm>
            <a:off x="2567310" y="841903"/>
            <a:ext cx="8967993" cy="5667771"/>
          </a:xfrm>
          <a:prstGeom prst="rect">
            <a:avLst/>
          </a:prstGeom>
        </p:spPr>
      </p:pic>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Sulphur - a) every year, b) every 2nd year, c) every 3rd year, d) every 4 or 5 years, e) less often than every 4 or 5 years, or f) never?” </a:t>
            </a:r>
          </a:p>
          <a:p>
            <a:r>
              <a:rPr lang="en-CA" dirty="0"/>
              <a:t>The graph on the left illustrates the % of total respondents who do soil testing for sulphur at each frequency level.  Separately by farm size, age category and 4R familiarity, the graph on the right illustrates the % of total respondents who soil test for sulphur every year.</a:t>
            </a:r>
          </a:p>
        </p:txBody>
      </p:sp>
    </p:spTree>
    <p:extLst>
      <p:ext uri="{BB962C8B-B14F-4D97-AF65-F5344CB8AC3E}">
        <p14:creationId xmlns:p14="http://schemas.microsoft.com/office/powerpoint/2010/main" val="1153310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Bent 13">
            <a:extLst>
              <a:ext uri="{FF2B5EF4-FFF2-40B4-BE49-F238E27FC236}">
                <a16:creationId xmlns:a16="http://schemas.microsoft.com/office/drawing/2014/main" id="{BCDAF672-29F4-4045-9671-860681756B91}"/>
              </a:ext>
            </a:extLst>
          </p:cNvPr>
          <p:cNvSpPr/>
          <p:nvPr/>
        </p:nvSpPr>
        <p:spPr>
          <a:xfrm>
            <a:off x="5332412" y="762000"/>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15" name="Partial Circle 14">
            <a:extLst>
              <a:ext uri="{FF2B5EF4-FFF2-40B4-BE49-F238E27FC236}">
                <a16:creationId xmlns:a16="http://schemas.microsoft.com/office/drawing/2014/main" id="{89816B5A-1C51-4796-8733-1708AAF79EA5}"/>
              </a:ext>
            </a:extLst>
          </p:cNvPr>
          <p:cNvSpPr/>
          <p:nvPr/>
        </p:nvSpPr>
        <p:spPr>
          <a:xfrm>
            <a:off x="2706721" y="1157940"/>
            <a:ext cx="3492292" cy="3474027"/>
          </a:xfrm>
          <a:prstGeom prst="pie">
            <a:avLst>
              <a:gd name="adj1" fmla="val 16180422"/>
              <a:gd name="adj2" fmla="val 203987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5" name="Picture 4">
            <a:extLst>
              <a:ext uri="{FF2B5EF4-FFF2-40B4-BE49-F238E27FC236}">
                <a16:creationId xmlns:a16="http://schemas.microsoft.com/office/drawing/2014/main" id="{57470496-BF99-4FFC-AC36-2A77A2EE35AB}"/>
              </a:ext>
            </a:extLst>
          </p:cNvPr>
          <p:cNvPicPr>
            <a:picLocks noChangeAspect="1"/>
          </p:cNvPicPr>
          <p:nvPr/>
        </p:nvPicPr>
        <p:blipFill>
          <a:blip r:embed="rId3"/>
          <a:stretch>
            <a:fillRect/>
          </a:stretch>
        </p:blipFill>
        <p:spPr>
          <a:xfrm>
            <a:off x="2406173" y="854475"/>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Micronutrients</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3" name="TextBox 2">
            <a:extLst>
              <a:ext uri="{FF2B5EF4-FFF2-40B4-BE49-F238E27FC236}">
                <a16:creationId xmlns:a16="http://schemas.microsoft.com/office/drawing/2014/main" id="{E4B0AFC2-BB7B-DC63-5227-020D1B77C327}"/>
              </a:ext>
            </a:extLst>
          </p:cNvPr>
          <p:cNvSpPr txBox="1"/>
          <p:nvPr/>
        </p:nvSpPr>
        <p:spPr>
          <a:xfrm>
            <a:off x="2706720" y="3076801"/>
            <a:ext cx="179337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42% of growers say they test for micronutrients every 4 years.</a:t>
            </a:r>
          </a:p>
        </p:txBody>
      </p:sp>
      <p:pic>
        <p:nvPicPr>
          <p:cNvPr id="4" name="Picture 3" descr="Asset 17.png">
            <a:extLst>
              <a:ext uri="{FF2B5EF4-FFF2-40B4-BE49-F238E27FC236}">
                <a16:creationId xmlns:a16="http://schemas.microsoft.com/office/drawing/2014/main" id="{1BED8CE3-EE35-5304-B392-6B5BC7402387}"/>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3" name="Object 12">
            <a:extLst>
              <a:ext uri="{FF2B5EF4-FFF2-40B4-BE49-F238E27FC236}">
                <a16:creationId xmlns:a16="http://schemas.microsoft.com/office/drawing/2014/main" id="{82CE28E9-C49B-4688-A88C-11928EA4901E}"/>
              </a:ext>
            </a:extLst>
          </p:cNvPr>
          <p:cNvGraphicFramePr>
            <a:graphicFrameLocks/>
          </p:cNvGraphicFramePr>
          <p:nvPr>
            <p:extLst>
              <p:ext uri="{D42A27DB-BD31-4B8C-83A1-F6EECF244321}">
                <p14:modId xmlns:p14="http://schemas.microsoft.com/office/powerpoint/2010/main" val="16971766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A492D60B-DEDD-4370-BE90-CEB0A607E1B3}"/>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 a) every year, b) every 2nd year, c) every 3rd year, d) every 4 or 5 years, e) less often than every 4 or 5 years, or f) never?” </a:t>
            </a:r>
          </a:p>
          <a:p>
            <a:r>
              <a:rPr lang="en-CA" dirty="0"/>
              <a:t>The chart illustrates the % of total respondents who reported each frequency of soil testing for micronutrients in each year.</a:t>
            </a:r>
          </a:p>
        </p:txBody>
      </p:sp>
    </p:spTree>
    <p:extLst>
      <p:ext uri="{BB962C8B-B14F-4D97-AF65-F5344CB8AC3E}">
        <p14:creationId xmlns:p14="http://schemas.microsoft.com/office/powerpoint/2010/main" val="19877632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Micronutrients</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10" name="Picture 9"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3" name="Picture 2">
            <a:extLst>
              <a:ext uri="{FF2B5EF4-FFF2-40B4-BE49-F238E27FC236}">
                <a16:creationId xmlns:a16="http://schemas.microsoft.com/office/drawing/2014/main" id="{EE735D92-42E2-4BFB-AC78-71E8BE879873}"/>
              </a:ext>
            </a:extLst>
          </p:cNvPr>
          <p:cNvPicPr>
            <a:picLocks noChangeAspect="1"/>
          </p:cNvPicPr>
          <p:nvPr/>
        </p:nvPicPr>
        <p:blipFill>
          <a:blip r:embed="rId6"/>
          <a:stretch>
            <a:fillRect/>
          </a:stretch>
        </p:blipFill>
        <p:spPr>
          <a:xfrm>
            <a:off x="2567310" y="841903"/>
            <a:ext cx="8967993" cy="5667771"/>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micronutrients? </a:t>
            </a:r>
          </a:p>
          <a:p>
            <a:r>
              <a:rPr lang="en-CA" dirty="0"/>
              <a:t>The chart on the left illustrates the % of total respondents who reported each frequency of soil testing for micronutrients. The chart on the right illustrates the % of total respondents in each demographic segment who soil test for micronutrients every year.</a:t>
            </a:r>
          </a:p>
        </p:txBody>
      </p:sp>
    </p:spTree>
    <p:extLst>
      <p:ext uri="{BB962C8B-B14F-4D97-AF65-F5344CB8AC3E}">
        <p14:creationId xmlns:p14="http://schemas.microsoft.com/office/powerpoint/2010/main" val="3856378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66784A-BEAD-42AD-8085-B96DA469E690}"/>
              </a:ext>
            </a:extLst>
          </p:cNvPr>
          <p:cNvPicPr>
            <a:picLocks noChangeAspect="1"/>
          </p:cNvPicPr>
          <p:nvPr/>
        </p:nvPicPr>
        <p:blipFill>
          <a:blip r:embed="rId4"/>
          <a:stretch>
            <a:fillRect/>
          </a:stretch>
        </p:blipFill>
        <p:spPr>
          <a:xfrm>
            <a:off x="2738219" y="812520"/>
            <a:ext cx="9132600"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Grain Corn - % of Crop Area Treated</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pic>
        <p:nvPicPr>
          <p:cNvPr id="16" name="Picture 15" descr="Asset 9.png">
            <a:extLst>
              <a:ext uri="{FF2B5EF4-FFF2-40B4-BE49-F238E27FC236}">
                <a16:creationId xmlns:a16="http://schemas.microsoft.com/office/drawing/2014/main" id="{D3835D0C-99BB-4EA4-B60F-E55488CC03DA}"/>
              </a:ext>
            </a:extLst>
          </p:cNvPr>
          <p:cNvPicPr>
            <a:picLocks noChangeAspect="1"/>
          </p:cNvPicPr>
          <p:nvPr/>
        </p:nvPicPr>
        <p:blipFill>
          <a:blip r:embed="rId9" cstate="print"/>
          <a:stretch>
            <a:fillRect/>
          </a:stretch>
        </p:blipFill>
        <p:spPr>
          <a:xfrm>
            <a:off x="225219" y="4568952"/>
            <a:ext cx="305631" cy="304800"/>
          </a:xfrm>
          <a:prstGeom prst="rect">
            <a:avLst/>
          </a:prstGeom>
        </p:spPr>
      </p:pic>
      <p:sp>
        <p:nvSpPr>
          <p:cNvPr id="20" name="TextBox 19">
            <a:extLst>
              <a:ext uri="{FF2B5EF4-FFF2-40B4-BE49-F238E27FC236}">
                <a16:creationId xmlns:a16="http://schemas.microsoft.com/office/drawing/2014/main" id="{9F7DE58A-4F27-4F40-B734-66453DD768CE}"/>
              </a:ext>
            </a:extLst>
          </p:cNvPr>
          <p:cNvSpPr txBox="1"/>
          <p:nvPr/>
        </p:nvSpPr>
        <p:spPr>
          <a:xfrm>
            <a:off x="8151812" y="4216753"/>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47% of total </a:t>
            </a:r>
            <a:r>
              <a:rPr lang="en-CA" sz="1000" dirty="0"/>
              <a:t>grain corn </a:t>
            </a:r>
            <a:r>
              <a:rPr lang="en-US" sz="1000" dirty="0"/>
              <a:t>hectares were treated with Potassium at planting.</a:t>
            </a:r>
          </a:p>
        </p:txBody>
      </p:sp>
      <p:pic>
        <p:nvPicPr>
          <p:cNvPr id="4" name="Picture 3" descr="Asset 9.png">
            <a:extLst>
              <a:ext uri="{FF2B5EF4-FFF2-40B4-BE49-F238E27FC236}">
                <a16:creationId xmlns:a16="http://schemas.microsoft.com/office/drawing/2014/main" id="{45247787-D568-0CD0-515B-03E14B175156}"/>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11" name="Isosceles Triangle 10">
            <a:extLst>
              <a:ext uri="{FF2B5EF4-FFF2-40B4-BE49-F238E27FC236}">
                <a16:creationId xmlns:a16="http://schemas.microsoft.com/office/drawing/2014/main" id="{28A9D6A4-22E4-3BD1-77D8-A4C2FDE33E50}"/>
              </a:ext>
            </a:extLst>
          </p:cNvPr>
          <p:cNvSpPr/>
          <p:nvPr/>
        </p:nvSpPr>
        <p:spPr>
          <a:xfrm rot="16200000">
            <a:off x="7870975" y="310367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2" name="TextBox 11">
            <a:extLst>
              <a:ext uri="{FF2B5EF4-FFF2-40B4-BE49-F238E27FC236}">
                <a16:creationId xmlns:a16="http://schemas.microsoft.com/office/drawing/2014/main" id="{E04BB1D5-EAD0-0E77-B974-362618126A07}"/>
              </a:ext>
            </a:extLst>
          </p:cNvPr>
          <p:cNvSpPr txBox="1"/>
          <p:nvPr/>
        </p:nvSpPr>
        <p:spPr>
          <a:xfrm>
            <a:off x="8052028" y="3032423"/>
            <a:ext cx="2209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More corn hectares were treated with a Potassium fertilizer before planting.</a:t>
            </a:r>
          </a:p>
        </p:txBody>
      </p:sp>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a:t>
            </a:r>
            <a:r>
              <a:rPr lang="en-CA" dirty="0"/>
              <a:t>grain corn </a:t>
            </a:r>
            <a:r>
              <a:rPr lang="en-US" dirty="0"/>
              <a:t>, how many hectares of each fertilizer type did you apply?”</a:t>
            </a:r>
          </a:p>
          <a:p>
            <a:r>
              <a:rPr lang="en-US" dirty="0"/>
              <a:t>The chart illustrates the % of total </a:t>
            </a:r>
            <a:r>
              <a:rPr lang="en-CA" dirty="0"/>
              <a:t>grain corn </a:t>
            </a:r>
            <a:r>
              <a:rPr lang="en-US" dirty="0"/>
              <a:t>hectares that were treated with a primary Potassium fertilizer at each timing in each year. A list of Primary Potassium fertilizers can be accessed by clicking on the “A” button. </a:t>
            </a:r>
          </a:p>
        </p:txBody>
      </p:sp>
      <p:pic>
        <p:nvPicPr>
          <p:cNvPr id="3" name="Picture 2">
            <a:extLst>
              <a:ext uri="{FF2B5EF4-FFF2-40B4-BE49-F238E27FC236}">
                <a16:creationId xmlns:a16="http://schemas.microsoft.com/office/drawing/2014/main" id="{1636F845-C38E-BB43-495B-17C189006CEE}"/>
              </a:ext>
            </a:extLst>
          </p:cNvPr>
          <p:cNvPicPr>
            <a:picLocks noChangeAspect="1"/>
          </p:cNvPicPr>
          <p:nvPr/>
        </p:nvPicPr>
        <p:blipFill>
          <a:blip r:embed="rId10"/>
          <a:stretch>
            <a:fillRect/>
          </a:stretch>
        </p:blipFill>
        <p:spPr>
          <a:xfrm>
            <a:off x="12266612" y="0"/>
            <a:ext cx="4839315" cy="6858000"/>
          </a:xfrm>
          <a:prstGeom prst="rect">
            <a:avLst/>
          </a:prstGeom>
        </p:spPr>
      </p:pic>
    </p:spTree>
    <p:extLst>
      <p:ext uri="{BB962C8B-B14F-4D97-AF65-F5344CB8AC3E}">
        <p14:creationId xmlns:p14="http://schemas.microsoft.com/office/powerpoint/2010/main" val="289284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Bent 13">
            <a:extLst>
              <a:ext uri="{FF2B5EF4-FFF2-40B4-BE49-F238E27FC236}">
                <a16:creationId xmlns:a16="http://schemas.microsoft.com/office/drawing/2014/main" id="{5B0A0560-5EC1-426D-B203-28D4B76C3C26}"/>
              </a:ext>
            </a:extLst>
          </p:cNvPr>
          <p:cNvSpPr/>
          <p:nvPr/>
        </p:nvSpPr>
        <p:spPr>
          <a:xfrm>
            <a:off x="5484812" y="838200"/>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15" name="Partial Circle 14">
            <a:extLst>
              <a:ext uri="{FF2B5EF4-FFF2-40B4-BE49-F238E27FC236}">
                <a16:creationId xmlns:a16="http://schemas.microsoft.com/office/drawing/2014/main" id="{FCD3EABE-0734-4F5D-837C-B1217E44EA7F}"/>
              </a:ext>
            </a:extLst>
          </p:cNvPr>
          <p:cNvSpPr/>
          <p:nvPr/>
        </p:nvSpPr>
        <p:spPr>
          <a:xfrm>
            <a:off x="2720830" y="1087582"/>
            <a:ext cx="3718242" cy="3680140"/>
          </a:xfrm>
          <a:prstGeom prst="pie">
            <a:avLst>
              <a:gd name="adj1" fmla="val 16127220"/>
              <a:gd name="adj2" fmla="val 20733270"/>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12" name="Picture 11">
            <a:extLst>
              <a:ext uri="{FF2B5EF4-FFF2-40B4-BE49-F238E27FC236}">
                <a16:creationId xmlns:a16="http://schemas.microsoft.com/office/drawing/2014/main" id="{88907FE5-A456-4A21-A318-549130C770B5}"/>
              </a:ext>
            </a:extLst>
          </p:cNvPr>
          <p:cNvPicPr>
            <a:picLocks noChangeAspect="1"/>
          </p:cNvPicPr>
          <p:nvPr/>
        </p:nvPicPr>
        <p:blipFill>
          <a:blip r:embed="rId3"/>
          <a:stretch>
            <a:fillRect/>
          </a:stretch>
        </p:blipFill>
        <p:spPr>
          <a:xfrm>
            <a:off x="2478910" y="792130"/>
            <a:ext cx="9144793" cy="5767316"/>
          </a:xfrm>
          <a:prstGeom prst="rect">
            <a:avLst/>
          </a:prstGeom>
        </p:spPr>
      </p:pic>
      <p:sp>
        <p:nvSpPr>
          <p:cNvPr id="3" name="TextBox 2">
            <a:extLst>
              <a:ext uri="{FF2B5EF4-FFF2-40B4-BE49-F238E27FC236}">
                <a16:creationId xmlns:a16="http://schemas.microsoft.com/office/drawing/2014/main" id="{803400EE-CBB6-3CF0-0D40-D183DC177BF1}"/>
              </a:ext>
            </a:extLst>
          </p:cNvPr>
          <p:cNvSpPr txBox="1"/>
          <p:nvPr/>
        </p:nvSpPr>
        <p:spPr>
          <a:xfrm>
            <a:off x="4511228" y="4038600"/>
            <a:ext cx="158506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31% of growers say they test for EC every 4 years.</a:t>
            </a:r>
          </a:p>
        </p:txBody>
      </p:sp>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Electrical Conductivity</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4" name="Picture 3" descr="Asset 17.png">
            <a:extLst>
              <a:ext uri="{FF2B5EF4-FFF2-40B4-BE49-F238E27FC236}">
                <a16:creationId xmlns:a16="http://schemas.microsoft.com/office/drawing/2014/main" id="{D1D295D2-511A-9D69-8A39-AC334A076E32}"/>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3" name="Object 12">
            <a:extLst>
              <a:ext uri="{FF2B5EF4-FFF2-40B4-BE49-F238E27FC236}">
                <a16:creationId xmlns:a16="http://schemas.microsoft.com/office/drawing/2014/main" id="{0793EB6E-F4CD-4E8E-B0E0-0ABC10A238BE}"/>
              </a:ext>
            </a:extLst>
          </p:cNvPr>
          <p:cNvGraphicFramePr>
            <a:graphicFrameLocks/>
          </p:cNvGraphicFramePr>
          <p:nvPr>
            <p:extLst>
              <p:ext uri="{D42A27DB-BD31-4B8C-83A1-F6EECF244321}">
                <p14:modId xmlns:p14="http://schemas.microsoft.com/office/powerpoint/2010/main" val="363314953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298BFC63-5F2F-4DE4-9A3B-200D50F9D545}"/>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91136C56-DE98-6624-56AF-477761011ABC}"/>
              </a:ext>
            </a:extLst>
          </p:cNvPr>
          <p:cNvSpPr txBox="1"/>
          <p:nvPr/>
        </p:nvSpPr>
        <p:spPr>
          <a:xfrm>
            <a:off x="9536369" y="3252900"/>
            <a:ext cx="158506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Young growers were less likely to test for EC. </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 - a) every year, b) every 2nd year, c) every 3rd year, d) every 4 or 5 years, e) less often than every 4 or 5 years, or f) never?” </a:t>
            </a:r>
          </a:p>
          <a:p>
            <a:r>
              <a:rPr lang="en-CA" dirty="0"/>
              <a:t>The chart illustrates the % of total respondents who reported each frequency of soil testing for electrical conductivity in each year.</a:t>
            </a:r>
          </a:p>
        </p:txBody>
      </p:sp>
    </p:spTree>
    <p:extLst>
      <p:ext uri="{BB962C8B-B14F-4D97-AF65-F5344CB8AC3E}">
        <p14:creationId xmlns:p14="http://schemas.microsoft.com/office/powerpoint/2010/main" val="1580663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Electrical Conductivity</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10" name="Picture 9"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3" name="Picture 2">
            <a:extLst>
              <a:ext uri="{FF2B5EF4-FFF2-40B4-BE49-F238E27FC236}">
                <a16:creationId xmlns:a16="http://schemas.microsoft.com/office/drawing/2014/main" id="{F14B50F7-9561-4402-A697-36BA610DDDB1}"/>
              </a:ext>
            </a:extLst>
          </p:cNvPr>
          <p:cNvPicPr>
            <a:picLocks noChangeAspect="1"/>
          </p:cNvPicPr>
          <p:nvPr/>
        </p:nvPicPr>
        <p:blipFill>
          <a:blip r:embed="rId6"/>
          <a:stretch>
            <a:fillRect/>
          </a:stretch>
        </p:blipFill>
        <p:spPr>
          <a:xfrm>
            <a:off x="2567310" y="841903"/>
            <a:ext cx="8967993" cy="5667771"/>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electrical conductivity?“</a:t>
            </a:r>
          </a:p>
          <a:p>
            <a:r>
              <a:rPr lang="en-CA" dirty="0"/>
              <a:t>The chart on the left illustrates the % of total respondents who reported each frequency of soil testing for electrical conductivity. The chart on the right illustrates the % of total respondents in each demographic segment who soil test for electrical conductivity every year.</a:t>
            </a:r>
          </a:p>
        </p:txBody>
      </p:sp>
    </p:spTree>
    <p:extLst>
      <p:ext uri="{BB962C8B-B14F-4D97-AF65-F5344CB8AC3E}">
        <p14:creationId xmlns:p14="http://schemas.microsoft.com/office/powerpoint/2010/main" val="29168770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Bent 11">
            <a:extLst>
              <a:ext uri="{FF2B5EF4-FFF2-40B4-BE49-F238E27FC236}">
                <a16:creationId xmlns:a16="http://schemas.microsoft.com/office/drawing/2014/main" id="{9E79B4BC-23B4-41A8-A5CD-5C5973087EA8}"/>
              </a:ext>
            </a:extLst>
          </p:cNvPr>
          <p:cNvSpPr/>
          <p:nvPr/>
        </p:nvSpPr>
        <p:spPr>
          <a:xfrm>
            <a:off x="5180012" y="732119"/>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14" name="Partial Circle 13">
            <a:extLst>
              <a:ext uri="{FF2B5EF4-FFF2-40B4-BE49-F238E27FC236}">
                <a16:creationId xmlns:a16="http://schemas.microsoft.com/office/drawing/2014/main" id="{68C34685-9B71-4687-A70D-79ABD974C282}"/>
              </a:ext>
            </a:extLst>
          </p:cNvPr>
          <p:cNvSpPr/>
          <p:nvPr/>
        </p:nvSpPr>
        <p:spPr>
          <a:xfrm>
            <a:off x="2863361" y="1129785"/>
            <a:ext cx="3418609" cy="3474027"/>
          </a:xfrm>
          <a:prstGeom prst="pie">
            <a:avLst>
              <a:gd name="adj1" fmla="val 16152460"/>
              <a:gd name="adj2" fmla="val 2421400"/>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5" name="Picture 4">
            <a:extLst>
              <a:ext uri="{FF2B5EF4-FFF2-40B4-BE49-F238E27FC236}">
                <a16:creationId xmlns:a16="http://schemas.microsoft.com/office/drawing/2014/main" id="{70A62D1F-862E-4071-A9A5-89C3F2B49F88}"/>
              </a:ext>
            </a:extLst>
          </p:cNvPr>
          <p:cNvPicPr>
            <a:picLocks noChangeAspect="1"/>
          </p:cNvPicPr>
          <p:nvPr/>
        </p:nvPicPr>
        <p:blipFill>
          <a:blip r:embed="rId3"/>
          <a:stretch>
            <a:fillRect/>
          </a:stretch>
        </p:blipFill>
        <p:spPr>
          <a:xfrm>
            <a:off x="2567310" y="847881"/>
            <a:ext cx="8967993" cy="565581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Organic Matter</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3" name="TextBox 2">
            <a:extLst>
              <a:ext uri="{FF2B5EF4-FFF2-40B4-BE49-F238E27FC236}">
                <a16:creationId xmlns:a16="http://schemas.microsoft.com/office/drawing/2014/main" id="{D642ED37-BE1E-29D4-34D5-61732AE019DB}"/>
              </a:ext>
            </a:extLst>
          </p:cNvPr>
          <p:cNvSpPr txBox="1"/>
          <p:nvPr/>
        </p:nvSpPr>
        <p:spPr>
          <a:xfrm>
            <a:off x="2284412" y="2514600"/>
            <a:ext cx="197785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49% of growers say they test for organic matter every 4 years.</a:t>
            </a:r>
          </a:p>
        </p:txBody>
      </p:sp>
      <p:pic>
        <p:nvPicPr>
          <p:cNvPr id="4" name="Picture 3" descr="Asset 17.png">
            <a:extLst>
              <a:ext uri="{FF2B5EF4-FFF2-40B4-BE49-F238E27FC236}">
                <a16:creationId xmlns:a16="http://schemas.microsoft.com/office/drawing/2014/main" id="{C4E71447-8257-3D9E-8C5B-3BFB12F8A22C}"/>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3" name="Object 12">
            <a:extLst>
              <a:ext uri="{FF2B5EF4-FFF2-40B4-BE49-F238E27FC236}">
                <a16:creationId xmlns:a16="http://schemas.microsoft.com/office/drawing/2014/main" id="{AD1600A2-CFA0-437E-82A3-6D75B0DB6094}"/>
              </a:ext>
            </a:extLst>
          </p:cNvPr>
          <p:cNvGraphicFramePr>
            <a:graphicFrameLocks/>
          </p:cNvGraphicFramePr>
          <p:nvPr>
            <p:extLst>
              <p:ext uri="{D42A27DB-BD31-4B8C-83A1-F6EECF244321}">
                <p14:modId xmlns:p14="http://schemas.microsoft.com/office/powerpoint/2010/main" val="179500903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4" name="Object 3">
                        <a:extLst>
                          <a:ext uri="{FF2B5EF4-FFF2-40B4-BE49-F238E27FC236}">
                            <a16:creationId xmlns:a16="http://schemas.microsoft.com/office/drawing/2014/main" id="{9D173B37-70B4-41DE-92AF-D7A0198E0F2F}"/>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 a) every year, b) every 2nd year, c) every 3rd year, d) every 4 or 5 years, e) less often than every 4 or 5 years, or f) never?” </a:t>
            </a:r>
          </a:p>
          <a:p>
            <a:r>
              <a:rPr lang="en-CA" dirty="0"/>
              <a:t>The chart illustrates the % of total respondents who reported each frequency of soil testing for organic matter in each year.</a:t>
            </a:r>
          </a:p>
        </p:txBody>
      </p:sp>
    </p:spTree>
    <p:extLst>
      <p:ext uri="{BB962C8B-B14F-4D97-AF65-F5344CB8AC3E}">
        <p14:creationId xmlns:p14="http://schemas.microsoft.com/office/powerpoint/2010/main" val="36480306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Organic Matter</a:t>
            </a:r>
            <a:endParaRPr lang="en-US" sz="2200" dirty="0"/>
          </a:p>
        </p:txBody>
      </p:sp>
      <p:pic>
        <p:nvPicPr>
          <p:cNvPr id="7" name="Picture 6" descr="Asset 7.png"/>
          <p:cNvPicPr>
            <a:picLocks noChangeAspect="1"/>
          </p:cNvPicPr>
          <p:nvPr/>
        </p:nvPicPr>
        <p:blipFill>
          <a:blip r:embed="rId3" cstate="print"/>
          <a:stretch>
            <a:fillRect/>
          </a:stretch>
        </p:blipFill>
        <p:spPr>
          <a:xfrm>
            <a:off x="225215" y="5120640"/>
            <a:ext cx="301752" cy="301752"/>
          </a:xfrm>
          <a:prstGeom prst="rect">
            <a:avLst/>
          </a:prstGeom>
        </p:spPr>
      </p:pic>
      <p:pic>
        <p:nvPicPr>
          <p:cNvPr id="10" name="Picture 9"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pic>
        <p:nvPicPr>
          <p:cNvPr id="4" name="Picture 3">
            <a:extLst>
              <a:ext uri="{FF2B5EF4-FFF2-40B4-BE49-F238E27FC236}">
                <a16:creationId xmlns:a16="http://schemas.microsoft.com/office/drawing/2014/main" id="{7AB8F445-E409-48CE-84F1-FB8DF56388AC}"/>
              </a:ext>
            </a:extLst>
          </p:cNvPr>
          <p:cNvPicPr>
            <a:picLocks noChangeAspect="1"/>
          </p:cNvPicPr>
          <p:nvPr/>
        </p:nvPicPr>
        <p:blipFill>
          <a:blip r:embed="rId6"/>
          <a:stretch>
            <a:fillRect/>
          </a:stretch>
        </p:blipFill>
        <p:spPr>
          <a:xfrm>
            <a:off x="2567310" y="841903"/>
            <a:ext cx="8967993" cy="5667771"/>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organic matter? </a:t>
            </a:r>
          </a:p>
          <a:p>
            <a:r>
              <a:rPr lang="en-CA" dirty="0"/>
              <a:t>The chart on the left illustrates the % of total respondents who reported each frequency of soil testing for organic matter. The chart on the right illustrates the % of total respondents in each demographic segment who soil test for organic matter every year.</a:t>
            </a:r>
          </a:p>
        </p:txBody>
      </p:sp>
    </p:spTree>
    <p:extLst>
      <p:ext uri="{BB962C8B-B14F-4D97-AF65-F5344CB8AC3E}">
        <p14:creationId xmlns:p14="http://schemas.microsoft.com/office/powerpoint/2010/main" val="149114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Bent 11">
            <a:extLst>
              <a:ext uri="{FF2B5EF4-FFF2-40B4-BE49-F238E27FC236}">
                <a16:creationId xmlns:a16="http://schemas.microsoft.com/office/drawing/2014/main" id="{AD019596-DE87-43F4-B325-0D713779CFDB}"/>
              </a:ext>
            </a:extLst>
          </p:cNvPr>
          <p:cNvSpPr/>
          <p:nvPr/>
        </p:nvSpPr>
        <p:spPr>
          <a:xfrm>
            <a:off x="5155955" y="837384"/>
            <a:ext cx="1071807" cy="791881"/>
          </a:xfrm>
          <a:prstGeom prst="bentArrow">
            <a:avLst>
              <a:gd name="adj1" fmla="val 28154"/>
              <a:gd name="adj2" fmla="val 24445"/>
              <a:gd name="adj3" fmla="val 25000"/>
              <a:gd name="adj4" fmla="val 11181"/>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ysClr val="window" lastClr="FFFFFF"/>
              </a:solidFill>
              <a:effectLst/>
              <a:uLnTx/>
              <a:uFillTx/>
              <a:latin typeface="Calibri"/>
              <a:ea typeface="+mn-ea"/>
              <a:cs typeface="+mn-cs"/>
              <a:sym typeface="Wingdings 3"/>
            </a:endParaRPr>
          </a:p>
        </p:txBody>
      </p:sp>
      <p:sp>
        <p:nvSpPr>
          <p:cNvPr id="13" name="Partial Circle 12">
            <a:extLst>
              <a:ext uri="{FF2B5EF4-FFF2-40B4-BE49-F238E27FC236}">
                <a16:creationId xmlns:a16="http://schemas.microsoft.com/office/drawing/2014/main" id="{A8E96017-0C9E-4D3E-9357-73DD327A0C3A}"/>
              </a:ext>
            </a:extLst>
          </p:cNvPr>
          <p:cNvSpPr/>
          <p:nvPr/>
        </p:nvSpPr>
        <p:spPr>
          <a:xfrm>
            <a:off x="2856778" y="1126548"/>
            <a:ext cx="3418609" cy="3474027"/>
          </a:xfrm>
          <a:prstGeom prst="pie">
            <a:avLst>
              <a:gd name="adj1" fmla="val 16178860"/>
              <a:gd name="adj2" fmla="val 2405276"/>
            </a:avLst>
          </a:prstGeom>
          <a:solidFill>
            <a:srgbClr val="273F37"/>
          </a:solidFill>
          <a:ln w="127" cap="flat" cmpd="sng" algn="ctr">
            <a:noFill/>
            <a:prstDash val="solid"/>
          </a:ln>
          <a:effectLst/>
          <a:scene3d>
            <a:camera prst="orthographicFront"/>
            <a:lightRig rig="threePt" dir="t"/>
          </a:scene3d>
          <a:sp3d>
            <a:bevelB w="0" h="0"/>
          </a:sp3d>
        </p:spPr>
        <p:txBody>
          <a:bodyPr spcFirstLastPara="0" vert="horz" wrap="square" lIns="0" tIns="0" rIns="0" bIns="0" numCol="1" spcCol="1377" rtlCol="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81897" rtl="0" eaLnBrk="1" fontAlgn="auto" latinLnBrk="0" hangingPunct="1">
              <a:lnSpc>
                <a:spcPts val="976"/>
              </a:lnSpc>
              <a:spcBef>
                <a:spcPct val="0"/>
              </a:spcBef>
              <a:spcAft>
                <a:spcPts val="0"/>
              </a:spcAft>
              <a:buClrTx/>
              <a:buSzTx/>
              <a:buFontTx/>
              <a:buNone/>
              <a:tabLst/>
              <a:defRPr/>
            </a:pPr>
            <a:endParaRPr kumimoji="0" lang="en-US" sz="800" b="0" i="0" u="none" strike="noStrike" kern="1200" cap="none" spc="0" normalizeH="0" baseline="0">
              <a:ln>
                <a:noFill/>
              </a:ln>
              <a:solidFill>
                <a:srgbClr val="4E7F6B">
                  <a:lumMod val="50000"/>
                </a:srgbClr>
              </a:solidFill>
              <a:effectLst/>
              <a:uLnTx/>
              <a:uFillTx/>
              <a:latin typeface="Calibri"/>
              <a:ea typeface="+mn-ea"/>
              <a:cs typeface="+mn-cs"/>
              <a:sym typeface="Wingdings 3"/>
            </a:endParaRPr>
          </a:p>
        </p:txBody>
      </p:sp>
      <p:pic>
        <p:nvPicPr>
          <p:cNvPr id="9" name="Picture 8">
            <a:extLst>
              <a:ext uri="{FF2B5EF4-FFF2-40B4-BE49-F238E27FC236}">
                <a16:creationId xmlns:a16="http://schemas.microsoft.com/office/drawing/2014/main" id="{A8A79C14-CC3B-45E3-958E-FF992B5317A1}"/>
              </a:ext>
            </a:extLst>
          </p:cNvPr>
          <p:cNvPicPr>
            <a:picLocks noChangeAspect="1"/>
          </p:cNvPicPr>
          <p:nvPr/>
        </p:nvPicPr>
        <p:blipFill>
          <a:blip r:embed="rId3"/>
          <a:stretch>
            <a:fillRect/>
          </a:stretch>
        </p:blipFill>
        <p:spPr>
          <a:xfrm>
            <a:off x="2567310" y="847881"/>
            <a:ext cx="8967993" cy="565581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3" name="TextBox 2">
            <a:extLst>
              <a:ext uri="{FF2B5EF4-FFF2-40B4-BE49-F238E27FC236}">
                <a16:creationId xmlns:a16="http://schemas.microsoft.com/office/drawing/2014/main" id="{F1673468-9AA1-E41E-2A6B-3173536F41C6}"/>
              </a:ext>
            </a:extLst>
          </p:cNvPr>
          <p:cNvSpPr txBox="1"/>
          <p:nvPr/>
        </p:nvSpPr>
        <p:spPr>
          <a:xfrm>
            <a:off x="2893290" y="3252900"/>
            <a:ext cx="170321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49% of growers say they test for pH every 4 years.</a:t>
            </a:r>
          </a:p>
        </p:txBody>
      </p:sp>
      <p:pic>
        <p:nvPicPr>
          <p:cNvPr id="4" name="Picture 3" descr="Asset 17.png">
            <a:extLst>
              <a:ext uri="{FF2B5EF4-FFF2-40B4-BE49-F238E27FC236}">
                <a16:creationId xmlns:a16="http://schemas.microsoft.com/office/drawing/2014/main" id="{90FFB764-E23A-E86B-A14C-8710525F1F40}"/>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873AA503-2620-44F8-8FCD-688C5BCEBDFC}"/>
              </a:ext>
            </a:extLst>
          </p:cNvPr>
          <p:cNvGraphicFramePr>
            <a:graphicFrameLocks/>
          </p:cNvGraphicFramePr>
          <p:nvPr>
            <p:extLst>
              <p:ext uri="{D42A27DB-BD31-4B8C-83A1-F6EECF244321}">
                <p14:modId xmlns:p14="http://schemas.microsoft.com/office/powerpoint/2010/main" val="58251021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 a) every year, b) every 2nd year, c) every 3rd year, d) every 4 or 5 years, e) less often than every 4 or 5 years, or f) never?” </a:t>
            </a:r>
          </a:p>
          <a:p>
            <a:r>
              <a:rPr lang="en-CA" dirty="0"/>
              <a:t>The chart illustrates the % of total respondents who reported each frequency of soil testing for pH in each year.</a:t>
            </a:r>
          </a:p>
        </p:txBody>
      </p:sp>
    </p:spTree>
    <p:extLst>
      <p:ext uri="{BB962C8B-B14F-4D97-AF65-F5344CB8AC3E}">
        <p14:creationId xmlns:p14="http://schemas.microsoft.com/office/powerpoint/2010/main" val="581617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970F7-6C49-40C1-B9E7-68039A821A3F}"/>
              </a:ext>
            </a:extLst>
          </p:cNvPr>
          <p:cNvPicPr>
            <a:picLocks noChangeAspect="1"/>
          </p:cNvPicPr>
          <p:nvPr/>
        </p:nvPicPr>
        <p:blipFill>
          <a:blip r:embed="rId3"/>
          <a:stretch>
            <a:fillRect/>
          </a:stretch>
        </p:blipFill>
        <p:spPr>
          <a:xfrm>
            <a:off x="2567310" y="841903"/>
            <a:ext cx="8967993" cy="566777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Frequency of Soil Testing - pH</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"How often does each of your fields typically get soil tested for pH? </a:t>
            </a:r>
          </a:p>
          <a:p>
            <a:r>
              <a:rPr lang="en-CA" dirty="0"/>
              <a:t>The chart on the left illustrates the % of total respondents who reported each frequency of soil testing for pH. The chart on the right illustrates the % of total respondents in each demographic segment who soil test for pH every year.</a:t>
            </a:r>
          </a:p>
        </p:txBody>
      </p:sp>
    </p:spTree>
    <p:extLst>
      <p:ext uri="{BB962C8B-B14F-4D97-AF65-F5344CB8AC3E}">
        <p14:creationId xmlns:p14="http://schemas.microsoft.com/office/powerpoint/2010/main" val="38453976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rrow: Bent 8">
            <a:extLst>
              <a:ext uri="{FF2B5EF4-FFF2-40B4-BE49-F238E27FC236}">
                <a16:creationId xmlns:a16="http://schemas.microsoft.com/office/drawing/2014/main" id="{2CBF60C0-B27D-9BFF-E5DE-34D87F49805F}"/>
              </a:ext>
            </a:extLst>
          </p:cNvPr>
          <p:cNvSpPr/>
          <p:nvPr/>
        </p:nvSpPr>
        <p:spPr>
          <a:xfrm>
            <a:off x="4951412" y="1211977"/>
            <a:ext cx="1143000" cy="609600"/>
          </a:xfrm>
          <a:prstGeom prst="ben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4" name="Picture 13">
            <a:extLst>
              <a:ext uri="{FF2B5EF4-FFF2-40B4-BE49-F238E27FC236}">
                <a16:creationId xmlns:a16="http://schemas.microsoft.com/office/drawing/2014/main" id="{2C589303-824B-AAD5-85AE-762ADDE7A88D}"/>
              </a:ext>
            </a:extLst>
          </p:cNvPr>
          <p:cNvPicPr>
            <a:picLocks noChangeAspect="1"/>
          </p:cNvPicPr>
          <p:nvPr/>
        </p:nvPicPr>
        <p:blipFill>
          <a:blip r:embed="rId3"/>
          <a:stretch>
            <a:fillRect/>
          </a:stretch>
        </p:blipFill>
        <p:spPr>
          <a:xfrm>
            <a:off x="2264757" y="703594"/>
            <a:ext cx="9187468" cy="583437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3" name="Rectangle 12">
            <a:hlinkClick r:id="rId7" action="ppaction://hlinksldjump"/>
            <a:extLst>
              <a:ext uri="{FF2B5EF4-FFF2-40B4-BE49-F238E27FC236}">
                <a16:creationId xmlns:a16="http://schemas.microsoft.com/office/drawing/2014/main" id="{015ABFB0-5630-4080-B946-FE4AEF85396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pic>
        <p:nvPicPr>
          <p:cNvPr id="3" name="Picture 2" descr="Asset 17.png">
            <a:extLst>
              <a:ext uri="{FF2B5EF4-FFF2-40B4-BE49-F238E27FC236}">
                <a16:creationId xmlns:a16="http://schemas.microsoft.com/office/drawing/2014/main" id="{72EBE17C-4102-2A41-907A-D849F8480385}"/>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96630F72-B402-4C4B-8326-1FAFE5A2758B}"/>
              </a:ext>
            </a:extLst>
          </p:cNvPr>
          <p:cNvGraphicFramePr>
            <a:graphicFrameLocks/>
          </p:cNvGraphicFramePr>
          <p:nvPr>
            <p:extLst>
              <p:ext uri="{D42A27DB-BD31-4B8C-83A1-F6EECF244321}">
                <p14:modId xmlns:p14="http://schemas.microsoft.com/office/powerpoint/2010/main" val="56654931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02792FD8-B133-4286-A03E-A33407AEB0B8}"/>
              </a:ext>
            </a:extLst>
          </p:cNvPr>
          <p:cNvSpPr txBox="1"/>
          <p:nvPr/>
        </p:nvSpPr>
        <p:spPr>
          <a:xfrm>
            <a:off x="4265613" y="2192260"/>
            <a:ext cx="1600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13% of corn growers said they were very familiar with 4R.</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chart illustrates the % of total respondents who expressed each level of familiarity with the concept of 4R nutrient stewardship.</a:t>
            </a:r>
          </a:p>
        </p:txBody>
      </p:sp>
    </p:spTree>
    <p:extLst>
      <p:ext uri="{BB962C8B-B14F-4D97-AF65-F5344CB8AC3E}">
        <p14:creationId xmlns:p14="http://schemas.microsoft.com/office/powerpoint/2010/main" val="2863680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507EC6-170D-4596-BC7A-14089EE031E9}"/>
              </a:ext>
            </a:extLst>
          </p:cNvPr>
          <p:cNvPicPr>
            <a:picLocks noChangeAspect="1"/>
          </p:cNvPicPr>
          <p:nvPr/>
        </p:nvPicPr>
        <p:blipFill>
          <a:blip r:embed="rId3"/>
          <a:stretch>
            <a:fillRect/>
          </a:stretch>
        </p:blipFill>
        <p:spPr>
          <a:xfrm>
            <a:off x="2517985" y="827666"/>
            <a:ext cx="9150889"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Familiarity With 4R Concept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General Fertilizer Practices</a:t>
            </a:r>
          </a:p>
        </p:txBody>
      </p:sp>
      <p:sp>
        <p:nvSpPr>
          <p:cNvPr id="13" name="Rectangle 12">
            <a:hlinkClick r:id="rId7" action="ppaction://hlinksldjump"/>
            <a:extLst>
              <a:ext uri="{FF2B5EF4-FFF2-40B4-BE49-F238E27FC236}">
                <a16:creationId xmlns:a16="http://schemas.microsoft.com/office/drawing/2014/main" id="{015ABFB0-5630-4080-B946-FE4AEF853962}"/>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4" name="TextBox 3">
            <a:extLst>
              <a:ext uri="{FF2B5EF4-FFF2-40B4-BE49-F238E27FC236}">
                <a16:creationId xmlns:a16="http://schemas.microsoft.com/office/drawing/2014/main" id="{BCA8413F-0CF8-1CF8-A6EF-DABB6D9A3B1D}"/>
              </a:ext>
            </a:extLst>
          </p:cNvPr>
          <p:cNvSpPr txBox="1"/>
          <p:nvPr/>
        </p:nvSpPr>
        <p:spPr>
          <a:xfrm>
            <a:off x="7742903" y="5486400"/>
            <a:ext cx="161697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Fewer growers said they had never heard of 4R in 2023.</a:t>
            </a: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“Which of the following best describes how familiar you are with the concept of 4R nutrient stewardship, meaning right source, right rate, right time, right place?”</a:t>
            </a:r>
          </a:p>
          <a:p>
            <a:r>
              <a:rPr lang="en-CA" dirty="0"/>
              <a:t>The graph on the left illustrates the % of total respondents who are a) very familiar with the 4R nutrient stewardship program, b) somewhat familiar, c) heard about it but don’t know anything about it or d) never heard of it.</a:t>
            </a:r>
          </a:p>
          <a:p>
            <a:r>
              <a:rPr lang="en-CA" dirty="0"/>
              <a:t>Separately by farm size and age category, the graph on the right illustrates the % of total respondents who are very familiar with the 4R nutrient stewardship program.</a:t>
            </a:r>
          </a:p>
        </p:txBody>
      </p:sp>
    </p:spTree>
    <p:extLst>
      <p:ext uri="{BB962C8B-B14F-4D97-AF65-F5344CB8AC3E}">
        <p14:creationId xmlns:p14="http://schemas.microsoft.com/office/powerpoint/2010/main" val="583334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E21727-0735-482D-86D1-2FFB557B1844}"/>
              </a:ext>
            </a:extLst>
          </p:cNvPr>
          <p:cNvPicPr>
            <a:picLocks noChangeAspect="1"/>
          </p:cNvPicPr>
          <p:nvPr/>
        </p:nvPicPr>
        <p:blipFill>
          <a:blip r:embed="rId3"/>
          <a:stretch>
            <a:fillRect/>
          </a:stretch>
        </p:blipFill>
        <p:spPr>
          <a:xfrm>
            <a:off x="2517985" y="876692"/>
            <a:ext cx="9144793" cy="5779509"/>
          </a:xfrm>
          <a:prstGeom prst="rect">
            <a:avLst/>
          </a:prstGeom>
        </p:spPr>
      </p:pic>
      <p:sp>
        <p:nvSpPr>
          <p:cNvPr id="2" name="Title 1"/>
          <p:cNvSpPr>
            <a:spLocks noGrp="1"/>
          </p:cNvSpPr>
          <p:nvPr>
            <p:ph type="title" idx="4294967295"/>
          </p:nvPr>
        </p:nvSpPr>
        <p:spPr>
          <a:xfrm>
            <a:off x="1903412" y="250825"/>
            <a:ext cx="10023762"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5446A1C8-4361-4E2E-BB4F-0D59CDCF0A4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4" name="TextBox 3">
            <a:extLst>
              <a:ext uri="{FF2B5EF4-FFF2-40B4-BE49-F238E27FC236}">
                <a16:creationId xmlns:a16="http://schemas.microsoft.com/office/drawing/2014/main" id="{F4ECB641-8E6E-D159-86D1-8846C6CE16F6}"/>
              </a:ext>
            </a:extLst>
          </p:cNvPr>
          <p:cNvSpPr txBox="1"/>
          <p:nvPr/>
        </p:nvSpPr>
        <p:spPr>
          <a:xfrm>
            <a:off x="7313612" y="1933801"/>
            <a:ext cx="234839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More growers believe their practices comply with 4R nutrient stewardship in 2023.</a:t>
            </a:r>
          </a:p>
        </p:txBody>
      </p:sp>
      <p:pic>
        <p:nvPicPr>
          <p:cNvPr id="3" name="Picture 2" descr="Asset 17.png">
            <a:extLst>
              <a:ext uri="{FF2B5EF4-FFF2-40B4-BE49-F238E27FC236}">
                <a16:creationId xmlns:a16="http://schemas.microsoft.com/office/drawing/2014/main" id="{32E6D20E-20AB-AB92-56DA-B21F560370A5}"/>
              </a:ext>
            </a:extLst>
          </p:cNvPr>
          <p:cNvPicPr>
            <a:picLocks noChangeAspect="1"/>
          </p:cNvPicPr>
          <p:nvPr/>
        </p:nvPicPr>
        <p:blipFill>
          <a:blip r:embed="rId8" cstate="print"/>
          <a:stretch>
            <a:fillRect/>
          </a:stretch>
        </p:blipFill>
        <p:spPr>
          <a:xfrm>
            <a:off x="11763690" y="295922"/>
            <a:ext cx="407672" cy="407672"/>
          </a:xfrm>
          <a:prstGeom prst="rect">
            <a:avLst/>
          </a:prstGeom>
        </p:spPr>
      </p:pic>
      <p:graphicFrame>
        <p:nvGraphicFramePr>
          <p:cNvPr id="14" name="Object 13">
            <a:extLst>
              <a:ext uri="{FF2B5EF4-FFF2-40B4-BE49-F238E27FC236}">
                <a16:creationId xmlns:a16="http://schemas.microsoft.com/office/drawing/2014/main" id="{913E1382-71B2-407E-9693-4E19395EED7D}"/>
              </a:ext>
            </a:extLst>
          </p:cNvPr>
          <p:cNvGraphicFramePr>
            <a:graphicFrameLocks/>
          </p:cNvGraphicFramePr>
          <p:nvPr>
            <p:extLst>
              <p:ext uri="{D42A27DB-BD31-4B8C-83A1-F6EECF244321}">
                <p14:modId xmlns:p14="http://schemas.microsoft.com/office/powerpoint/2010/main" val="10865986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 Those respondents with a 4R Plan were assigned a “yes” response.</a:t>
            </a:r>
          </a:p>
          <a:p>
            <a:r>
              <a:rPr lang="en-CA" dirty="0"/>
              <a:t>The chart illustrates the % of respondents who believe that their fertilizer program complies with the 4R nutrient stewardship guidelines in each year.</a:t>
            </a:r>
          </a:p>
        </p:txBody>
      </p:sp>
    </p:spTree>
    <p:extLst>
      <p:ext uri="{BB962C8B-B14F-4D97-AF65-F5344CB8AC3E}">
        <p14:creationId xmlns:p14="http://schemas.microsoft.com/office/powerpoint/2010/main" val="3435004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A5F589-434E-403C-A9E5-343D9B19B5D8}"/>
              </a:ext>
            </a:extLst>
          </p:cNvPr>
          <p:cNvPicPr>
            <a:picLocks noChangeAspect="1"/>
          </p:cNvPicPr>
          <p:nvPr/>
        </p:nvPicPr>
        <p:blipFill>
          <a:blip r:embed="rId3"/>
          <a:stretch>
            <a:fillRect/>
          </a:stretch>
        </p:blipFill>
        <p:spPr>
          <a:xfrm>
            <a:off x="2284412" y="762000"/>
            <a:ext cx="9144793" cy="5767316"/>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tIns="0" bIns="0" anchor="t" anchorCtr="0"/>
          <a:lstStyle/>
          <a:p>
            <a:r>
              <a:rPr lang="en-CA" sz="2200" dirty="0"/>
              <a:t>Growers Who Believe Their Fertilizer Practices Comply With 4R Nutrient Stewardship</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5446A1C8-4361-4E2E-BB4F-0D59CDCF0A4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5" name="TextBox 4">
            <a:extLst>
              <a:ext uri="{FF2B5EF4-FFF2-40B4-BE49-F238E27FC236}">
                <a16:creationId xmlns:a16="http://schemas.microsoft.com/office/drawing/2014/main" id="{EABEEF62-CF7E-438B-1921-D1E85BE8A4CB}"/>
              </a:ext>
            </a:extLst>
          </p:cNvPr>
          <p:cNvSpPr txBox="1"/>
          <p:nvPr/>
        </p:nvSpPr>
        <p:spPr>
          <a:xfrm>
            <a:off x="9637154" y="4343400"/>
            <a:ext cx="221388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Those familiar with 4R were more likely to say their practices were compliant.</a:t>
            </a: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have a formal 4R Plan in place were asked: "Do you think that your fertilizer practices comply with the guidelines of 4R nutrient stewardship?"</a:t>
            </a:r>
          </a:p>
          <a:p>
            <a:r>
              <a:rPr lang="en-CA" dirty="0"/>
              <a:t>The chart illustrates the % of respondents in each demographic segment who believe that their fertilizer program complies with the 4R nutrient stewardship guidelines.</a:t>
            </a:r>
          </a:p>
        </p:txBody>
      </p:sp>
    </p:spTree>
    <p:extLst>
      <p:ext uri="{BB962C8B-B14F-4D97-AF65-F5344CB8AC3E}">
        <p14:creationId xmlns:p14="http://schemas.microsoft.com/office/powerpoint/2010/main" val="31533247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FB3B6F-2B01-4670-8B16-50008FE533DB}"/>
              </a:ext>
            </a:extLst>
          </p:cNvPr>
          <p:cNvPicPr>
            <a:picLocks noChangeAspect="1"/>
          </p:cNvPicPr>
          <p:nvPr/>
        </p:nvPicPr>
        <p:blipFill>
          <a:blip r:embed="rId3"/>
          <a:stretch>
            <a:fillRect/>
          </a:stretch>
        </p:blipFill>
        <p:spPr>
          <a:xfrm>
            <a:off x="2522853" y="702202"/>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Grain Corn in 2023 (% of Crop Area Treated)</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7" name="TextBox 16"/>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Potassium only includes those fertilizer types where potassium is the primary component.</a:t>
            </a:r>
          </a:p>
        </p:txBody>
      </p:sp>
      <p:pic>
        <p:nvPicPr>
          <p:cNvPr id="3" name="Picture 2">
            <a:extLst>
              <a:ext uri="{FF2B5EF4-FFF2-40B4-BE49-F238E27FC236}">
                <a16:creationId xmlns:a16="http://schemas.microsoft.com/office/drawing/2014/main" id="{F6383A00-E990-298B-0F2D-28944343D37F}"/>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417DB03-C0B0-2F41-DE31-DBE7F098858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a:t>
            </a:r>
            <a:r>
              <a:rPr lang="en-CA" dirty="0"/>
              <a:t>grain corn </a:t>
            </a:r>
            <a:r>
              <a:rPr lang="en-US" dirty="0"/>
              <a:t>, how many hectares of each fertilizer type did you apply?”</a:t>
            </a:r>
          </a:p>
          <a:p>
            <a:r>
              <a:rPr lang="en-US" dirty="0"/>
              <a:t>Separately for each timing, the charts illustrate the % of total </a:t>
            </a:r>
            <a:r>
              <a:rPr lang="en-CA" dirty="0"/>
              <a:t>grain corn </a:t>
            </a:r>
            <a:r>
              <a:rPr lang="en-US" dirty="0"/>
              <a:t>hectares that was treated with a primary potassium fertilizer by farm size, age and 4R program familiarity.</a:t>
            </a:r>
          </a:p>
          <a:p>
            <a:r>
              <a:rPr lang="en-CA" dirty="0"/>
              <a:t>Potassium only includes those fertilizer types where potassium is the primary component. A list can be accessed by clicking on the “A” button</a:t>
            </a:r>
            <a:r>
              <a:rPr lang="en-US" dirty="0"/>
              <a:t>.</a:t>
            </a:r>
          </a:p>
        </p:txBody>
      </p:sp>
    </p:spTree>
    <p:extLst>
      <p:ext uri="{BB962C8B-B14F-4D97-AF65-F5344CB8AC3E}">
        <p14:creationId xmlns:p14="http://schemas.microsoft.com/office/powerpoint/2010/main" val="40525158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7A241FC-8CE4-49C7-A36E-B5C33062FCB1}"/>
              </a:ext>
            </a:extLst>
          </p:cNvPr>
          <p:cNvPicPr>
            <a:picLocks noChangeAspect="1"/>
          </p:cNvPicPr>
          <p:nvPr/>
        </p:nvPicPr>
        <p:blipFill>
          <a:blip r:embed="rId4"/>
          <a:stretch>
            <a:fillRect/>
          </a:stretch>
        </p:blipFill>
        <p:spPr>
          <a:xfrm>
            <a:off x="2307432" y="819810"/>
            <a:ext cx="9144793" cy="5779509"/>
          </a:xfrm>
          <a:prstGeom prst="rect">
            <a:avLst/>
          </a:prstGeom>
        </p:spPr>
      </p:pic>
      <p:sp>
        <p:nvSpPr>
          <p:cNvPr id="2" name="Title 1"/>
          <p:cNvSpPr>
            <a:spLocks noGrp="1"/>
          </p:cNvSpPr>
          <p:nvPr>
            <p:ph type="title" idx="4294967295"/>
          </p:nvPr>
        </p:nvSpPr>
        <p:spPr>
          <a:xfrm>
            <a:off x="2563812" y="250825"/>
            <a:ext cx="9477375" cy="334963"/>
          </a:xfrm>
          <a:prstGeom prst="rect">
            <a:avLst/>
          </a:prstGeom>
        </p:spPr>
        <p:txBody>
          <a:bodyPr/>
          <a:lstStyle/>
          <a:p>
            <a:r>
              <a:rPr lang="en-CA" sz="2200" dirty="0"/>
              <a:t>Growers Who Work With A 4R Certified Retailer</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8" action="ppaction://hlinksldjump"/>
            <a:extLst>
              <a:ext uri="{FF2B5EF4-FFF2-40B4-BE49-F238E27FC236}">
                <a16:creationId xmlns:a16="http://schemas.microsoft.com/office/drawing/2014/main" id="{68EBE8D7-148D-4EC0-B536-1D765100F0E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4726802B-CDE8-A655-FA21-4D5396AE561F}"/>
              </a:ext>
            </a:extLst>
          </p:cNvPr>
          <p:cNvSpPr txBox="1"/>
          <p:nvPr/>
        </p:nvSpPr>
        <p:spPr>
          <a:xfrm>
            <a:off x="5384054" y="1768526"/>
            <a:ext cx="1918445"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17% of growers said they work with a 4R Certified Retailer; edging slightly higher in 2023.</a:t>
            </a:r>
          </a:p>
        </p:txBody>
      </p:sp>
      <p:pic>
        <p:nvPicPr>
          <p:cNvPr id="4" name="Picture 3" descr="Asset 17.png">
            <a:extLst>
              <a:ext uri="{FF2B5EF4-FFF2-40B4-BE49-F238E27FC236}">
                <a16:creationId xmlns:a16="http://schemas.microsoft.com/office/drawing/2014/main" id="{AEB28E13-D1F7-A0FC-5CD2-C932C5A844F9}"/>
              </a:ext>
            </a:extLst>
          </p:cNvPr>
          <p:cNvPicPr>
            <a:picLocks noChangeAspect="1"/>
          </p:cNvPicPr>
          <p:nvPr/>
        </p:nvPicPr>
        <p:blipFill>
          <a:blip r:embed="rId9"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2EA134A4-BD3B-4C3D-950D-9E64C4A20862}"/>
              </a:ext>
            </a:extLst>
          </p:cNvPr>
          <p:cNvGraphicFramePr>
            <a:graphicFrameLocks/>
          </p:cNvGraphicFramePr>
          <p:nvPr>
            <p:extLst>
              <p:ext uri="{D42A27DB-BD31-4B8C-83A1-F6EECF244321}">
                <p14:modId xmlns:p14="http://schemas.microsoft.com/office/powerpoint/2010/main" val="409762920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Quebec were asked: "Do you work with a 4R Certified retailer (that is, the fertilizer retailer you work with has undergone a 4R Certification Audit to be certified as competent to advise farmers about 4R Nutrient Stewardship)?"</a:t>
            </a:r>
          </a:p>
          <a:p>
            <a:r>
              <a:rPr lang="en-CA" dirty="0"/>
              <a:t>The chart illustrates the % of respondents who work with a 4R Certified Retailer in each year.</a:t>
            </a:r>
          </a:p>
        </p:txBody>
      </p:sp>
    </p:spTree>
    <p:extLst>
      <p:ext uri="{BB962C8B-B14F-4D97-AF65-F5344CB8AC3E}">
        <p14:creationId xmlns:p14="http://schemas.microsoft.com/office/powerpoint/2010/main" val="385788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ED4660-CACA-423E-AAD8-85742212ACAD}"/>
              </a:ext>
            </a:extLst>
          </p:cNvPr>
          <p:cNvPicPr>
            <a:picLocks noChangeAspect="1"/>
          </p:cNvPicPr>
          <p:nvPr/>
        </p:nvPicPr>
        <p:blipFill>
          <a:blip r:embed="rId4"/>
          <a:stretch>
            <a:fillRect/>
          </a:stretch>
        </p:blipFill>
        <p:spPr>
          <a:xfrm>
            <a:off x="2571749" y="762000"/>
            <a:ext cx="9144793" cy="5767316"/>
          </a:xfrm>
          <a:prstGeom prst="rect">
            <a:avLst/>
          </a:prstGeom>
        </p:spPr>
      </p:pic>
      <p:sp>
        <p:nvSpPr>
          <p:cNvPr id="2" name="Title 1"/>
          <p:cNvSpPr>
            <a:spLocks noGrp="1"/>
          </p:cNvSpPr>
          <p:nvPr>
            <p:ph type="title" idx="4294967295"/>
          </p:nvPr>
        </p:nvSpPr>
        <p:spPr>
          <a:xfrm>
            <a:off x="2563812" y="250825"/>
            <a:ext cx="9477375" cy="334963"/>
          </a:xfrm>
          <a:prstGeom prst="rect">
            <a:avLst/>
          </a:prstGeom>
        </p:spPr>
        <p:txBody>
          <a:bodyPr/>
          <a:lstStyle/>
          <a:p>
            <a:r>
              <a:rPr lang="en-CA" sz="2200" dirty="0"/>
              <a:t>Growers Who Work With A 4R Certified Retailer</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8" action="ppaction://hlinksldjump"/>
            <a:extLst>
              <a:ext uri="{FF2B5EF4-FFF2-40B4-BE49-F238E27FC236}">
                <a16:creationId xmlns:a16="http://schemas.microsoft.com/office/drawing/2014/main" id="{68EBE8D7-148D-4EC0-B536-1D765100F0E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4726802B-CDE8-A655-FA21-4D5396AE561F}"/>
              </a:ext>
            </a:extLst>
          </p:cNvPr>
          <p:cNvSpPr txBox="1"/>
          <p:nvPr/>
        </p:nvSpPr>
        <p:spPr>
          <a:xfrm>
            <a:off x="9798097" y="4114800"/>
            <a:ext cx="1918445"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Those familiar with 4R were more likely to have worked with a 4R Certified Retailer in 2023.</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Quebec were asked: "Do you work with a 4R Certified retailer (that is, the fertilizer retailer you work with has undergone a 4R Certification Audit to be certified as competent to advise farmers about 4R Nutrient Stewardship)?"</a:t>
            </a:r>
          </a:p>
          <a:p>
            <a:r>
              <a:rPr lang="en-CA" dirty="0"/>
              <a:t>The chart illustrates the % of respondents in each demographic segment who work with a 4R Certified Retailer.</a:t>
            </a:r>
          </a:p>
        </p:txBody>
      </p:sp>
    </p:spTree>
    <p:extLst>
      <p:ext uri="{BB962C8B-B14F-4D97-AF65-F5344CB8AC3E}">
        <p14:creationId xmlns:p14="http://schemas.microsoft.com/office/powerpoint/2010/main" val="16758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971C47-01C3-4EDE-8A27-2DC71DA640EF}"/>
              </a:ext>
            </a:extLst>
          </p:cNvPr>
          <p:cNvPicPr>
            <a:picLocks noChangeAspect="1"/>
          </p:cNvPicPr>
          <p:nvPr/>
        </p:nvPicPr>
        <p:blipFill>
          <a:blip r:embed="rId3"/>
          <a:stretch>
            <a:fillRect/>
          </a:stretch>
        </p:blipFill>
        <p:spPr>
          <a:xfrm>
            <a:off x="2423079" y="839859"/>
            <a:ext cx="9150889"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Growers Who Work With A 4R Nutrient Management Specialty CCA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sp>
        <p:nvSpPr>
          <p:cNvPr id="3" name="TextBox 2">
            <a:extLst>
              <a:ext uri="{FF2B5EF4-FFF2-40B4-BE49-F238E27FC236}">
                <a16:creationId xmlns:a16="http://schemas.microsoft.com/office/drawing/2014/main" id="{EAE5DCB9-1509-FCA5-A4B3-EE32BDCD356A}"/>
              </a:ext>
            </a:extLst>
          </p:cNvPr>
          <p:cNvSpPr txBox="1"/>
          <p:nvPr/>
        </p:nvSpPr>
        <p:spPr>
          <a:xfrm>
            <a:off x="5703123" y="1883678"/>
            <a:ext cx="2590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20% of grain corn growers worked with a 4R Nutrient Management Specialty CCA in 2023.</a:t>
            </a:r>
          </a:p>
        </p:txBody>
      </p:sp>
      <p:sp>
        <p:nvSpPr>
          <p:cNvPr id="6" name="Rectangle 5">
            <a:hlinkClick r:id="rId7" action="ppaction://hlinksldjump"/>
            <a:extLst>
              <a:ext uri="{FF2B5EF4-FFF2-40B4-BE49-F238E27FC236}">
                <a16:creationId xmlns:a16="http://schemas.microsoft.com/office/drawing/2014/main" id="{C7DECBD6-0049-92FE-E389-BC34A68A909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pic>
        <p:nvPicPr>
          <p:cNvPr id="4" name="Picture 3" descr="Asset 17.png">
            <a:extLst>
              <a:ext uri="{FF2B5EF4-FFF2-40B4-BE49-F238E27FC236}">
                <a16:creationId xmlns:a16="http://schemas.microsoft.com/office/drawing/2014/main" id="{DF6C8BFC-E773-B4A6-21D2-C9A609507B8A}"/>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9" name="Object 8">
            <a:extLst>
              <a:ext uri="{FF2B5EF4-FFF2-40B4-BE49-F238E27FC236}">
                <a16:creationId xmlns:a16="http://schemas.microsoft.com/office/drawing/2014/main" id="{E84D2DF9-CE31-44D2-844B-3BE588ADA37E}"/>
              </a:ext>
            </a:extLst>
          </p:cNvPr>
          <p:cNvGraphicFramePr>
            <a:graphicFrameLocks/>
          </p:cNvGraphicFramePr>
          <p:nvPr>
            <p:extLst>
              <p:ext uri="{D42A27DB-BD31-4B8C-83A1-F6EECF244321}">
                <p14:modId xmlns:p14="http://schemas.microsoft.com/office/powerpoint/2010/main" val="85312511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in Quebec were asked: "Do you work with a 4R Nutrient Management Specialty CCA (Certified Crop Advisor) – that is a CCA who focuses their work in the area of nutrient management planning?"</a:t>
            </a:r>
          </a:p>
          <a:p>
            <a:r>
              <a:rPr lang="en-US" dirty="0"/>
              <a:t>The chart illustrates the % of respondents who work with a 4R Nutrient Management Specialty CCA in each year.</a:t>
            </a:r>
            <a:endParaRPr lang="en-CA" dirty="0"/>
          </a:p>
        </p:txBody>
      </p:sp>
    </p:spTree>
    <p:extLst>
      <p:ext uri="{BB962C8B-B14F-4D97-AF65-F5344CB8AC3E}">
        <p14:creationId xmlns:p14="http://schemas.microsoft.com/office/powerpoint/2010/main" val="27930735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4413A3-0BE3-4C68-B398-75EE3DB4AF5A}"/>
              </a:ext>
            </a:extLst>
          </p:cNvPr>
          <p:cNvPicPr>
            <a:picLocks noChangeAspect="1"/>
          </p:cNvPicPr>
          <p:nvPr/>
        </p:nvPicPr>
        <p:blipFill>
          <a:blip r:embed="rId3"/>
          <a:stretch>
            <a:fillRect/>
          </a:stretch>
        </p:blipFill>
        <p:spPr>
          <a:xfrm>
            <a:off x="2449813" y="845956"/>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Growers Who Work With A 4R Nutrient Management Specialty CCA</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sp>
        <p:nvSpPr>
          <p:cNvPr id="5" name="TextBox 4">
            <a:extLst>
              <a:ext uri="{FF2B5EF4-FFF2-40B4-BE49-F238E27FC236}">
                <a16:creationId xmlns:a16="http://schemas.microsoft.com/office/drawing/2014/main" id="{BCE0A024-019E-9376-8713-F8327AD6437A}"/>
              </a:ext>
            </a:extLst>
          </p:cNvPr>
          <p:cNvSpPr txBox="1"/>
          <p:nvPr/>
        </p:nvSpPr>
        <p:spPr>
          <a:xfrm>
            <a:off x="9537206" y="43434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Those familiar with 4R were more likely to work with a 4R specialty CCA.</a:t>
            </a:r>
          </a:p>
        </p:txBody>
      </p:sp>
      <p:sp>
        <p:nvSpPr>
          <p:cNvPr id="6" name="Rectangle 5">
            <a:hlinkClick r:id="rId7" action="ppaction://hlinksldjump"/>
            <a:extLst>
              <a:ext uri="{FF2B5EF4-FFF2-40B4-BE49-F238E27FC236}">
                <a16:creationId xmlns:a16="http://schemas.microsoft.com/office/drawing/2014/main" id="{C7DECBD6-0049-92FE-E389-BC34A68A909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Respondents were asked: "Do you work with a 4R Nutrient Management Specialty CCA (Certified Crop Advisor) – that is a CCA who focuses their work in the area of nutrient management planning?"</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US" sz="1050" b="0" i="0" u="none" strike="noStrike" kern="1200" cap="none" spc="0" normalizeH="0" baseline="0" noProof="0" dirty="0">
                <a:ln>
                  <a:noFill/>
                </a:ln>
                <a:solidFill>
                  <a:srgbClr val="201B1A"/>
                </a:solidFill>
                <a:effectLst/>
                <a:uLnTx/>
                <a:uFillTx/>
                <a:latin typeface="Calibri"/>
                <a:ea typeface="+mn-ea"/>
                <a:cs typeface="+mn-cs"/>
              </a:rPr>
              <a:t>Separately for various demographic segments, the chart illustrates the % of respondents who work with a 4R Nutrient Management Specialty CCA.</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2619040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D85724-9AEC-4D2E-8EF6-1E17DFAA041C}"/>
              </a:ext>
            </a:extLst>
          </p:cNvPr>
          <p:cNvPicPr>
            <a:picLocks noChangeAspect="1"/>
          </p:cNvPicPr>
          <p:nvPr/>
        </p:nvPicPr>
        <p:blipFill>
          <a:blip r:embed="rId3"/>
          <a:stretch>
            <a:fillRect/>
          </a:stretch>
        </p:blipFill>
        <p:spPr>
          <a:xfrm>
            <a:off x="2561747" y="1005969"/>
            <a:ext cx="9144793" cy="549297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1C59A37C-755C-4EB2-AB79-802600B7647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3" name="TextBox 2">
            <a:extLst>
              <a:ext uri="{FF2B5EF4-FFF2-40B4-BE49-F238E27FC236}">
                <a16:creationId xmlns:a16="http://schemas.microsoft.com/office/drawing/2014/main" id="{2DD768DD-5BF7-3E8E-4841-B93AB795A84D}"/>
              </a:ext>
            </a:extLst>
          </p:cNvPr>
          <p:cNvSpPr txBox="1"/>
          <p:nvPr/>
        </p:nvSpPr>
        <p:spPr>
          <a:xfrm>
            <a:off x="4919401" y="2057400"/>
            <a:ext cx="2286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Significantly more growers had a formal 4R plan in place on their farm in 2023.</a:t>
            </a:r>
          </a:p>
        </p:txBody>
      </p:sp>
      <p:pic>
        <p:nvPicPr>
          <p:cNvPr id="4" name="Picture 3" descr="Asset 17.png">
            <a:extLst>
              <a:ext uri="{FF2B5EF4-FFF2-40B4-BE49-F238E27FC236}">
                <a16:creationId xmlns:a16="http://schemas.microsoft.com/office/drawing/2014/main" id="{E9D97238-2F44-2161-D439-3E360F6C5287}"/>
              </a:ext>
            </a:extLst>
          </p:cNvPr>
          <p:cNvPicPr>
            <a:picLocks noChangeAspect="1"/>
          </p:cNvPicPr>
          <p:nvPr/>
        </p:nvPicPr>
        <p:blipFill>
          <a:blip r:embed="rId8" cstate="print"/>
          <a:stretch>
            <a:fillRect/>
          </a:stretch>
        </p:blipFill>
        <p:spPr>
          <a:xfrm>
            <a:off x="11706540" y="295922"/>
            <a:ext cx="407672" cy="407672"/>
          </a:xfrm>
          <a:prstGeom prst="rect">
            <a:avLst/>
          </a:prstGeom>
        </p:spPr>
      </p:pic>
      <p:graphicFrame>
        <p:nvGraphicFramePr>
          <p:cNvPr id="5" name="Object 4">
            <a:extLst>
              <a:ext uri="{FF2B5EF4-FFF2-40B4-BE49-F238E27FC236}">
                <a16:creationId xmlns:a16="http://schemas.microsoft.com/office/drawing/2014/main" id="{6F6C3786-81DD-46FF-8CFF-935F308E2091}"/>
              </a:ext>
            </a:extLst>
          </p:cNvPr>
          <p:cNvGraphicFramePr>
            <a:graphicFrameLocks/>
          </p:cNvGraphicFramePr>
          <p:nvPr>
            <p:extLst>
              <p:ext uri="{D42A27DB-BD31-4B8C-83A1-F6EECF244321}">
                <p14:modId xmlns:p14="http://schemas.microsoft.com/office/powerpoint/2010/main" val="316438404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Quebec were asked: "Do you have a 4R Plan in place for your farm (that is, a formal plan that has been approved by your 4R Designated Agronomist?)"</a:t>
            </a:r>
          </a:p>
          <a:p>
            <a:r>
              <a:rPr lang="en-CA" dirty="0"/>
              <a:t>The chart illustrates the % of respondents who have/do not have a formal 4R Plan in place in each year.</a:t>
            </a:r>
          </a:p>
        </p:txBody>
      </p:sp>
    </p:spTree>
    <p:extLst>
      <p:ext uri="{BB962C8B-B14F-4D97-AF65-F5344CB8AC3E}">
        <p14:creationId xmlns:p14="http://schemas.microsoft.com/office/powerpoint/2010/main" val="15780331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86A914-7B8C-45A6-ADDA-BA10C2F2135A}"/>
              </a:ext>
            </a:extLst>
          </p:cNvPr>
          <p:cNvPicPr>
            <a:picLocks noChangeAspect="1"/>
          </p:cNvPicPr>
          <p:nvPr/>
        </p:nvPicPr>
        <p:blipFill>
          <a:blip r:embed="rId3"/>
          <a:stretch>
            <a:fillRect/>
          </a:stretch>
        </p:blipFill>
        <p:spPr>
          <a:xfrm>
            <a:off x="2544527" y="868434"/>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Growers Who Have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Rectangle 12">
            <a:hlinkClick r:id="rId7" action="ppaction://hlinksldjump"/>
            <a:extLst>
              <a:ext uri="{FF2B5EF4-FFF2-40B4-BE49-F238E27FC236}">
                <a16:creationId xmlns:a16="http://schemas.microsoft.com/office/drawing/2014/main" id="{1C59A37C-755C-4EB2-AB79-802600B76477}"/>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in Quebec were asked: "Do you have a 4R Plan in place for your farm (that is, a formal plan that has been approved by your 4R Designated Agronomist?)"</a:t>
            </a:r>
          </a:p>
          <a:p>
            <a:r>
              <a:rPr lang="en-CA" dirty="0"/>
              <a:t>The chart illustrates the % of respondents in each demographic segment who have a formal 4R Plan in place.</a:t>
            </a:r>
          </a:p>
        </p:txBody>
      </p:sp>
    </p:spTree>
    <p:extLst>
      <p:ext uri="{BB962C8B-B14F-4D97-AF65-F5344CB8AC3E}">
        <p14:creationId xmlns:p14="http://schemas.microsoft.com/office/powerpoint/2010/main" val="1461103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96A7B8-419D-4C7B-AD3E-B1B9BBFA2A51}"/>
              </a:ext>
            </a:extLst>
          </p:cNvPr>
          <p:cNvPicPr>
            <a:picLocks noChangeAspect="1"/>
          </p:cNvPicPr>
          <p:nvPr/>
        </p:nvPicPr>
        <p:blipFill>
          <a:blip r:embed="rId3"/>
          <a:stretch>
            <a:fillRect/>
          </a:stretch>
        </p:blipFill>
        <p:spPr>
          <a:xfrm>
            <a:off x="2517985" y="836431"/>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Benefits Of Having A 4R Plan In Place</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13" name="TextBox 12">
            <a:extLst>
              <a:ext uri="{FF2B5EF4-FFF2-40B4-BE49-F238E27FC236}">
                <a16:creationId xmlns:a16="http://schemas.microsoft.com/office/drawing/2014/main" id="{7795084F-798C-4AA9-906F-A5DA4952EC67}"/>
              </a:ext>
            </a:extLst>
          </p:cNvPr>
          <p:cNvSpPr txBox="1"/>
          <p:nvPr/>
        </p:nvSpPr>
        <p:spPr>
          <a:xfrm>
            <a:off x="8456612" y="1143000"/>
            <a:ext cx="240493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Improving soil quality and nutrient availability was the leading benefit of a 4R Plan.</a:t>
            </a:r>
          </a:p>
        </p:txBody>
      </p:sp>
      <p:sp>
        <p:nvSpPr>
          <p:cNvPr id="12" name="Rectangle 11">
            <a:hlinkClick r:id="rId7" action="ppaction://hlinksldjump"/>
            <a:extLst>
              <a:ext uri="{FF2B5EF4-FFF2-40B4-BE49-F238E27FC236}">
                <a16:creationId xmlns:a16="http://schemas.microsoft.com/office/drawing/2014/main" id="{D4369E09-7780-4B67-B29F-60E6AA2C5E4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4" name="Object 3">
            <a:extLst>
              <a:ext uri="{FF2B5EF4-FFF2-40B4-BE49-F238E27FC236}">
                <a16:creationId xmlns:a16="http://schemas.microsoft.com/office/drawing/2014/main" id="{CD97D27E-0E42-443A-ACA8-BFB6CD414474}"/>
              </a:ext>
            </a:extLst>
          </p:cNvPr>
          <p:cNvGraphicFramePr>
            <a:graphicFrameLocks/>
          </p:cNvGraphicFramePr>
          <p:nvPr>
            <p:extLst>
              <p:ext uri="{D42A27DB-BD31-4B8C-83A1-F6EECF244321}">
                <p14:modId xmlns:p14="http://schemas.microsoft.com/office/powerpoint/2010/main" val="26704351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with a formal 4R Plan in place were asked: "In your experience, what are the benefits of having a 4R Plan in place?  Check all that apply."</a:t>
            </a:r>
          </a:p>
          <a:p>
            <a:r>
              <a:rPr lang="en-CA" dirty="0"/>
              <a:t>On a total province basis, the chart illustrates the % of those respondents with a 4R Plan in place who indicated each benefit.</a:t>
            </a:r>
          </a:p>
        </p:txBody>
      </p:sp>
    </p:spTree>
    <p:extLst>
      <p:ext uri="{BB962C8B-B14F-4D97-AF65-F5344CB8AC3E}">
        <p14:creationId xmlns:p14="http://schemas.microsoft.com/office/powerpoint/2010/main" val="994573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4">
            <a:extLst>
              <a:ext uri="{FF2B5EF4-FFF2-40B4-BE49-F238E27FC236}">
                <a16:creationId xmlns:a16="http://schemas.microsoft.com/office/drawing/2014/main" id="{87795F39-33B8-4C8C-92FA-71B131FAD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2512" y="635627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342943A-98EE-48A6-ADB6-BFFAF3F788F2}"/>
              </a:ext>
            </a:extLst>
          </p:cNvPr>
          <p:cNvPicPr>
            <a:picLocks noChangeAspect="1"/>
          </p:cNvPicPr>
          <p:nvPr/>
        </p:nvPicPr>
        <p:blipFill>
          <a:blip r:embed="rId4"/>
          <a:stretch>
            <a:fillRect/>
          </a:stretch>
        </p:blipFill>
        <p:spPr>
          <a:xfrm>
            <a:off x="2436812" y="762000"/>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Reasons for Not Adopting 4R Practices</a:t>
            </a:r>
            <a:endParaRPr lang="en-US" sz="2200" dirty="0"/>
          </a:p>
        </p:txBody>
      </p:sp>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10" name="Picture 9" descr="Asset 8.png">
            <a:hlinkClick r:id="rId6" action="ppaction://hlinksldjump"/>
          </p:cNvPr>
          <p:cNvPicPr>
            <a:picLocks noChangeAspect="1"/>
          </p:cNvPicPr>
          <p:nvPr/>
        </p:nvPicPr>
        <p:blipFill>
          <a:blip r:embed="rId7"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8" action="ppaction://hlinksldjump"/>
            <a:extLst>
              <a:ext uri="{FF2B5EF4-FFF2-40B4-BE49-F238E27FC236}">
                <a16:creationId xmlns:a16="http://schemas.microsoft.com/office/drawing/2014/main" id="{618D2D2B-A4AC-4B5E-9699-0F4187470F5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3" name="Object 2">
            <a:extLst>
              <a:ext uri="{FF2B5EF4-FFF2-40B4-BE49-F238E27FC236}">
                <a16:creationId xmlns:a16="http://schemas.microsoft.com/office/drawing/2014/main" id="{2482F16F-D4F1-4336-9469-C68BFFB204C1}"/>
              </a:ext>
            </a:extLst>
          </p:cNvPr>
          <p:cNvGraphicFramePr>
            <a:graphicFrameLocks/>
          </p:cNvGraphicFramePr>
          <p:nvPr>
            <p:extLst>
              <p:ext uri="{D42A27DB-BD31-4B8C-83A1-F6EECF244321}">
                <p14:modId xmlns:p14="http://schemas.microsoft.com/office/powerpoint/2010/main" val="143541787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who do not think their practices comply with the guidelines of 4R nutrient stewardship were asked: “</a:t>
            </a:r>
            <a:r>
              <a:rPr lang="en-US" dirty="0"/>
              <a:t>What is the main reason that has prevented you from adopting 4R nutrient stewardship practices?  And what are the other reasons that have prevented you from adopting 4R nutrient stewardship practices?</a:t>
            </a:r>
            <a:r>
              <a:rPr lang="en-CA" dirty="0"/>
              <a:t>”</a:t>
            </a:r>
          </a:p>
          <a:p>
            <a:r>
              <a:rPr lang="en-CA" dirty="0"/>
              <a:t>The graph illustrates the reasons for not adopting 4R nutrient stewardship practices expressed as a % of respondents who do not think that they comply with 4R nutrient stewardship guidelines.</a:t>
            </a:r>
          </a:p>
        </p:txBody>
      </p:sp>
    </p:spTree>
    <p:extLst>
      <p:ext uri="{BB962C8B-B14F-4D97-AF65-F5344CB8AC3E}">
        <p14:creationId xmlns:p14="http://schemas.microsoft.com/office/powerpoint/2010/main" val="13598085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9F1E7BE8-EF07-40C1-B97F-4FF87CB40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5537" y="110490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Paid Fee to Prepare 4R Plan</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General Fertilizer Practices</a:t>
            </a:r>
          </a:p>
        </p:txBody>
      </p:sp>
      <p:pic>
        <p:nvPicPr>
          <p:cNvPr id="9" name="Picture 8" descr="Asset 8.png">
            <a:hlinkClick r:id="rId5" action="ppaction://hlinksldjump"/>
            <a:extLst>
              <a:ext uri="{FF2B5EF4-FFF2-40B4-BE49-F238E27FC236}">
                <a16:creationId xmlns:a16="http://schemas.microsoft.com/office/drawing/2014/main" id="{1BA2A3B7-CA33-45F9-8BC6-D66C35A9B4FF}"/>
              </a:ext>
            </a:extLst>
          </p:cNvPr>
          <p:cNvPicPr>
            <a:picLocks noChangeAspect="1"/>
          </p:cNvPicPr>
          <p:nvPr/>
        </p:nvPicPr>
        <p:blipFill>
          <a:blip r:embed="rId6" cstate="print"/>
          <a:stretch>
            <a:fillRect/>
          </a:stretch>
        </p:blipFill>
        <p:spPr>
          <a:xfrm>
            <a:off x="1371600" y="5185695"/>
            <a:ext cx="301752" cy="171642"/>
          </a:xfrm>
          <a:prstGeom prst="rect">
            <a:avLst/>
          </a:prstGeom>
        </p:spPr>
      </p:pic>
      <p:graphicFrame>
        <p:nvGraphicFramePr>
          <p:cNvPr id="5" name="Object 4">
            <a:extLst>
              <a:ext uri="{FF2B5EF4-FFF2-40B4-BE49-F238E27FC236}">
                <a16:creationId xmlns:a16="http://schemas.microsoft.com/office/drawing/2014/main" id="{4C0217B2-BD90-4DE5-B8BF-9F0D77AA955D}"/>
              </a:ext>
            </a:extLst>
          </p:cNvPr>
          <p:cNvGraphicFramePr>
            <a:graphicFrameLocks/>
          </p:cNvGraphicFramePr>
          <p:nvPr>
            <p:extLst>
              <p:ext uri="{D42A27DB-BD31-4B8C-83A1-F6EECF244321}">
                <p14:modId xmlns:p14="http://schemas.microsoft.com/office/powerpoint/2010/main" val="164413522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14AC115C-502E-E9E8-AADD-9A9574BA0527}"/>
              </a:ext>
            </a:extLst>
          </p:cNvPr>
          <p:cNvPicPr>
            <a:picLocks noChangeAspect="1"/>
          </p:cNvPicPr>
          <p:nvPr/>
        </p:nvPicPr>
        <p:blipFill>
          <a:blip r:embed="rId9"/>
          <a:stretch>
            <a:fillRect/>
          </a:stretch>
        </p:blipFill>
        <p:spPr>
          <a:xfrm>
            <a:off x="2499900" y="969615"/>
            <a:ext cx="9144793" cy="4956478"/>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Respondents who have a 4R Plan in place were asked: "Did you pay someone a fee to prepare the 4R Plan?"</a:t>
            </a:r>
          </a:p>
          <a:p>
            <a:pPr lvl="0"/>
            <a:r>
              <a:rPr lang="en-US" dirty="0"/>
              <a:t>The chart illustrates the % of those with a 4R Plan who paid a fee to get the 4R Plan prepared in each year.</a:t>
            </a:r>
            <a:endParaRPr lang="en-CA" sz="800" dirty="0"/>
          </a:p>
        </p:txBody>
      </p:sp>
      <p:sp>
        <p:nvSpPr>
          <p:cNvPr id="3" name="TextBox 2">
            <a:extLst>
              <a:ext uri="{FF2B5EF4-FFF2-40B4-BE49-F238E27FC236}">
                <a16:creationId xmlns:a16="http://schemas.microsoft.com/office/drawing/2014/main" id="{EBCF58EB-1FE7-7596-4B44-8945EC701E77}"/>
              </a:ext>
            </a:extLst>
          </p:cNvPr>
          <p:cNvSpPr txBox="1"/>
          <p:nvPr/>
        </p:nvSpPr>
        <p:spPr>
          <a:xfrm>
            <a:off x="7999412" y="2349969"/>
            <a:ext cx="19812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61% of those with a 4R Plan paid a fee for the preparation of the Plan.</a:t>
            </a:r>
          </a:p>
        </p:txBody>
      </p:sp>
    </p:spTree>
    <p:extLst>
      <p:ext uri="{BB962C8B-B14F-4D97-AF65-F5344CB8AC3E}">
        <p14:creationId xmlns:p14="http://schemas.microsoft.com/office/powerpoint/2010/main" val="609920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5891A6-6EFB-4B8D-A47F-448D598DAD30}"/>
              </a:ext>
            </a:extLst>
          </p:cNvPr>
          <p:cNvPicPr>
            <a:picLocks noChangeAspect="1"/>
          </p:cNvPicPr>
          <p:nvPr/>
        </p:nvPicPr>
        <p:blipFill>
          <a:blip r:embed="rId3"/>
          <a:stretch>
            <a:fillRect/>
          </a:stretch>
        </p:blipFill>
        <p:spPr>
          <a:xfrm>
            <a:off x="2478910" y="795179"/>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Sources of Information About 4R Nutrient Stewardship Program</a:t>
            </a:r>
            <a:endParaRPr lang="en-US" sz="2200" dirty="0"/>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pic>
        <p:nvPicPr>
          <p:cNvPr id="10" name="Picture 9" descr="Asset 8.png">
            <a:hlinkClick r:id="rId5" action="ppaction://hlinksldjump"/>
          </p:cNvPr>
          <p:cNvPicPr>
            <a:picLocks noChangeAspect="1"/>
          </p:cNvPicPr>
          <p:nvPr/>
        </p:nvPicPr>
        <p:blipFill>
          <a:blip r:embed="rId6" cstate="print"/>
          <a:stretch>
            <a:fillRect/>
          </a:stretch>
        </p:blipFill>
        <p:spPr>
          <a:xfrm>
            <a:off x="1371600" y="5185695"/>
            <a:ext cx="301752" cy="17164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sp>
        <p:nvSpPr>
          <p:cNvPr id="9" name="Rectangle 8">
            <a:hlinkClick r:id="rId7" action="ppaction://hlinksldjump"/>
            <a:extLst>
              <a:ext uri="{FF2B5EF4-FFF2-40B4-BE49-F238E27FC236}">
                <a16:creationId xmlns:a16="http://schemas.microsoft.com/office/drawing/2014/main" id="{0A349D27-AEA9-434D-830D-BFE55D91606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graphicFrame>
        <p:nvGraphicFramePr>
          <p:cNvPr id="4" name="Object 3">
            <a:extLst>
              <a:ext uri="{FF2B5EF4-FFF2-40B4-BE49-F238E27FC236}">
                <a16:creationId xmlns:a16="http://schemas.microsoft.com/office/drawing/2014/main" id="{EBE4A4C4-543C-47CC-BCD1-7FB1469801DD}"/>
              </a:ext>
            </a:extLst>
          </p:cNvPr>
          <p:cNvGraphicFramePr>
            <a:graphicFrameLocks/>
          </p:cNvGraphicFramePr>
          <p:nvPr>
            <p:extLst>
              <p:ext uri="{D42A27DB-BD31-4B8C-83A1-F6EECF244321}">
                <p14:modId xmlns:p14="http://schemas.microsoft.com/office/powerpoint/2010/main" val="30412210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“From what sources would you be most likely to obtain information about 4R nutrient stewardship? (Please check your main sources - you can select up to three.)”</a:t>
            </a:r>
          </a:p>
          <a:p>
            <a:r>
              <a:rPr lang="en-CA" dirty="0"/>
              <a:t>The graph illustrates the % of total respondents who mentioned each information source.</a:t>
            </a:r>
          </a:p>
        </p:txBody>
      </p:sp>
      <p:sp>
        <p:nvSpPr>
          <p:cNvPr id="3" name="TextBox 2">
            <a:extLst>
              <a:ext uri="{FF2B5EF4-FFF2-40B4-BE49-F238E27FC236}">
                <a16:creationId xmlns:a16="http://schemas.microsoft.com/office/drawing/2014/main" id="{E3C8BBEA-3F13-FC61-53FB-D2EB811E478A}"/>
              </a:ext>
            </a:extLst>
          </p:cNvPr>
          <p:cNvSpPr txBox="1"/>
          <p:nvPr/>
        </p:nvSpPr>
        <p:spPr>
          <a:xfrm>
            <a:off x="7103117" y="1087395"/>
            <a:ext cx="1981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Ag retailers and CCA’s are the primary sources of information about 4R Nutrient Stewardship.</a:t>
            </a:r>
          </a:p>
        </p:txBody>
      </p:sp>
    </p:spTree>
    <p:extLst>
      <p:ext uri="{BB962C8B-B14F-4D97-AF65-F5344CB8AC3E}">
        <p14:creationId xmlns:p14="http://schemas.microsoft.com/office/powerpoint/2010/main" val="1597269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273830-7822-4854-BCA8-B858BFEA240E}"/>
              </a:ext>
            </a:extLst>
          </p:cNvPr>
          <p:cNvPicPr>
            <a:picLocks noChangeAspect="1"/>
          </p:cNvPicPr>
          <p:nvPr/>
        </p:nvPicPr>
        <p:blipFill>
          <a:blip r:embed="rId4"/>
          <a:stretch>
            <a:fillRect/>
          </a:stretch>
        </p:blipFill>
        <p:spPr>
          <a:xfrm>
            <a:off x="2461494" y="783945"/>
            <a:ext cx="9205758"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Grain Corn - % of Crop Area Treated</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sp>
        <p:nvSpPr>
          <p:cNvPr id="20" name="TextBox 19">
            <a:extLst>
              <a:ext uri="{FF2B5EF4-FFF2-40B4-BE49-F238E27FC236}">
                <a16:creationId xmlns:a16="http://schemas.microsoft.com/office/drawing/2014/main" id="{2580BB1B-1347-44A7-B46A-F11460B65149}"/>
              </a:ext>
            </a:extLst>
          </p:cNvPr>
          <p:cNvSpPr txBox="1"/>
          <p:nvPr/>
        </p:nvSpPr>
        <p:spPr>
          <a:xfrm>
            <a:off x="7999412" y="4203873"/>
            <a:ext cx="231091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26% of </a:t>
            </a:r>
            <a:r>
              <a:rPr lang="en-CA" sz="1000" dirty="0"/>
              <a:t>grain corn </a:t>
            </a:r>
            <a:r>
              <a:rPr lang="en-US" sz="1000" dirty="0"/>
              <a:t>hectares were treated with a Sulphur fertilizer at planting in 2023.</a:t>
            </a:r>
          </a:p>
        </p:txBody>
      </p:sp>
      <p:pic>
        <p:nvPicPr>
          <p:cNvPr id="3" name="Picture 2">
            <a:extLst>
              <a:ext uri="{FF2B5EF4-FFF2-40B4-BE49-F238E27FC236}">
                <a16:creationId xmlns:a16="http://schemas.microsoft.com/office/drawing/2014/main" id="{9FC8D190-FB36-50C6-6887-A2292D4C4597}"/>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7FBA8B9-04CD-A555-C4B4-F2CDA98D1E82}"/>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2" y="6955572"/>
            <a:ext cx="9187150"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a:t>
            </a:r>
            <a:r>
              <a:rPr lang="en-CA" dirty="0"/>
              <a:t>grain corn </a:t>
            </a:r>
            <a:r>
              <a:rPr lang="en-US" dirty="0"/>
              <a:t>, how many hectares of each fertilizer type did you apply?”</a:t>
            </a:r>
          </a:p>
          <a:p>
            <a:r>
              <a:rPr lang="en-US" dirty="0"/>
              <a:t>The chart illustrates the % of total </a:t>
            </a:r>
            <a:r>
              <a:rPr lang="en-CA" dirty="0"/>
              <a:t>grain corn </a:t>
            </a:r>
            <a:r>
              <a:rPr lang="en-US" dirty="0"/>
              <a:t>hectares that were treated with a primary Sulphur fertilizer at each timing in each year. A list of Primary Sulphur fertilizers can be accessed by clicking on the “A” button.</a:t>
            </a:r>
          </a:p>
        </p:txBody>
      </p:sp>
    </p:spTree>
    <p:extLst>
      <p:ext uri="{BB962C8B-B14F-4D97-AF65-F5344CB8AC3E}">
        <p14:creationId xmlns:p14="http://schemas.microsoft.com/office/powerpoint/2010/main" val="42887364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1.26074E-6 1.48148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DF50BD-1D74-47C3-B521-5D0E034F2DC2}"/>
              </a:ext>
            </a:extLst>
          </p:cNvPr>
          <p:cNvPicPr>
            <a:picLocks noChangeAspect="1"/>
          </p:cNvPicPr>
          <p:nvPr/>
        </p:nvPicPr>
        <p:blipFill>
          <a:blip r:embed="rId3"/>
          <a:stretch>
            <a:fillRect/>
          </a:stretch>
        </p:blipFill>
        <p:spPr>
          <a:xfrm>
            <a:off x="2516397" y="1066800"/>
            <a:ext cx="9144793" cy="502963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Programs Used to Measure Environmental Footprint</a:t>
            </a:r>
          </a:p>
        </p:txBody>
      </p:sp>
      <p:pic>
        <p:nvPicPr>
          <p:cNvPr id="7" name="Picture 6" descr="Asset 7.png"/>
          <p:cNvPicPr>
            <a:picLocks noChangeAspect="1"/>
          </p:cNvPicPr>
          <p:nvPr/>
        </p:nvPicPr>
        <p:blipFill>
          <a:blip r:embed="rId4" cstate="print"/>
          <a:stretch>
            <a:fillRect/>
          </a:stretch>
        </p:blipFill>
        <p:spPr>
          <a:xfrm>
            <a:off x="225215" y="5120640"/>
            <a:ext cx="301752" cy="301752"/>
          </a:xfrm>
          <a:prstGeom prst="rect">
            <a:avLst/>
          </a:prstGeom>
        </p:spPr>
      </p:pic>
      <p:sp>
        <p:nvSpPr>
          <p:cNvPr id="11"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General Fertilizer Practices</a:t>
            </a:r>
          </a:p>
        </p:txBody>
      </p:sp>
      <p:pic>
        <p:nvPicPr>
          <p:cNvPr id="9" name="Picture 8" descr="Asset 8.png">
            <a:hlinkClick r:id="rId5" action="ppaction://hlinksldjump"/>
            <a:extLst>
              <a:ext uri="{FF2B5EF4-FFF2-40B4-BE49-F238E27FC236}">
                <a16:creationId xmlns:a16="http://schemas.microsoft.com/office/drawing/2014/main" id="{B1A59B53-6A52-46BD-BE3F-6EA6BAF636DE}"/>
              </a:ext>
            </a:extLst>
          </p:cNvPr>
          <p:cNvPicPr>
            <a:picLocks noChangeAspect="1"/>
          </p:cNvPicPr>
          <p:nvPr/>
        </p:nvPicPr>
        <p:blipFill>
          <a:blip r:embed="rId6" cstate="print"/>
          <a:stretch>
            <a:fillRect/>
          </a:stretch>
        </p:blipFill>
        <p:spPr>
          <a:xfrm>
            <a:off x="1371600" y="5185695"/>
            <a:ext cx="301752" cy="171642"/>
          </a:xfrm>
          <a:prstGeom prst="rect">
            <a:avLst/>
          </a:prstGeom>
        </p:spPr>
      </p:pic>
      <p:graphicFrame>
        <p:nvGraphicFramePr>
          <p:cNvPr id="4" name="Object 3">
            <a:extLst>
              <a:ext uri="{FF2B5EF4-FFF2-40B4-BE49-F238E27FC236}">
                <a16:creationId xmlns:a16="http://schemas.microsoft.com/office/drawing/2014/main" id="{6EB19CCB-DC9C-4717-9CE8-15353A51A122}"/>
              </a:ext>
            </a:extLst>
          </p:cNvPr>
          <p:cNvGraphicFramePr>
            <a:graphicFrameLocks/>
          </p:cNvGraphicFramePr>
          <p:nvPr>
            <p:extLst>
              <p:ext uri="{D42A27DB-BD31-4B8C-83A1-F6EECF244321}">
                <p14:modId xmlns:p14="http://schemas.microsoft.com/office/powerpoint/2010/main" val="353410153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"Agricultural practices can have adverse impacts on the environment. Fertilizer loss from the field can result in reduced air and water quality and contribute to greenhouse gas emissions. There are programs growers can use to determine the impact of their on-farm practices on the environment or their “environmental footprint.” </a:t>
            </a:r>
          </a:p>
          <a:p>
            <a:r>
              <a:rPr lang="en-US" dirty="0"/>
              <a:t>Have you ever used any of the following programs below to determine your environmental footprint? Select all that apply." </a:t>
            </a:r>
          </a:p>
          <a:p>
            <a:r>
              <a:rPr lang="en-US" dirty="0"/>
              <a:t>The chart illustrates the percent of total respondents who indicated they use each of the programs to determine their environmental footprint. </a:t>
            </a:r>
            <a:endParaRPr lang="en-CA" dirty="0"/>
          </a:p>
        </p:txBody>
      </p:sp>
    </p:spTree>
    <p:extLst>
      <p:ext uri="{BB962C8B-B14F-4D97-AF65-F5344CB8AC3E}">
        <p14:creationId xmlns:p14="http://schemas.microsoft.com/office/powerpoint/2010/main" val="31823344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44474" y="571500"/>
            <a:ext cx="5164138" cy="304800"/>
          </a:xfrm>
          <a:prstGeom prst="rect">
            <a:avLst/>
          </a:prstGeom>
        </p:spPr>
        <p:txBody>
          <a:bodyPr/>
          <a:lstStyle/>
          <a:p>
            <a:pPr algn="l">
              <a:lnSpc>
                <a:spcPts val="1600"/>
              </a:lnSpc>
            </a:pPr>
            <a:r>
              <a:rPr lang="en-CA" sz="1800" b="1" dirty="0">
                <a:solidFill>
                  <a:schemeClr val="bg1"/>
                </a:solidFill>
                <a:latin typeface="Calibri" pitchFamily="34" charset="0"/>
                <a:cs typeface="Calibri" pitchFamily="34" charset="0"/>
              </a:rPr>
              <a:t>Demographics</a:t>
            </a:r>
          </a:p>
        </p:txBody>
      </p:sp>
      <p:pic>
        <p:nvPicPr>
          <p:cNvPr id="25" name="Picture 24" descr="Asset 7.png"/>
          <p:cNvPicPr>
            <a:picLocks noChangeAspect="1"/>
          </p:cNvPicPr>
          <p:nvPr/>
        </p:nvPicPr>
        <p:blipFill>
          <a:blip r:embed="rId4" cstate="print"/>
          <a:stretch>
            <a:fillRect/>
          </a:stretch>
        </p:blipFill>
        <p:spPr>
          <a:xfrm>
            <a:off x="1017464" y="5334000"/>
            <a:ext cx="301752" cy="301752"/>
          </a:xfrm>
          <a:prstGeom prst="rect">
            <a:avLst/>
          </a:prstGeom>
        </p:spPr>
      </p:pic>
      <p:sp>
        <p:nvSpPr>
          <p:cNvPr id="77" name="TextBox 76">
            <a:hlinkClick r:id="rId5" action="ppaction://hlinksldjump"/>
          </p:cNvPr>
          <p:cNvSpPr txBox="1"/>
          <p:nvPr/>
        </p:nvSpPr>
        <p:spPr>
          <a:xfrm>
            <a:off x="303212" y="956887"/>
            <a:ext cx="32004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Crop Hectare Categories</a:t>
            </a:r>
            <a:endParaRPr lang="en-US" sz="1100" dirty="0">
              <a:solidFill>
                <a:schemeClr val="bg1"/>
              </a:solidFill>
              <a:latin typeface="Calibri Light" pitchFamily="34" charset="0"/>
              <a:cs typeface="Calibri Light" pitchFamily="34" charset="0"/>
            </a:endParaRPr>
          </a:p>
        </p:txBody>
      </p:sp>
      <p:sp>
        <p:nvSpPr>
          <p:cNvPr id="80" name="TextBox 79">
            <a:hlinkClick r:id="rId6" action="ppaction://hlinksldjump"/>
          </p:cNvPr>
          <p:cNvSpPr txBox="1"/>
          <p:nvPr/>
        </p:nvSpPr>
        <p:spPr>
          <a:xfrm>
            <a:off x="303212" y="1293717"/>
            <a:ext cx="32004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Study Methodology &amp; Sample</a:t>
            </a:r>
          </a:p>
        </p:txBody>
      </p:sp>
      <p:sp>
        <p:nvSpPr>
          <p:cNvPr id="45" name="Rounded Rectangle 44"/>
          <p:cNvSpPr/>
          <p:nvPr/>
        </p:nvSpPr>
        <p:spPr>
          <a:xfrm>
            <a:off x="227012" y="992058"/>
            <a:ext cx="76200" cy="475488"/>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58792"/>
                <a:ext cx="1770184" cy="1344704"/>
                <a:chOff x="10191628" y="2358792"/>
                <a:chExt cx="1770184" cy="1344704"/>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58792"/>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27" name="TextBox 26">
            <a:hlinkClick r:id="rId5" action="ppaction://hlinksldjump"/>
            <a:extLst>
              <a:ext uri="{FF2B5EF4-FFF2-40B4-BE49-F238E27FC236}">
                <a16:creationId xmlns:a16="http://schemas.microsoft.com/office/drawing/2014/main" id="{56D68AD5-1DBC-46B0-A6EB-8B1058687B31}"/>
              </a:ext>
            </a:extLst>
          </p:cNvPr>
          <p:cNvSpPr txBox="1"/>
          <p:nvPr/>
        </p:nvSpPr>
        <p:spPr>
          <a:xfrm>
            <a:off x="303212" y="1125302"/>
            <a:ext cx="23760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Demographics</a:t>
            </a:r>
          </a:p>
        </p:txBody>
      </p:sp>
    </p:spTree>
    <p:extLst>
      <p:ext uri="{BB962C8B-B14F-4D97-AF65-F5344CB8AC3E}">
        <p14:creationId xmlns:p14="http://schemas.microsoft.com/office/powerpoint/2010/main" val="4139520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8.33333E-7 3.00578E-6 L -0.00065 -0.58405 " pathEditMode="fixed" rAng="0" ptsTypes="AA">
                                      <p:cBhvr>
                                        <p:cTn id="6"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dirty="0"/>
              <a:t>Crop Hectare Categories</a:t>
            </a:r>
            <a:endParaRPr lang="en-US" sz="2200" dirty="0"/>
          </a:p>
        </p:txBody>
      </p:sp>
      <p:pic>
        <p:nvPicPr>
          <p:cNvPr id="11" name="Picture 10" descr="Asset 8.png">
            <a:hlinkClick r:id="rId3" action="ppaction://hlinksldjump"/>
          </p:cNvPr>
          <p:cNvPicPr>
            <a:picLocks noChangeAspect="1"/>
          </p:cNvPicPr>
          <p:nvPr/>
        </p:nvPicPr>
        <p:blipFill>
          <a:blip r:embed="rId4"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pic>
        <p:nvPicPr>
          <p:cNvPr id="5" name="Picture 4" descr="Asset 7.png">
            <a:extLst>
              <a:ext uri="{FF2B5EF4-FFF2-40B4-BE49-F238E27FC236}">
                <a16:creationId xmlns:a16="http://schemas.microsoft.com/office/drawing/2014/main" id="{416459AA-BD8F-4C17-BB60-828E84E8D813}"/>
              </a:ext>
            </a:extLst>
          </p:cNvPr>
          <p:cNvPicPr>
            <a:picLocks noChangeAspect="1"/>
          </p:cNvPicPr>
          <p:nvPr/>
        </p:nvPicPr>
        <p:blipFill>
          <a:blip r:embed="rId5" cstate="print"/>
          <a:stretch>
            <a:fillRect/>
          </a:stretch>
        </p:blipFill>
        <p:spPr>
          <a:xfrm>
            <a:off x="225215" y="5120640"/>
            <a:ext cx="301751" cy="301752"/>
          </a:xfrm>
          <a:prstGeom prst="rect">
            <a:avLst/>
          </a:prstGeom>
        </p:spPr>
      </p:pic>
      <p:graphicFrame>
        <p:nvGraphicFramePr>
          <p:cNvPr id="3" name="Object 2">
            <a:extLst>
              <a:ext uri="{FF2B5EF4-FFF2-40B4-BE49-F238E27FC236}">
                <a16:creationId xmlns:a16="http://schemas.microsoft.com/office/drawing/2014/main" id="{50B96A25-545F-4E20-861C-38312D12E22C}"/>
              </a:ext>
            </a:extLst>
          </p:cNvPr>
          <p:cNvGraphicFramePr>
            <a:graphicFrameLocks/>
          </p:cNvGraphicFramePr>
          <p:nvPr>
            <p:extLst>
              <p:ext uri="{D42A27DB-BD31-4B8C-83A1-F6EECF244321}">
                <p14:modId xmlns:p14="http://schemas.microsoft.com/office/powerpoint/2010/main" val="170727641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6" imgW="914400" imgH="771480" progId="Excel.Sheet.12">
                  <p:embed/>
                </p:oleObj>
              </mc:Choice>
              <mc:Fallback>
                <p:oleObj name="Worksheet" showAsIcon="1" r:id="rId6" imgW="914400" imgH="771480" progId="Excel.Sheet.12">
                  <p:embed/>
                  <p:pic>
                    <p:nvPicPr>
                      <p:cNvPr id="0" name=""/>
                      <p:cNvPicPr/>
                      <p:nvPr/>
                    </p:nvPicPr>
                    <p:blipFill>
                      <a:blip r:embed="rId7"/>
                      <a:srcRect l="31250" t="1646" r="31250" b="65844"/>
                      <a:stretch>
                        <a:fillRect/>
                      </a:stretch>
                    </p:blipFill>
                    <p:spPr>
                      <a:xfrm>
                        <a:off x="736600" y="4597400"/>
                        <a:ext cx="330200" cy="330200"/>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C0569A91-073B-9DAE-7845-3E083FE3F20A}"/>
              </a:ext>
            </a:extLst>
          </p:cNvPr>
          <p:cNvPicPr>
            <a:picLocks noChangeAspect="1"/>
          </p:cNvPicPr>
          <p:nvPr/>
        </p:nvPicPr>
        <p:blipFill>
          <a:blip r:embed="rId8"/>
          <a:stretch>
            <a:fillRect/>
          </a:stretch>
        </p:blipFill>
        <p:spPr>
          <a:xfrm>
            <a:off x="2360612" y="1041790"/>
            <a:ext cx="9477375" cy="5425454"/>
          </a:xfrm>
          <a:prstGeom prst="rect">
            <a:avLst/>
          </a:prstGeom>
        </p:spPr>
      </p:pic>
      <p:sp>
        <p:nvSpPr>
          <p:cNvPr id="7" name="MoreInfo">
            <a:extLst>
              <a:ext uri="{FF2B5EF4-FFF2-40B4-BE49-F238E27FC236}">
                <a16:creationId xmlns:a16="http://schemas.microsoft.com/office/drawing/2014/main" id="{999AB467-301F-4023-A90F-BA69A287DEA5}"/>
              </a:ext>
            </a:extLst>
          </p:cNvPr>
          <p:cNvSpPr txBox="1"/>
          <p:nvPr>
            <p:custDataLst>
              <p:tags r:id="rId1"/>
            </p:custDataLst>
          </p:nvPr>
        </p:nvSpPr>
        <p:spPr>
          <a:xfrm>
            <a:off x="2165066" y="6955575"/>
            <a:ext cx="5577841" cy="584713"/>
          </a:xfrm>
          <a:prstGeom prst="rect">
            <a:avLst/>
          </a:prstGeom>
          <a:solidFill>
            <a:srgbClr val="F4EEE4"/>
          </a:solidFill>
          <a:effectLst>
            <a:outerShdw blurRad="50800" dist="38100" dir="2700000" algn="tl" rotWithShape="0">
              <a:prstClr val="black">
                <a:alpha val="20000"/>
              </a:prstClr>
            </a:outerShdw>
          </a:effectLst>
        </p:spPr>
        <p:txBody>
          <a:bodyPr wrap="square" lIns="91409" tIns="91409" rIns="91409" bIns="91409"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t>
            </a:r>
          </a:p>
          <a:p>
            <a:pPr marL="228600" indent="-228600">
              <a:buFont typeface="+mj-lt"/>
              <a:buAutoNum type="arabicPeriod"/>
            </a:pPr>
            <a:r>
              <a:rPr lang="en-US" dirty="0"/>
              <a:t>“In total, how many hectares of crops did you grow in 2023?“</a:t>
            </a:r>
          </a:p>
        </p:txBody>
      </p:sp>
    </p:spTree>
    <p:extLst>
      <p:ext uri="{BB962C8B-B14F-4D97-AF65-F5344CB8AC3E}">
        <p14:creationId xmlns:p14="http://schemas.microsoft.com/office/powerpoint/2010/main" val="4260133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7"/>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7" grpId="1"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15DE5A-F58B-4C3C-87F4-93824BA34863}"/>
              </a:ext>
            </a:extLst>
          </p:cNvPr>
          <p:cNvPicPr>
            <a:picLocks noChangeAspect="1"/>
          </p:cNvPicPr>
          <p:nvPr/>
        </p:nvPicPr>
        <p:blipFill>
          <a:blip r:embed="rId3"/>
          <a:stretch>
            <a:fillRect/>
          </a:stretch>
        </p:blipFill>
        <p:spPr>
          <a:xfrm>
            <a:off x="2517986" y="839859"/>
            <a:ext cx="8974090"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Personal and Farm Demographics of Study Sample</a:t>
            </a:r>
          </a:p>
        </p:txBody>
      </p:sp>
      <p:pic>
        <p:nvPicPr>
          <p:cNvPr id="11" name="Picture 10" descr="Asset 8.png">
            <a:hlinkClick r:id="rId4" action="ppaction://hlinksldjump"/>
          </p:cNvPr>
          <p:cNvPicPr>
            <a:picLocks noChangeAspect="1"/>
          </p:cNvPicPr>
          <p:nvPr/>
        </p:nvPicPr>
        <p:blipFill>
          <a:blip r:embed="rId5" cstate="print"/>
          <a:stretch>
            <a:fillRect/>
          </a:stretch>
        </p:blipFill>
        <p:spPr>
          <a:xfrm>
            <a:off x="1371600" y="5185695"/>
            <a:ext cx="301752" cy="17164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Demographics</a:t>
            </a:r>
          </a:p>
        </p:txBody>
      </p:sp>
      <p:pic>
        <p:nvPicPr>
          <p:cNvPr id="5" name="Picture 4" descr="Asset 7.png">
            <a:extLst>
              <a:ext uri="{FF2B5EF4-FFF2-40B4-BE49-F238E27FC236}">
                <a16:creationId xmlns:a16="http://schemas.microsoft.com/office/drawing/2014/main" id="{792C09ED-E2C6-4DB1-A882-44A001D54C30}"/>
              </a:ext>
            </a:extLst>
          </p:cNvPr>
          <p:cNvPicPr>
            <a:picLocks noChangeAspect="1"/>
          </p:cNvPicPr>
          <p:nvPr/>
        </p:nvPicPr>
        <p:blipFill>
          <a:blip r:embed="rId6" cstate="print"/>
          <a:stretch>
            <a:fillRect/>
          </a:stretch>
        </p:blipFill>
        <p:spPr>
          <a:xfrm>
            <a:off x="225215" y="5120640"/>
            <a:ext cx="301751" cy="301752"/>
          </a:xfrm>
          <a:prstGeom prst="rect">
            <a:avLst/>
          </a:prstGeom>
        </p:spPr>
      </p:pic>
      <p:graphicFrame>
        <p:nvGraphicFramePr>
          <p:cNvPr id="3" name="Object 2">
            <a:extLst>
              <a:ext uri="{FF2B5EF4-FFF2-40B4-BE49-F238E27FC236}">
                <a16:creationId xmlns:a16="http://schemas.microsoft.com/office/drawing/2014/main" id="{BDB60E90-D9CB-47B4-862B-A5A85FF2E457}"/>
              </a:ext>
            </a:extLst>
          </p:cNvPr>
          <p:cNvGraphicFramePr>
            <a:graphicFrameLocks/>
          </p:cNvGraphicFramePr>
          <p:nvPr>
            <p:extLst>
              <p:ext uri="{D42A27DB-BD31-4B8C-83A1-F6EECF244321}">
                <p14:modId xmlns:p14="http://schemas.microsoft.com/office/powerpoint/2010/main" val="73907198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7" name="MoreInfo">
            <a:extLst>
              <a:ext uri="{FF2B5EF4-FFF2-40B4-BE49-F238E27FC236}">
                <a16:creationId xmlns:a16="http://schemas.microsoft.com/office/drawing/2014/main" id="{5364F3B3-5E5E-4D63-90B7-92C7DAAFE0C1}"/>
              </a:ext>
            </a:extLst>
          </p:cNvPr>
          <p:cNvSpPr txBox="1"/>
          <p:nvPr>
            <p:custDataLst>
              <p:tags r:id="rId1"/>
            </p:custDataLst>
          </p:nvPr>
        </p:nvSpPr>
        <p:spPr>
          <a:xfrm>
            <a:off x="2165066" y="6955575"/>
            <a:ext cx="5577841" cy="2585261"/>
          </a:xfrm>
          <a:prstGeom prst="rect">
            <a:avLst/>
          </a:prstGeom>
          <a:solidFill>
            <a:srgbClr val="F4EEE4"/>
          </a:solidFill>
          <a:effectLst>
            <a:outerShdw blurRad="50800" dist="38100" dir="2700000" algn="tl" rotWithShape="0">
              <a:prstClr val="black">
                <a:alpha val="20000"/>
              </a:prstClr>
            </a:outerShdw>
          </a:effectLst>
        </p:spPr>
        <p:txBody>
          <a:bodyPr wrap="square" lIns="91409" tIns="91409" rIns="91409" bIns="91409"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a:t>
            </a:r>
          </a:p>
          <a:p>
            <a:pPr marL="228600" lvl="0" indent="-228600">
              <a:buFont typeface="+mj-lt"/>
              <a:buAutoNum type="arabicPeriod"/>
            </a:pPr>
            <a:r>
              <a:rPr lang="en-US" dirty="0"/>
              <a:t>In what year were you born?</a:t>
            </a:r>
            <a:endParaRPr lang="en-CA" dirty="0"/>
          </a:p>
          <a:p>
            <a:pPr marL="228600" lvl="0" indent="-228600">
              <a:buFont typeface="+mj-lt"/>
              <a:buAutoNum type="arabicPeriod"/>
            </a:pPr>
            <a:r>
              <a:rPr lang="en-US" dirty="0"/>
              <a:t>When it comes to implementing new ideas about crop production on your farm, do you find that you are often one of the first in your area to try the new ideas or you like to wait and see the results proven by others?</a:t>
            </a:r>
            <a:endParaRPr lang="en-CA" dirty="0"/>
          </a:p>
          <a:p>
            <a:pPr marL="228600" lvl="0" indent="-228600">
              <a:buFont typeface="+mj-lt"/>
              <a:buAutoNum type="arabicPeriod"/>
            </a:pPr>
            <a:r>
              <a:rPr lang="en-US" dirty="0"/>
              <a:t>Which of the following statements best describes your farm operation in five years: increase the size of your farm, stay about the same size as it is today, decrease the size of your farm or exit farming?</a:t>
            </a:r>
            <a:endParaRPr lang="en-CA" dirty="0"/>
          </a:p>
          <a:p>
            <a:pPr marL="228600" lvl="0" indent="-228600">
              <a:buFont typeface="+mj-lt"/>
              <a:buAutoNum type="arabicPeriod"/>
            </a:pPr>
            <a:r>
              <a:rPr lang="en-US" dirty="0"/>
              <a:t>Do you pay an independent crop advisor to provide crop consulting services?  By independent crop advisor, we mean an advisor who is not employed by an Ag Retailer.</a:t>
            </a:r>
            <a:endParaRPr lang="en-CA" dirty="0"/>
          </a:p>
          <a:p>
            <a:pPr marL="228600" lvl="0" indent="-228600">
              <a:buFont typeface="+mj-lt"/>
              <a:buAutoNum type="arabicPeriod"/>
            </a:pPr>
            <a:r>
              <a:rPr lang="en-US" dirty="0"/>
              <a:t>Which of the following categories best describes your farming operation?</a:t>
            </a:r>
            <a:endParaRPr lang="en-CA" dirty="0"/>
          </a:p>
          <a:p>
            <a:pPr marL="228600" lvl="0" indent="-228600">
              <a:buFont typeface="+mj-lt"/>
              <a:buAutoNum type="arabicPeriod"/>
            </a:pPr>
            <a:r>
              <a:rPr lang="en-US" dirty="0"/>
              <a:t>Which types of livestock do you produce?</a:t>
            </a:r>
          </a:p>
        </p:txBody>
      </p:sp>
    </p:spTree>
    <p:extLst>
      <p:ext uri="{BB962C8B-B14F-4D97-AF65-F5344CB8AC3E}">
        <p14:creationId xmlns:p14="http://schemas.microsoft.com/office/powerpoint/2010/main" val="14186340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7"/>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7" grpId="0" animBg="1"/>
      <p:bldP spid="7" grpId="1"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2" action="ppaction://hlinksldjump"/>
          </p:cNvPr>
          <p:cNvPicPr>
            <a:picLocks noChangeAspect="1"/>
          </p:cNvPicPr>
          <p:nvPr/>
        </p:nvPicPr>
        <p:blipFill>
          <a:blip r:embed="rId3"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Demographics</a:t>
            </a:r>
          </a:p>
        </p:txBody>
      </p:sp>
      <p:pic>
        <p:nvPicPr>
          <p:cNvPr id="6" name="Picture 5" descr="Asset 17.png">
            <a:extLst>
              <a:ext uri="{FF2B5EF4-FFF2-40B4-BE49-F238E27FC236}">
                <a16:creationId xmlns:a16="http://schemas.microsoft.com/office/drawing/2014/main" id="{5E83BD87-7458-45A0-9B7F-8AE43BECDA0C}"/>
              </a:ext>
            </a:extLst>
          </p:cNvPr>
          <p:cNvPicPr>
            <a:picLocks noChangeAspect="1"/>
          </p:cNvPicPr>
          <p:nvPr/>
        </p:nvPicPr>
        <p:blipFill>
          <a:blip r:embed="rId4" cstate="print"/>
          <a:stretch>
            <a:fillRect/>
          </a:stretch>
        </p:blipFill>
        <p:spPr>
          <a:xfrm>
            <a:off x="11706540" y="295922"/>
            <a:ext cx="407672" cy="407672"/>
          </a:xfrm>
          <a:prstGeom prst="rect">
            <a:avLst/>
          </a:prstGeom>
        </p:spPr>
      </p:pic>
      <p:sp>
        <p:nvSpPr>
          <p:cNvPr id="10" name="Rectangle 29">
            <a:extLst>
              <a:ext uri="{FF2B5EF4-FFF2-40B4-BE49-F238E27FC236}">
                <a16:creationId xmlns:a16="http://schemas.microsoft.com/office/drawing/2014/main" id="{6B55CAD0-E5C0-4F19-B7C2-BEDB79E07CD2}"/>
              </a:ext>
            </a:extLst>
          </p:cNvPr>
          <p:cNvSpPr>
            <a:spLocks noChangeArrowheads="1"/>
          </p:cNvSpPr>
          <p:nvPr/>
        </p:nvSpPr>
        <p:spPr bwMode="auto">
          <a:xfrm>
            <a:off x="2555080" y="885805"/>
            <a:ext cx="8949532" cy="52424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300" b="1" cap="all" dirty="0">
                <a:cs typeface="Calibri" panose="020F0502020204030204" pitchFamily="34" charset="0"/>
              </a:rPr>
              <a:t>Data Collection</a:t>
            </a:r>
          </a:p>
          <a:p>
            <a:pPr>
              <a:spcBef>
                <a:spcPts val="800"/>
              </a:spcBef>
              <a:spcAft>
                <a:spcPts val="600"/>
              </a:spcAft>
            </a:pPr>
            <a:r>
              <a:rPr lang="en-US" sz="1300" dirty="0">
                <a:cs typeface="Calibri" panose="020F0502020204030204" pitchFamily="34" charset="0"/>
              </a:rPr>
              <a:t>Online survey: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Data collected during period of December 1</a:t>
            </a:r>
            <a:r>
              <a:rPr lang="en-US" sz="1300" baseline="30000" dirty="0">
                <a:cs typeface="Calibri" panose="020F0502020204030204" pitchFamily="34" charset="0"/>
              </a:rPr>
              <a:t>st</a:t>
            </a:r>
            <a:r>
              <a:rPr lang="en-US" sz="1300" dirty="0">
                <a:cs typeface="Calibri" panose="020F0502020204030204" pitchFamily="34" charset="0"/>
              </a:rPr>
              <a:t>, 2023 – March 11</a:t>
            </a:r>
            <a:r>
              <a:rPr lang="en-US" sz="1300" baseline="30000" dirty="0">
                <a:cs typeface="Calibri" panose="020F0502020204030204" pitchFamily="34" charset="0"/>
              </a:rPr>
              <a:t>th</a:t>
            </a:r>
            <a:r>
              <a:rPr lang="en-US" sz="1300" dirty="0">
                <a:cs typeface="Calibri" panose="020F0502020204030204" pitchFamily="34" charset="0"/>
              </a:rPr>
              <a:t>, 2024.</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Average length was 28 minutes.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Farmers paid $25 to $50 as an incentive for participation.</a:t>
            </a:r>
          </a:p>
          <a:p>
            <a:pPr>
              <a:spcBef>
                <a:spcPts val="800"/>
              </a:spcBef>
              <a:spcAft>
                <a:spcPts val="600"/>
              </a:spcAft>
            </a:pPr>
            <a:r>
              <a:rPr lang="en-US" sz="1300" dirty="0">
                <a:cs typeface="Calibri" panose="020F0502020204030204" pitchFamily="34" charset="0"/>
              </a:rPr>
              <a:t>Questionnaire design:</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Input provided by project technical committee.</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2023 questionnaire modified by Stratus with input from Fertilizer Canada.</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Programmed and tested by Stratus.</a:t>
            </a:r>
          </a:p>
          <a:p>
            <a:pPr>
              <a:spcBef>
                <a:spcPts val="800"/>
              </a:spcBef>
              <a:spcAft>
                <a:spcPts val="600"/>
              </a:spcAft>
            </a:pPr>
            <a:r>
              <a:rPr lang="en-US" sz="1300" dirty="0">
                <a:cs typeface="Calibri" panose="020F0502020204030204" pitchFamily="34" charset="0"/>
              </a:rPr>
              <a:t>Sampling:</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Stratus has large, unbiased database of Canadian farmers (14,000 with valid email address; 4,500 active survey participants).</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Survey invitations distributed by email to random sample. Repeated weekly.</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Screened for:</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Main decision maker for fertilizer use decisions.</a:t>
            </a:r>
          </a:p>
          <a:p>
            <a:pPr marL="1201738" lvl="2" indent="-287338">
              <a:spcBef>
                <a:spcPts val="300"/>
              </a:spcBef>
              <a:spcAft>
                <a:spcPts val="300"/>
              </a:spcAft>
              <a:buFont typeface="Wingdings" panose="05000000000000000000" pitchFamily="2" charset="2"/>
              <a:buChar char="§"/>
            </a:pPr>
            <a:r>
              <a:rPr lang="en-US" sz="1300" dirty="0">
                <a:cs typeface="Calibri" panose="020F0502020204030204" pitchFamily="34" charset="0"/>
              </a:rPr>
              <a:t>Minimum of 12 hectares of grain corn. </a:t>
            </a:r>
          </a:p>
          <a:p>
            <a:pPr marL="744538" lvl="1" indent="-287338">
              <a:spcBef>
                <a:spcPts val="300"/>
              </a:spcBef>
              <a:spcAft>
                <a:spcPts val="300"/>
              </a:spcAft>
              <a:buFont typeface="Wingdings" panose="05000000000000000000" pitchFamily="2" charset="2"/>
              <a:buChar char="§"/>
            </a:pPr>
            <a:r>
              <a:rPr lang="en-US" sz="1300" dirty="0">
                <a:cs typeface="Calibri" panose="020F0502020204030204" pitchFamily="34" charset="0"/>
              </a:rPr>
              <a:t>Quotas set by Census Ag Region in proportion to crop hectares.</a:t>
            </a:r>
          </a:p>
          <a:p>
            <a:pPr marL="287338" indent="-287338">
              <a:spcBef>
                <a:spcPts val="800"/>
              </a:spcBef>
              <a:spcAft>
                <a:spcPts val="600"/>
              </a:spcAft>
              <a:buFont typeface="Wingdings" panose="05000000000000000000" pitchFamily="2" charset="2"/>
              <a:buChar char="ü"/>
            </a:pPr>
            <a:endParaRPr lang="en-US" sz="1200" dirty="0">
              <a:cs typeface="Calibri" panose="020F0502020204030204" pitchFamily="34" charset="0"/>
            </a:endParaRPr>
          </a:p>
        </p:txBody>
      </p:sp>
    </p:spTree>
    <p:extLst>
      <p:ext uri="{BB962C8B-B14F-4D97-AF65-F5344CB8AC3E}">
        <p14:creationId xmlns:p14="http://schemas.microsoft.com/office/powerpoint/2010/main" val="190304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US" sz="2200" dirty="0"/>
              <a:t>Study Methodology &amp; Sample</a:t>
            </a:r>
          </a:p>
        </p:txBody>
      </p:sp>
      <p:pic>
        <p:nvPicPr>
          <p:cNvPr id="9" name="Picture 8" descr="Asset 8.png">
            <a:hlinkClick r:id="rId2" action="ppaction://hlinksldjump"/>
          </p:cNvPr>
          <p:cNvPicPr>
            <a:picLocks noChangeAspect="1"/>
          </p:cNvPicPr>
          <p:nvPr/>
        </p:nvPicPr>
        <p:blipFill>
          <a:blip r:embed="rId3" cstate="print"/>
          <a:stretch>
            <a:fillRect/>
          </a:stretch>
        </p:blipFill>
        <p:spPr>
          <a:xfrm>
            <a:off x="1371600" y="5185695"/>
            <a:ext cx="301752" cy="171642"/>
          </a:xfrm>
          <a:prstGeom prst="rect">
            <a:avLst/>
          </a:prstGeom>
        </p:spPr>
      </p:pic>
      <p:sp>
        <p:nvSpPr>
          <p:cNvPr id="4"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Demographics</a:t>
            </a:r>
          </a:p>
        </p:txBody>
      </p:sp>
      <p:sp>
        <p:nvSpPr>
          <p:cNvPr id="10" name="Rectangle 29">
            <a:extLst>
              <a:ext uri="{FF2B5EF4-FFF2-40B4-BE49-F238E27FC236}">
                <a16:creationId xmlns:a16="http://schemas.microsoft.com/office/drawing/2014/main" id="{48B32E82-3491-4362-A260-BA5C321C0403}"/>
              </a:ext>
            </a:extLst>
          </p:cNvPr>
          <p:cNvSpPr>
            <a:spLocks noChangeArrowheads="1"/>
          </p:cNvSpPr>
          <p:nvPr/>
        </p:nvSpPr>
        <p:spPr bwMode="auto">
          <a:xfrm>
            <a:off x="2783680" y="1066800"/>
            <a:ext cx="8949532" cy="23596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spcBef>
                <a:spcPts val="800"/>
              </a:spcBef>
            </a:pPr>
            <a:r>
              <a:rPr lang="en-US" sz="1300" b="1" cap="all" dirty="0">
                <a:solidFill>
                  <a:srgbClr val="201B1A"/>
                </a:solidFill>
                <a:cs typeface="Calibri" panose="020F0502020204030204" pitchFamily="34" charset="0"/>
              </a:rPr>
              <a:t>Data Cleaning</a:t>
            </a:r>
          </a:p>
          <a:p>
            <a:pPr>
              <a:spcBef>
                <a:spcPts val="800"/>
              </a:spcBef>
              <a:spcAft>
                <a:spcPts val="600"/>
              </a:spcAft>
            </a:pPr>
            <a:r>
              <a:rPr lang="en-US" sz="1300" dirty="0">
                <a:solidFill>
                  <a:srgbClr val="201B1A"/>
                </a:solidFill>
                <a:cs typeface="Calibri" panose="020F0502020204030204" pitchFamily="34" charset="0"/>
              </a:rPr>
              <a:t>Each individual record was reviewed for accuracy:</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Eliminate any obvious duplication in fertilizer types reported as both blended and unblended products.</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Verify that fertilizer blends contained either all dry or all liquid components.</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Calculate rates for minor nutrient components (e.g. N rate in MAP).</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Calculate total kilograms of each nutrient for each respondent; clean outliers.</a:t>
            </a:r>
          </a:p>
          <a:p>
            <a:pPr marL="744538" lvl="1" indent="-287338">
              <a:spcBef>
                <a:spcPts val="300"/>
              </a:spcBef>
              <a:spcAft>
                <a:spcPts val="300"/>
              </a:spcAft>
              <a:buFont typeface="Wingdings" panose="05000000000000000000" pitchFamily="2" charset="2"/>
              <a:buChar char="§"/>
            </a:pPr>
            <a:r>
              <a:rPr lang="en-US" sz="1300" dirty="0">
                <a:solidFill>
                  <a:srgbClr val="201B1A"/>
                </a:solidFill>
                <a:cs typeface="Calibri" panose="020F0502020204030204" pitchFamily="34" charset="0"/>
              </a:rPr>
              <a:t>Check for missing rates for each nutrient; if missing fill with average rate.</a:t>
            </a:r>
          </a:p>
          <a:p>
            <a:pPr marL="287338" indent="-287338">
              <a:spcBef>
                <a:spcPts val="800"/>
              </a:spcBef>
              <a:spcAft>
                <a:spcPts val="600"/>
              </a:spcAft>
              <a:buFont typeface="Wingdings" panose="05000000000000000000" pitchFamily="2" charset="2"/>
              <a:buChar char="ü"/>
            </a:pPr>
            <a:endParaRPr lang="en-US" sz="1300" dirty="0">
              <a:solidFill>
                <a:srgbClr val="201B1A"/>
              </a:solidFill>
              <a:cs typeface="Calibri" panose="020F0502020204030204" pitchFamily="34" charset="0"/>
            </a:endParaRPr>
          </a:p>
        </p:txBody>
      </p:sp>
      <p:pic>
        <p:nvPicPr>
          <p:cNvPr id="3" name="Picture 2">
            <a:extLst>
              <a:ext uri="{FF2B5EF4-FFF2-40B4-BE49-F238E27FC236}">
                <a16:creationId xmlns:a16="http://schemas.microsoft.com/office/drawing/2014/main" id="{ADEAB091-000E-4D4C-9BAC-E77436E9C61C}"/>
              </a:ext>
            </a:extLst>
          </p:cNvPr>
          <p:cNvPicPr>
            <a:picLocks noChangeAspect="1"/>
          </p:cNvPicPr>
          <p:nvPr/>
        </p:nvPicPr>
        <p:blipFill>
          <a:blip r:embed="rId4"/>
          <a:stretch>
            <a:fillRect/>
          </a:stretch>
        </p:blipFill>
        <p:spPr>
          <a:xfrm>
            <a:off x="3960812" y="3563865"/>
            <a:ext cx="5657850" cy="1600200"/>
          </a:xfrm>
          <a:prstGeom prst="rect">
            <a:avLst/>
          </a:prstGeom>
        </p:spPr>
      </p:pic>
    </p:spTree>
    <p:extLst>
      <p:ext uri="{BB962C8B-B14F-4D97-AF65-F5344CB8AC3E}">
        <p14:creationId xmlns:p14="http://schemas.microsoft.com/office/powerpoint/2010/main" val="1866354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5612" y="2914471"/>
            <a:ext cx="3200400" cy="1508105"/>
          </a:xfrm>
          <a:prstGeom prst="rect">
            <a:avLst/>
          </a:prstGeom>
          <a:noFill/>
        </p:spPr>
        <p:txBody>
          <a:bodyPr wrap="square" rtlCol="0">
            <a:spAutoFit/>
          </a:bodyPr>
          <a:lstStyle/>
          <a:p>
            <a:pPr>
              <a:lnSpc>
                <a:spcPts val="4400"/>
              </a:lnSpc>
            </a:pPr>
            <a:r>
              <a:rPr lang="en-US" sz="3600" baseline="30000" dirty="0">
                <a:solidFill>
                  <a:schemeClr val="bg1"/>
                </a:solidFill>
                <a:latin typeface="+mj-lt"/>
              </a:rPr>
              <a:t>FERTILIZER USE </a:t>
            </a:r>
            <a:endParaRPr lang="en-US" sz="2800" baseline="30000" dirty="0">
              <a:solidFill>
                <a:schemeClr val="bg1"/>
              </a:solidFill>
              <a:latin typeface="+mj-lt"/>
            </a:endParaRPr>
          </a:p>
          <a:p>
            <a:r>
              <a:rPr lang="en-US" sz="2800" baseline="30000" dirty="0">
                <a:solidFill>
                  <a:schemeClr val="bg1"/>
                </a:solidFill>
                <a:latin typeface="+mj-lt"/>
              </a:rPr>
              <a:t>Quebec</a:t>
            </a:r>
          </a:p>
          <a:p>
            <a:r>
              <a:rPr lang="en-US" sz="2800" baseline="30000" dirty="0">
                <a:solidFill>
                  <a:schemeClr val="bg1"/>
                </a:solidFill>
                <a:latin typeface="+mj-lt"/>
              </a:rPr>
              <a:t>CDN 2023</a:t>
            </a:r>
          </a:p>
          <a:p>
            <a:endParaRPr lang="en-US" dirty="0">
              <a:latin typeface="+mj-lt"/>
            </a:endParaRPr>
          </a:p>
        </p:txBody>
      </p:sp>
    </p:spTree>
    <p:extLst>
      <p:ext uri="{BB962C8B-B14F-4D97-AF65-F5344CB8AC3E}">
        <p14:creationId xmlns:p14="http://schemas.microsoft.com/office/powerpoint/2010/main" val="2720134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D9088A-44B3-4D94-B6E3-64AE3468A1E2}"/>
              </a:ext>
            </a:extLst>
          </p:cNvPr>
          <p:cNvPicPr>
            <a:picLocks noChangeAspect="1"/>
          </p:cNvPicPr>
          <p:nvPr/>
        </p:nvPicPr>
        <p:blipFill>
          <a:blip r:embed="rId3"/>
          <a:stretch>
            <a:fillRect/>
          </a:stretch>
        </p:blipFill>
        <p:spPr>
          <a:xfrm>
            <a:off x="2567310" y="844893"/>
            <a:ext cx="8967993" cy="566179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Grain Corn in 2023 (% of Crop Area Treated)</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US" sz="800" dirty="0">
                <a:solidFill>
                  <a:srgbClr val="201B1A"/>
                </a:solidFill>
                <a:latin typeface="Calibri Light"/>
              </a:rPr>
              <a:t>Note: </a:t>
            </a:r>
            <a:r>
              <a:rPr lang="en-CA" sz="800" dirty="0">
                <a:solidFill>
                  <a:srgbClr val="201B1A"/>
                </a:solidFill>
                <a:latin typeface="Calibri Light"/>
              </a:rPr>
              <a:t>Sulphur only includes those fertilizer types where sulphur is the primary component.</a:t>
            </a:r>
          </a:p>
        </p:txBody>
      </p:sp>
      <p:pic>
        <p:nvPicPr>
          <p:cNvPr id="3" name="Picture 2">
            <a:extLst>
              <a:ext uri="{FF2B5EF4-FFF2-40B4-BE49-F238E27FC236}">
                <a16:creationId xmlns:a16="http://schemas.microsoft.com/office/drawing/2014/main" id="{96CEC710-E5C4-0373-BA66-DB1CDF3C555B}"/>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785578F-0CDE-E567-26DE-876883DB098E}"/>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308050"/>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application timing, respondents were asked: “Of your [xxx] hectares of grain corn , how many hectares of each fertilizer type did you apply?”</a:t>
            </a:r>
          </a:p>
          <a:p>
            <a:r>
              <a:rPr lang="en-CA" dirty="0"/>
              <a:t>Separately for each timing, the charts illustrate the % of total grain corn hectares that was treated with a primary sulphur fertilizer by farm size, age and 4R program familiarity.</a:t>
            </a:r>
          </a:p>
          <a:p>
            <a:r>
              <a:rPr lang="en-CA" dirty="0"/>
              <a:t>Sulphur only includes those fertilizer types where sulphur is the primary component. A list can be accessed by clicking on the “A” button.</a:t>
            </a:r>
          </a:p>
        </p:txBody>
      </p:sp>
    </p:spTree>
    <p:extLst>
      <p:ext uri="{BB962C8B-B14F-4D97-AF65-F5344CB8AC3E}">
        <p14:creationId xmlns:p14="http://schemas.microsoft.com/office/powerpoint/2010/main" val="1443340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E3E00EB-A769-4DCA-B29B-C1C29C0343D5}"/>
              </a:ext>
            </a:extLst>
          </p:cNvPr>
          <p:cNvPicPr>
            <a:picLocks noChangeAspect="1"/>
          </p:cNvPicPr>
          <p:nvPr/>
        </p:nvPicPr>
        <p:blipFill>
          <a:blip r:embed="rId2"/>
          <a:stretch>
            <a:fillRect/>
          </a:stretch>
        </p:blipFill>
        <p:spPr>
          <a:xfrm>
            <a:off x="2642891" y="585788"/>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Timing in Grain Corn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8" name="EX-MOREINFO-002"/>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graph illustrates the % of total Nitrogen volume applied in grain corn that was applied at each timing in each year.</a:t>
            </a:r>
          </a:p>
          <a:p>
            <a:r>
              <a:rPr lang="en-CA" dirty="0"/>
              <a:t>Total kilograms of actual Nitrogen applied was calculated based on all sources of Nitrogen from all fertilizer types.</a:t>
            </a:r>
          </a:p>
        </p:txBody>
      </p:sp>
      <p:sp>
        <p:nvSpPr>
          <p:cNvPr id="17" name="TextBox 16"/>
          <p:cNvSpPr txBox="1"/>
          <p:nvPr/>
        </p:nvSpPr>
        <p:spPr>
          <a:xfrm>
            <a:off x="7450137" y="5178212"/>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45% of total Nitrogen applied in grain corn was applied in-crop.</a:t>
            </a:r>
          </a:p>
        </p:txBody>
      </p:sp>
      <p:sp>
        <p:nvSpPr>
          <p:cNvPr id="24" name="Rectangle 23">
            <a:hlinkClick r:id="rId7" action="ppaction://hlinksldjump"/>
            <a:extLst>
              <a:ext uri="{FF2B5EF4-FFF2-40B4-BE49-F238E27FC236}">
                <a16:creationId xmlns:a16="http://schemas.microsoft.com/office/drawing/2014/main" id="{821E1C49-5752-4059-B61C-1F9BC58D7E7B}"/>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descr="Asset 9.png">
            <a:extLst>
              <a:ext uri="{FF2B5EF4-FFF2-40B4-BE49-F238E27FC236}">
                <a16:creationId xmlns:a16="http://schemas.microsoft.com/office/drawing/2014/main" id="{ECD1D29C-B394-415A-0D1B-AB97D763FACC}"/>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01AFC1A5-A50C-4D68-B983-D7BB42F91F03}"/>
              </a:ext>
            </a:extLst>
          </p:cNvPr>
          <p:cNvGraphicFramePr>
            <a:graphicFrameLocks/>
          </p:cNvGraphicFramePr>
          <p:nvPr>
            <p:extLst>
              <p:ext uri="{D42A27DB-BD31-4B8C-83A1-F6EECF244321}">
                <p14:modId xmlns:p14="http://schemas.microsoft.com/office/powerpoint/2010/main" val="23802200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12" name="Isosceles Triangle 11">
            <a:extLst>
              <a:ext uri="{FF2B5EF4-FFF2-40B4-BE49-F238E27FC236}">
                <a16:creationId xmlns:a16="http://schemas.microsoft.com/office/drawing/2014/main" id="{C8F61F31-4D3E-2731-5C68-3698813B7D2C}"/>
              </a:ext>
            </a:extLst>
          </p:cNvPr>
          <p:cNvSpPr/>
          <p:nvPr/>
        </p:nvSpPr>
        <p:spPr>
          <a:xfrm rot="16200000">
            <a:off x="6971066" y="289064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3" name="TextBox 12">
            <a:extLst>
              <a:ext uri="{FF2B5EF4-FFF2-40B4-BE49-F238E27FC236}">
                <a16:creationId xmlns:a16="http://schemas.microsoft.com/office/drawing/2014/main" id="{DA2BF70A-ADC4-4B9F-BBB1-995ECD279EDB}"/>
              </a:ext>
            </a:extLst>
          </p:cNvPr>
          <p:cNvSpPr txBox="1"/>
          <p:nvPr/>
        </p:nvSpPr>
        <p:spPr>
          <a:xfrm>
            <a:off x="7152119" y="2819400"/>
            <a:ext cx="176169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volumes applied before planting increased in 2023. </a:t>
            </a:r>
          </a:p>
        </p:txBody>
      </p:sp>
      <p:pic>
        <p:nvPicPr>
          <p:cNvPr id="3" name="Picture 2">
            <a:extLst>
              <a:ext uri="{FF2B5EF4-FFF2-40B4-BE49-F238E27FC236}">
                <a16:creationId xmlns:a16="http://schemas.microsoft.com/office/drawing/2014/main" id="{33AC87C1-2C5B-7AF0-189B-9DE529C6CE14}"/>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F6BC45-F848-47F1-8F0C-9485E23454EB}"/>
              </a:ext>
            </a:extLst>
          </p:cNvPr>
          <p:cNvPicPr>
            <a:picLocks noChangeAspect="1"/>
          </p:cNvPicPr>
          <p:nvPr/>
        </p:nvPicPr>
        <p:blipFill>
          <a:blip r:embed="rId3"/>
          <a:stretch>
            <a:fillRect/>
          </a:stretch>
        </p:blipFill>
        <p:spPr>
          <a:xfrm>
            <a:off x="2369306" y="753030"/>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Timing in Grain Corn in 2023 (% of Volume)</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3" name="Picture 2">
            <a:extLst>
              <a:ext uri="{FF2B5EF4-FFF2-40B4-BE49-F238E27FC236}">
                <a16:creationId xmlns:a16="http://schemas.microsoft.com/office/drawing/2014/main" id="{6A131F3F-9D55-4BEB-5225-6F010B7F7DC6}"/>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9F10C096-059A-EB27-904E-6A81D4175A1D}"/>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for each timing, the charts illustrate the % of total nitrogen volume that was applied by farm size, age and 4R program familiarity.</a:t>
            </a:r>
          </a:p>
          <a:p>
            <a:r>
              <a:rPr lang="en-CA" dirty="0"/>
              <a:t>Total kilograms of actual nitrogen applied was calculated based on all sources of nitrogen from all fertilizer types.</a:t>
            </a:r>
          </a:p>
        </p:txBody>
      </p:sp>
    </p:spTree>
    <p:extLst>
      <p:ext uri="{BB962C8B-B14F-4D97-AF65-F5344CB8AC3E}">
        <p14:creationId xmlns:p14="http://schemas.microsoft.com/office/powerpoint/2010/main" val="3681154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hlinkClick r:id="rId4" action="ppaction://hlinksldjump"/>
          </p:cNvPr>
          <p:cNvSpPr txBox="1"/>
          <p:nvPr/>
        </p:nvSpPr>
        <p:spPr>
          <a:xfrm>
            <a:off x="3252082" y="786000"/>
            <a:ext cx="27432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Grain Corn</a:t>
            </a:r>
          </a:p>
        </p:txBody>
      </p:sp>
      <p:sp>
        <p:nvSpPr>
          <p:cNvPr id="3" name="Title 2"/>
          <p:cNvSpPr>
            <a:spLocks noGrp="1"/>
          </p:cNvSpPr>
          <p:nvPr>
            <p:ph type="title" idx="4294967295"/>
          </p:nvPr>
        </p:nvSpPr>
        <p:spPr>
          <a:xfrm>
            <a:off x="2132012" y="152400"/>
            <a:ext cx="9477692" cy="334962"/>
          </a:xfrm>
        </p:spPr>
        <p:txBody>
          <a:bodyPr/>
          <a:lstStyle/>
          <a:p>
            <a:r>
              <a:rPr lang="en-CA" dirty="0"/>
              <a:t>Navigation</a:t>
            </a:r>
          </a:p>
        </p:txBody>
      </p:sp>
      <p:sp>
        <p:nvSpPr>
          <p:cNvPr id="169" name="TextBox 168">
            <a:hlinkClick r:id="rId5" action="ppaction://hlinksldjump"/>
          </p:cNvPr>
          <p:cNvSpPr txBox="1"/>
          <p:nvPr/>
        </p:nvSpPr>
        <p:spPr>
          <a:xfrm>
            <a:off x="7237412" y="786000"/>
            <a:ext cx="4572000" cy="146304"/>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General Fertilizer Practices</a:t>
            </a:r>
          </a:p>
        </p:txBody>
      </p:sp>
      <p:sp>
        <p:nvSpPr>
          <p:cNvPr id="79" name="TextBox 78">
            <a:hlinkClick r:id="rId6" action="ppaction://hlinksldjump"/>
          </p:cNvPr>
          <p:cNvSpPr txBox="1"/>
          <p:nvPr/>
        </p:nvSpPr>
        <p:spPr>
          <a:xfrm>
            <a:off x="7351712" y="945237"/>
            <a:ext cx="45720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Sources of Fertilizer Advice</a:t>
            </a:r>
          </a:p>
        </p:txBody>
      </p:sp>
      <p:sp>
        <p:nvSpPr>
          <p:cNvPr id="80" name="TextBox 79">
            <a:hlinkClick r:id="rId7" action="ppaction://hlinksldjump"/>
          </p:cNvPr>
          <p:cNvSpPr txBox="1"/>
          <p:nvPr/>
        </p:nvSpPr>
        <p:spPr>
          <a:xfrm>
            <a:off x="7351712" y="1104474"/>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Nitrogen</a:t>
            </a:r>
          </a:p>
        </p:txBody>
      </p:sp>
      <p:sp>
        <p:nvSpPr>
          <p:cNvPr id="81" name="TextBox 80">
            <a:hlinkClick r:id="rId8" action="ppaction://hlinksldjump"/>
          </p:cNvPr>
          <p:cNvSpPr txBox="1"/>
          <p:nvPr/>
        </p:nvSpPr>
        <p:spPr>
          <a:xfrm>
            <a:off x="7351712" y="1422948"/>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P, K and S</a:t>
            </a:r>
          </a:p>
        </p:txBody>
      </p:sp>
      <p:sp>
        <p:nvSpPr>
          <p:cNvPr id="82" name="Rounded Rectangle 81"/>
          <p:cNvSpPr/>
          <p:nvPr/>
        </p:nvSpPr>
        <p:spPr>
          <a:xfrm>
            <a:off x="7260272" y="786000"/>
            <a:ext cx="91440" cy="3108960"/>
          </a:xfrm>
          <a:prstGeom prst="roundRect">
            <a:avLst/>
          </a:prstGeom>
          <a:solidFill>
            <a:srgbClr val="60504D"/>
          </a:solidFill>
          <a:ln w="127" cap="flat" cmpd="sng" algn="ctr">
            <a:solidFill>
              <a:srgbClr val="FFFFFF">
                <a:alpha val="30196"/>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effectLst/>
              <a:uLnTx/>
              <a:uFillTx/>
              <a:latin typeface="Calibri"/>
              <a:ea typeface="+mn-ea"/>
              <a:cs typeface="+mn-cs"/>
            </a:endParaRPr>
          </a:p>
        </p:txBody>
      </p:sp>
      <p:sp>
        <p:nvSpPr>
          <p:cNvPr id="83" name="TextBox 82">
            <a:hlinkClick r:id="rId9" action="ppaction://hlinksldjump"/>
          </p:cNvPr>
          <p:cNvSpPr txBox="1"/>
          <p:nvPr/>
        </p:nvSpPr>
        <p:spPr>
          <a:xfrm>
            <a:off x="7351712" y="2219133"/>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Familiarity with 4R Concept</a:t>
            </a:r>
          </a:p>
        </p:txBody>
      </p:sp>
      <p:sp>
        <p:nvSpPr>
          <p:cNvPr id="85" name="TextBox 84">
            <a:hlinkClick r:id="rId10" action="ppaction://hlinksldjump"/>
          </p:cNvPr>
          <p:cNvSpPr txBox="1"/>
          <p:nvPr/>
        </p:nvSpPr>
        <p:spPr>
          <a:xfrm>
            <a:off x="7351712" y="3174555"/>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Some Farmers Do Not Adopt 4R Practices</a:t>
            </a:r>
          </a:p>
        </p:txBody>
      </p:sp>
      <p:sp>
        <p:nvSpPr>
          <p:cNvPr id="86" name="TextBox 85">
            <a:hlinkClick r:id="rId11" action="ppaction://hlinksldjump"/>
          </p:cNvPr>
          <p:cNvSpPr txBox="1"/>
          <p:nvPr/>
        </p:nvSpPr>
        <p:spPr>
          <a:xfrm>
            <a:off x="7351712" y="1263711"/>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Reasons for Not Soil Testing for N Every Year</a:t>
            </a:r>
          </a:p>
        </p:txBody>
      </p:sp>
      <p:sp>
        <p:nvSpPr>
          <p:cNvPr id="87" name="TextBox 86">
            <a:hlinkClick r:id="rId12" action="ppaction://hlinksldjump"/>
          </p:cNvPr>
          <p:cNvSpPr txBox="1"/>
          <p:nvPr/>
        </p:nvSpPr>
        <p:spPr>
          <a:xfrm>
            <a:off x="7351712" y="1582185"/>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Micronutrients</a:t>
            </a:r>
          </a:p>
        </p:txBody>
      </p:sp>
      <p:sp>
        <p:nvSpPr>
          <p:cNvPr id="88" name="TextBox 87">
            <a:hlinkClick r:id="rId13" action="ppaction://hlinksldjump"/>
          </p:cNvPr>
          <p:cNvSpPr txBox="1"/>
          <p:nvPr/>
        </p:nvSpPr>
        <p:spPr>
          <a:xfrm>
            <a:off x="7351712" y="1741422"/>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Electrical Conductivity</a:t>
            </a:r>
          </a:p>
        </p:txBody>
      </p:sp>
      <p:sp>
        <p:nvSpPr>
          <p:cNvPr id="90" name="TextBox 89">
            <a:hlinkClick r:id="rId14" action="ppaction://hlinksldjump"/>
          </p:cNvPr>
          <p:cNvSpPr txBox="1"/>
          <p:nvPr/>
        </p:nvSpPr>
        <p:spPr>
          <a:xfrm>
            <a:off x="7351712" y="1900659"/>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Organic Matter</a:t>
            </a:r>
          </a:p>
        </p:txBody>
      </p:sp>
      <p:sp>
        <p:nvSpPr>
          <p:cNvPr id="91" name="TextBox 90">
            <a:hlinkClick r:id="rId15" action="ppaction://hlinksldjump"/>
          </p:cNvPr>
          <p:cNvSpPr txBox="1"/>
          <p:nvPr/>
        </p:nvSpPr>
        <p:spPr>
          <a:xfrm>
            <a:off x="7351712" y="2059896"/>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Frequency of Soil Testing - pH</a:t>
            </a:r>
          </a:p>
        </p:txBody>
      </p:sp>
      <p:sp>
        <p:nvSpPr>
          <p:cNvPr id="109" name="TextBox 108">
            <a:hlinkClick r:id="rId16" action="ppaction://hlinksldjump"/>
          </p:cNvPr>
          <p:cNvSpPr txBox="1"/>
          <p:nvPr/>
        </p:nvSpPr>
        <p:spPr>
          <a:xfrm>
            <a:off x="7351711" y="2378370"/>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Believe They Comply With 4R</a:t>
            </a:r>
          </a:p>
        </p:txBody>
      </p:sp>
      <p:sp>
        <p:nvSpPr>
          <p:cNvPr id="110" name="TextBox 109">
            <a:hlinkClick r:id="rId17" action="ppaction://hlinksldjump"/>
          </p:cNvPr>
          <p:cNvSpPr txBox="1"/>
          <p:nvPr/>
        </p:nvSpPr>
        <p:spPr>
          <a:xfrm>
            <a:off x="7351711" y="2537607"/>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Work With A 4R Certified Retailer</a:t>
            </a:r>
          </a:p>
        </p:txBody>
      </p:sp>
      <p:sp>
        <p:nvSpPr>
          <p:cNvPr id="111" name="TextBox 110">
            <a:hlinkClick r:id="rId18" action="ppaction://hlinksldjump"/>
          </p:cNvPr>
          <p:cNvSpPr txBox="1"/>
          <p:nvPr/>
        </p:nvSpPr>
        <p:spPr>
          <a:xfrm>
            <a:off x="7351712" y="3015318"/>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Benefits Of Having A 4R Plan In Place</a:t>
            </a:r>
          </a:p>
        </p:txBody>
      </p:sp>
      <p:sp>
        <p:nvSpPr>
          <p:cNvPr id="115" name="TextBox 114">
            <a:hlinkClick r:id="rId19" action="ppaction://hlinksldjump"/>
          </p:cNvPr>
          <p:cNvSpPr txBox="1"/>
          <p:nvPr/>
        </p:nvSpPr>
        <p:spPr>
          <a:xfrm>
            <a:off x="7351712" y="2856081"/>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Growers Who Have A 4R Plan In Place</a:t>
            </a:r>
          </a:p>
        </p:txBody>
      </p:sp>
      <p:sp>
        <p:nvSpPr>
          <p:cNvPr id="113" name="Rounded Rectangle 112"/>
          <p:cNvSpPr/>
          <p:nvPr/>
        </p:nvSpPr>
        <p:spPr>
          <a:xfrm>
            <a:off x="3281038" y="786000"/>
            <a:ext cx="91440" cy="4808289"/>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hlinkClick r:id="rId20" action="ppaction://hlinksldjump"/>
          </p:cNvPr>
          <p:cNvSpPr txBox="1"/>
          <p:nvPr/>
        </p:nvSpPr>
        <p:spPr>
          <a:xfrm>
            <a:off x="7260272" y="5004058"/>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Grain Corn Summary</a:t>
            </a:r>
          </a:p>
        </p:txBody>
      </p:sp>
      <p:sp>
        <p:nvSpPr>
          <p:cNvPr id="120" name="Rounded Rectangle 119"/>
          <p:cNvSpPr/>
          <p:nvPr/>
        </p:nvSpPr>
        <p:spPr>
          <a:xfrm flipH="1">
            <a:off x="7273607" y="4032204"/>
            <a:ext cx="91440" cy="640080"/>
          </a:xfrm>
          <a:prstGeom prst="roundRect">
            <a:avLst/>
          </a:prstGeom>
          <a:solidFill>
            <a:srgbClr val="7C716F"/>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TextBox 198">
            <a:hlinkClick r:id="rId21" action="ppaction://hlinksldjump"/>
          </p:cNvPr>
          <p:cNvSpPr txBox="1"/>
          <p:nvPr/>
        </p:nvSpPr>
        <p:spPr>
          <a:xfrm>
            <a:off x="7260272" y="4045894"/>
            <a:ext cx="2376000" cy="145473"/>
          </a:xfrm>
          <a:prstGeom prst="rect">
            <a:avLst/>
          </a:prstGeom>
          <a:solidFill>
            <a:srgbClr val="F8F8F8">
              <a:alpha val="1176"/>
            </a:srgbClr>
          </a:solidFill>
        </p:spPr>
        <p:txBody>
          <a:bodyPr wrap="square" lIns="182880" tIns="0" rIns="0" bIns="0" rtlCol="0" anchor="ctr" anchorCtr="0">
            <a:noAutofit/>
          </a:bodyPr>
          <a:lstStyle>
            <a:defPPr>
              <a:defRPr lang="en-US"/>
            </a:defPPr>
            <a:lvl1pPr>
              <a:defRPr sz="1100">
                <a:latin typeface="Calibri Light" pitchFamily="34" charset="0"/>
                <a:cs typeface="Calibri Light" pitchFamily="34" charset="0"/>
              </a:defRPr>
            </a:lvl1pPr>
          </a:lstStyle>
          <a:p>
            <a:r>
              <a:rPr lang="en-US" sz="1200" b="1" dirty="0">
                <a:latin typeface="+mj-lt"/>
              </a:rPr>
              <a:t>Demographics</a:t>
            </a:r>
          </a:p>
        </p:txBody>
      </p:sp>
      <p:sp>
        <p:nvSpPr>
          <p:cNvPr id="63" name="Rounded Rectangle 62"/>
          <p:cNvSpPr/>
          <p:nvPr/>
        </p:nvSpPr>
        <p:spPr>
          <a:xfrm>
            <a:off x="7273607" y="4838538"/>
            <a:ext cx="91440" cy="475488"/>
          </a:xfrm>
          <a:prstGeom prst="roundRect">
            <a:avLst/>
          </a:prstGeom>
          <a:solidFill>
            <a:srgbClr val="4D6681"/>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hlinkClick r:id="rId20" action="ppaction://hlinksldjump"/>
          </p:cNvPr>
          <p:cNvSpPr txBox="1"/>
          <p:nvPr/>
        </p:nvSpPr>
        <p:spPr>
          <a:xfrm>
            <a:off x="7260272" y="4844364"/>
            <a:ext cx="2376000" cy="145473"/>
          </a:xfrm>
          <a:prstGeom prst="rect">
            <a:avLst/>
          </a:prstGeom>
          <a:solidFill>
            <a:srgbClr val="F8F8F8">
              <a:alpha val="1176"/>
            </a:srgbClr>
          </a:solidFill>
        </p:spPr>
        <p:txBody>
          <a:bodyPr wrap="square" lIns="182880" tIns="0" rIns="0" bIns="0" rtlCol="0" anchor="ctr" anchorCtr="0">
            <a:noAutofit/>
          </a:bodyPr>
          <a:lstStyle/>
          <a:p>
            <a:r>
              <a:rPr lang="en-US" sz="1200" b="1" dirty="0">
                <a:latin typeface="+mj-lt"/>
                <a:cs typeface="Calibri Light" pitchFamily="34" charset="0"/>
              </a:rPr>
              <a:t>Key Findings</a:t>
            </a:r>
          </a:p>
        </p:txBody>
      </p:sp>
      <p:sp>
        <p:nvSpPr>
          <p:cNvPr id="66" name="TextBox 65">
            <a:hlinkClick r:id="rId22" action="ppaction://hlinksldjump"/>
          </p:cNvPr>
          <p:cNvSpPr txBox="1"/>
          <p:nvPr/>
        </p:nvSpPr>
        <p:spPr>
          <a:xfrm>
            <a:off x="7288847" y="4684670"/>
            <a:ext cx="2376000" cy="145473"/>
          </a:xfrm>
          <a:prstGeom prst="rect">
            <a:avLst/>
          </a:prstGeom>
          <a:solidFill>
            <a:srgbClr val="F8F8F8">
              <a:alpha val="1176"/>
            </a:srgbClr>
          </a:solidFill>
        </p:spPr>
        <p:txBody>
          <a:bodyPr wrap="square" lIns="182880" tIns="0" rIns="0" bIns="0" rtlCol="0" anchor="ctr" anchorCtr="0">
            <a:noAutofit/>
          </a:bodyPr>
          <a:lstStyle/>
          <a:p>
            <a:endParaRPr lang="en-US" sz="1100" dirty="0">
              <a:latin typeface="Calibri Light" pitchFamily="34" charset="0"/>
              <a:cs typeface="Calibri Light" pitchFamily="34" charset="0"/>
            </a:endParaRPr>
          </a:p>
        </p:txBody>
      </p:sp>
      <p:sp>
        <p:nvSpPr>
          <p:cNvPr id="75" name="TextBox 74">
            <a:hlinkClick r:id="rId23" action="ppaction://hlinksldjump"/>
          </p:cNvPr>
          <p:cNvSpPr txBox="1"/>
          <p:nvPr/>
        </p:nvSpPr>
        <p:spPr>
          <a:xfrm>
            <a:off x="7365047" y="4205588"/>
            <a:ext cx="23760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Crop Hectare Categories</a:t>
            </a:r>
            <a:endParaRPr lang="en-US" sz="1100" dirty="0">
              <a:latin typeface="Calibri Light" pitchFamily="34" charset="0"/>
              <a:cs typeface="Calibri Light" pitchFamily="34" charset="0"/>
            </a:endParaRPr>
          </a:p>
        </p:txBody>
      </p:sp>
      <p:sp>
        <p:nvSpPr>
          <p:cNvPr id="77" name="TextBox 76">
            <a:hlinkClick r:id="rId24" action="ppaction://hlinksldjump"/>
          </p:cNvPr>
          <p:cNvSpPr txBox="1"/>
          <p:nvPr/>
        </p:nvSpPr>
        <p:spPr>
          <a:xfrm>
            <a:off x="7365047" y="4524976"/>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Study Methodology &amp; Sample</a:t>
            </a:r>
          </a:p>
        </p:txBody>
      </p:sp>
      <p:sp>
        <p:nvSpPr>
          <p:cNvPr id="93" name="TextBox 92">
            <a:hlinkClick r:id="rId25" action="ppaction://hlinksldjump"/>
          </p:cNvPr>
          <p:cNvSpPr txBox="1"/>
          <p:nvPr/>
        </p:nvSpPr>
        <p:spPr>
          <a:xfrm>
            <a:off x="7260272" y="5163752"/>
            <a:ext cx="2376000" cy="145473"/>
          </a:xfrm>
          <a:prstGeom prst="rect">
            <a:avLst/>
          </a:prstGeom>
          <a:solidFill>
            <a:srgbClr val="F8F8F8">
              <a:alpha val="1176"/>
            </a:srgbClr>
          </a:solidFill>
        </p:spPr>
        <p:txBody>
          <a:bodyPr wrap="square" lIns="182880" tIns="0" rIns="0" bIns="0" rtlCol="0" anchor="ctr" anchorCtr="0">
            <a:noAutofit/>
          </a:bodyPr>
          <a:lstStyle/>
          <a:p>
            <a:r>
              <a:rPr lang="en-US" sz="1100" dirty="0">
                <a:latin typeface="Calibri Light" pitchFamily="34" charset="0"/>
                <a:cs typeface="Calibri Light" pitchFamily="34" charset="0"/>
              </a:rPr>
              <a:t>4R Nutrient Stewardship</a:t>
            </a:r>
          </a:p>
        </p:txBody>
      </p:sp>
      <p:sp>
        <p:nvSpPr>
          <p:cNvPr id="58" name="TextBox 57">
            <a:hlinkClick r:id="rId26" action="ppaction://hlinksldjump"/>
            <a:extLst>
              <a:ext uri="{FF2B5EF4-FFF2-40B4-BE49-F238E27FC236}">
                <a16:creationId xmlns:a16="http://schemas.microsoft.com/office/drawing/2014/main" id="{9351E218-0FC0-4842-B91A-448932C4C37B}"/>
              </a:ext>
            </a:extLst>
          </p:cNvPr>
          <p:cNvSpPr txBox="1"/>
          <p:nvPr/>
        </p:nvSpPr>
        <p:spPr>
          <a:xfrm>
            <a:off x="7351712" y="3333792"/>
            <a:ext cx="45720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Fee to Prepare 4R Plan</a:t>
            </a:r>
            <a:endParaRPr lang="en-CA" sz="1100" dirty="0">
              <a:latin typeface="Calibri Light" pitchFamily="34" charset="0"/>
              <a:cs typeface="Calibri Light" pitchFamily="34" charset="0"/>
            </a:endParaRPr>
          </a:p>
        </p:txBody>
      </p:sp>
      <p:sp>
        <p:nvSpPr>
          <p:cNvPr id="59" name="TextBox 58">
            <a:hlinkClick r:id="rId27" action="ppaction://hlinksldjump"/>
            <a:extLst>
              <a:ext uri="{FF2B5EF4-FFF2-40B4-BE49-F238E27FC236}">
                <a16:creationId xmlns:a16="http://schemas.microsoft.com/office/drawing/2014/main" id="{4EF631B1-0A85-4536-AF8E-D59F88E85C93}"/>
              </a:ext>
            </a:extLst>
          </p:cNvPr>
          <p:cNvSpPr txBox="1"/>
          <p:nvPr/>
        </p:nvSpPr>
        <p:spPr>
          <a:xfrm>
            <a:off x="7351712" y="3492246"/>
            <a:ext cx="4572000" cy="146304"/>
          </a:xfrm>
          <a:prstGeom prst="rect">
            <a:avLst/>
          </a:prstGeom>
          <a:noFill/>
        </p:spPr>
        <p:txBody>
          <a:bodyPr wrap="square" tIns="0" bIns="0" rtlCol="0">
            <a:noAutofit/>
          </a:bodyPr>
          <a:lstStyle/>
          <a:p>
            <a:r>
              <a:rPr lang="en-CA" sz="1100" dirty="0">
                <a:latin typeface="Calibri Light" pitchFamily="34" charset="0"/>
                <a:cs typeface="Calibri Light" pitchFamily="34" charset="0"/>
              </a:rPr>
              <a:t>Sources of Fertilizer Information</a:t>
            </a:r>
          </a:p>
        </p:txBody>
      </p:sp>
      <p:sp>
        <p:nvSpPr>
          <p:cNvPr id="61" name="TextBox 60">
            <a:hlinkClick r:id="rId28" action="ppaction://hlinksldjump"/>
            <a:extLst>
              <a:ext uri="{FF2B5EF4-FFF2-40B4-BE49-F238E27FC236}">
                <a16:creationId xmlns:a16="http://schemas.microsoft.com/office/drawing/2014/main" id="{16EFFCBF-610C-4E14-9B32-81FB939E23D0}"/>
              </a:ext>
            </a:extLst>
          </p:cNvPr>
          <p:cNvSpPr txBox="1"/>
          <p:nvPr/>
        </p:nvSpPr>
        <p:spPr>
          <a:xfrm>
            <a:off x="3351212" y="945694"/>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Timing</a:t>
            </a:r>
          </a:p>
        </p:txBody>
      </p:sp>
      <p:sp>
        <p:nvSpPr>
          <p:cNvPr id="62" name="TextBox 61">
            <a:hlinkClick r:id="rId29" action="ppaction://hlinksldjump"/>
            <a:extLst>
              <a:ext uri="{FF2B5EF4-FFF2-40B4-BE49-F238E27FC236}">
                <a16:creationId xmlns:a16="http://schemas.microsoft.com/office/drawing/2014/main" id="{A8840C2C-F67F-443F-BF05-DDE788B80345}"/>
              </a:ext>
            </a:extLst>
          </p:cNvPr>
          <p:cNvSpPr txBox="1"/>
          <p:nvPr/>
        </p:nvSpPr>
        <p:spPr>
          <a:xfrm>
            <a:off x="3351212" y="1105388"/>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Source</a:t>
            </a:r>
          </a:p>
        </p:txBody>
      </p:sp>
      <p:sp>
        <p:nvSpPr>
          <p:cNvPr id="67" name="TextBox 66">
            <a:hlinkClick r:id="rId30" action="ppaction://hlinksldjump"/>
            <a:extLst>
              <a:ext uri="{FF2B5EF4-FFF2-40B4-BE49-F238E27FC236}">
                <a16:creationId xmlns:a16="http://schemas.microsoft.com/office/drawing/2014/main" id="{ADD1E4D4-1810-4CB4-9FC9-0E005954D6E7}"/>
              </a:ext>
            </a:extLst>
          </p:cNvPr>
          <p:cNvSpPr txBox="1"/>
          <p:nvPr/>
        </p:nvSpPr>
        <p:spPr>
          <a:xfrm>
            <a:off x="3351212" y="1265082"/>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Placement</a:t>
            </a:r>
          </a:p>
        </p:txBody>
      </p:sp>
      <p:sp>
        <p:nvSpPr>
          <p:cNvPr id="68" name="TextBox 67">
            <a:hlinkClick r:id="rId31" action="ppaction://hlinksldjump"/>
            <a:extLst>
              <a:ext uri="{FF2B5EF4-FFF2-40B4-BE49-F238E27FC236}">
                <a16:creationId xmlns:a16="http://schemas.microsoft.com/office/drawing/2014/main" id="{19CBDCE4-A0A2-421D-852B-FE2F3B3E2AD7}"/>
              </a:ext>
            </a:extLst>
          </p:cNvPr>
          <p:cNvSpPr txBox="1"/>
          <p:nvPr/>
        </p:nvSpPr>
        <p:spPr>
          <a:xfrm>
            <a:off x="3351212" y="1424776"/>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Nitrogen Rates</a:t>
            </a:r>
          </a:p>
        </p:txBody>
      </p:sp>
      <p:sp>
        <p:nvSpPr>
          <p:cNvPr id="73" name="TextBox 72">
            <a:hlinkClick r:id="rId32" action="ppaction://hlinksldjump"/>
            <a:extLst>
              <a:ext uri="{FF2B5EF4-FFF2-40B4-BE49-F238E27FC236}">
                <a16:creationId xmlns:a16="http://schemas.microsoft.com/office/drawing/2014/main" id="{C9D4A322-8567-431D-9C7B-52168DD1FF11}"/>
              </a:ext>
            </a:extLst>
          </p:cNvPr>
          <p:cNvSpPr txBox="1"/>
          <p:nvPr/>
        </p:nvSpPr>
        <p:spPr>
          <a:xfrm>
            <a:off x="3351212" y="2063552"/>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Fertilizer Program</a:t>
            </a:r>
          </a:p>
        </p:txBody>
      </p:sp>
      <p:sp>
        <p:nvSpPr>
          <p:cNvPr id="74" name="TextBox 73">
            <a:hlinkClick r:id="rId33" action="ppaction://hlinksldjump"/>
            <a:extLst>
              <a:ext uri="{FF2B5EF4-FFF2-40B4-BE49-F238E27FC236}">
                <a16:creationId xmlns:a16="http://schemas.microsoft.com/office/drawing/2014/main" id="{D4DA8862-392C-4DA1-9A45-731BCA201802}"/>
              </a:ext>
            </a:extLst>
          </p:cNvPr>
          <p:cNvSpPr txBox="1"/>
          <p:nvPr/>
        </p:nvSpPr>
        <p:spPr>
          <a:xfrm>
            <a:off x="3351212" y="2702328"/>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Nitrogen Fixing Crop in Previous Year</a:t>
            </a:r>
          </a:p>
        </p:txBody>
      </p:sp>
      <p:sp>
        <p:nvSpPr>
          <p:cNvPr id="78" name="TextBox 77">
            <a:hlinkClick r:id="rId34" action="ppaction://hlinksldjump"/>
            <a:extLst>
              <a:ext uri="{FF2B5EF4-FFF2-40B4-BE49-F238E27FC236}">
                <a16:creationId xmlns:a16="http://schemas.microsoft.com/office/drawing/2014/main" id="{2B3749F9-8BFD-40BC-8EB6-D6087022BBF7}"/>
              </a:ext>
            </a:extLst>
          </p:cNvPr>
          <p:cNvSpPr txBox="1"/>
          <p:nvPr/>
        </p:nvSpPr>
        <p:spPr>
          <a:xfrm>
            <a:off x="3351212" y="302171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Approaches Used To Decide Rate</a:t>
            </a:r>
          </a:p>
        </p:txBody>
      </p:sp>
      <p:sp>
        <p:nvSpPr>
          <p:cNvPr id="89" name="TextBox 88">
            <a:hlinkClick r:id="rId35" action="ppaction://hlinksldjump"/>
            <a:extLst>
              <a:ext uri="{FF2B5EF4-FFF2-40B4-BE49-F238E27FC236}">
                <a16:creationId xmlns:a16="http://schemas.microsoft.com/office/drawing/2014/main" id="{7467C4DB-3A6B-42A4-82FE-E93030D50F62}"/>
              </a:ext>
            </a:extLst>
          </p:cNvPr>
          <p:cNvSpPr txBox="1"/>
          <p:nvPr/>
        </p:nvSpPr>
        <p:spPr>
          <a:xfrm>
            <a:off x="3351212" y="4299268"/>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Nitrogen Stabilizers</a:t>
            </a:r>
          </a:p>
        </p:txBody>
      </p:sp>
      <p:sp>
        <p:nvSpPr>
          <p:cNvPr id="92" name="TextBox 91">
            <a:hlinkClick r:id="rId36" action="ppaction://hlinksldjump"/>
            <a:extLst>
              <a:ext uri="{FF2B5EF4-FFF2-40B4-BE49-F238E27FC236}">
                <a16:creationId xmlns:a16="http://schemas.microsoft.com/office/drawing/2014/main" id="{3F9BAEAA-F171-4478-A941-5998653547E8}"/>
              </a:ext>
            </a:extLst>
          </p:cNvPr>
          <p:cNvSpPr txBox="1"/>
          <p:nvPr/>
        </p:nvSpPr>
        <p:spPr>
          <a:xfrm>
            <a:off x="3351212" y="4618656"/>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Target Yield vs. Actual Yield</a:t>
            </a:r>
          </a:p>
        </p:txBody>
      </p:sp>
      <p:sp>
        <p:nvSpPr>
          <p:cNvPr id="94" name="TextBox 93">
            <a:hlinkClick r:id="rId37" action="ppaction://hlinksldjump"/>
            <a:extLst>
              <a:ext uri="{FF2B5EF4-FFF2-40B4-BE49-F238E27FC236}">
                <a16:creationId xmlns:a16="http://schemas.microsoft.com/office/drawing/2014/main" id="{6884A468-2509-47EA-B21A-4AA2001F4FD5}"/>
              </a:ext>
            </a:extLst>
          </p:cNvPr>
          <p:cNvSpPr txBox="1"/>
          <p:nvPr/>
        </p:nvSpPr>
        <p:spPr>
          <a:xfrm>
            <a:off x="3351212" y="4778350"/>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Micro/Secondary Nutrients</a:t>
            </a:r>
          </a:p>
        </p:txBody>
      </p:sp>
      <p:sp>
        <p:nvSpPr>
          <p:cNvPr id="97" name="TextBox 96">
            <a:hlinkClick r:id="rId38" action="ppaction://hlinksldjump"/>
            <a:extLst>
              <a:ext uri="{FF2B5EF4-FFF2-40B4-BE49-F238E27FC236}">
                <a16:creationId xmlns:a16="http://schemas.microsoft.com/office/drawing/2014/main" id="{E67C21F0-6F11-4B41-B601-48EC286CE473}"/>
              </a:ext>
            </a:extLst>
          </p:cNvPr>
          <p:cNvSpPr txBox="1"/>
          <p:nvPr/>
        </p:nvSpPr>
        <p:spPr>
          <a:xfrm>
            <a:off x="3351212" y="238294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Consistency with 4R Practices</a:t>
            </a:r>
          </a:p>
        </p:txBody>
      </p:sp>
      <p:sp>
        <p:nvSpPr>
          <p:cNvPr id="98" name="TextBox 97">
            <a:hlinkClick r:id="rId39" action="ppaction://hlinksldjump"/>
            <a:extLst>
              <a:ext uri="{FF2B5EF4-FFF2-40B4-BE49-F238E27FC236}">
                <a16:creationId xmlns:a16="http://schemas.microsoft.com/office/drawing/2014/main" id="{8AFF49EE-6926-4C88-A8B4-14CC54A263EF}"/>
              </a:ext>
            </a:extLst>
          </p:cNvPr>
          <p:cNvSpPr txBox="1"/>
          <p:nvPr/>
        </p:nvSpPr>
        <p:spPr>
          <a:xfrm>
            <a:off x="3351212" y="158447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Phosphorus Rates</a:t>
            </a:r>
          </a:p>
        </p:txBody>
      </p:sp>
      <p:sp>
        <p:nvSpPr>
          <p:cNvPr id="99" name="TextBox 98">
            <a:hlinkClick r:id="rId40" action="ppaction://hlinksldjump"/>
            <a:extLst>
              <a:ext uri="{FF2B5EF4-FFF2-40B4-BE49-F238E27FC236}">
                <a16:creationId xmlns:a16="http://schemas.microsoft.com/office/drawing/2014/main" id="{AF05CE42-C694-410E-BE0E-5A0A5E3CDE76}"/>
              </a:ext>
            </a:extLst>
          </p:cNvPr>
          <p:cNvSpPr txBox="1"/>
          <p:nvPr/>
        </p:nvSpPr>
        <p:spPr>
          <a:xfrm>
            <a:off x="3351212" y="1744164"/>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Potassium Rates</a:t>
            </a:r>
          </a:p>
        </p:txBody>
      </p:sp>
      <p:sp>
        <p:nvSpPr>
          <p:cNvPr id="100" name="TextBox 99">
            <a:hlinkClick r:id="rId41" action="ppaction://hlinksldjump"/>
            <a:extLst>
              <a:ext uri="{FF2B5EF4-FFF2-40B4-BE49-F238E27FC236}">
                <a16:creationId xmlns:a16="http://schemas.microsoft.com/office/drawing/2014/main" id="{041AE9BC-37AE-411E-B351-5AB26BEFF790}"/>
              </a:ext>
            </a:extLst>
          </p:cNvPr>
          <p:cNvSpPr txBox="1"/>
          <p:nvPr/>
        </p:nvSpPr>
        <p:spPr>
          <a:xfrm>
            <a:off x="3351212" y="1903858"/>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Sulphur Rates</a:t>
            </a:r>
          </a:p>
        </p:txBody>
      </p:sp>
      <p:sp>
        <p:nvSpPr>
          <p:cNvPr id="101" name="TextBox 100">
            <a:hlinkClick r:id="rId42" action="ppaction://hlinksldjump"/>
            <a:extLst>
              <a:ext uri="{FF2B5EF4-FFF2-40B4-BE49-F238E27FC236}">
                <a16:creationId xmlns:a16="http://schemas.microsoft.com/office/drawing/2014/main" id="{4C9AFC78-CF16-4F8A-B9E9-8407A1A406EC}"/>
              </a:ext>
            </a:extLst>
          </p:cNvPr>
          <p:cNvSpPr txBox="1"/>
          <p:nvPr/>
        </p:nvSpPr>
        <p:spPr>
          <a:xfrm>
            <a:off x="3351212" y="2862022"/>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Rates Set By Field</a:t>
            </a:r>
            <a:endParaRPr lang="en-CA" sz="1100" dirty="0">
              <a:latin typeface="Calibri Light" pitchFamily="34" charset="0"/>
              <a:cs typeface="Calibri Light" pitchFamily="34" charset="0"/>
            </a:endParaRPr>
          </a:p>
        </p:txBody>
      </p:sp>
      <p:sp>
        <p:nvSpPr>
          <p:cNvPr id="104" name="TextBox 103">
            <a:hlinkClick r:id="rId43" action="ppaction://hlinksldjump"/>
            <a:extLst>
              <a:ext uri="{FF2B5EF4-FFF2-40B4-BE49-F238E27FC236}">
                <a16:creationId xmlns:a16="http://schemas.microsoft.com/office/drawing/2014/main" id="{11003C5C-544B-4835-ADEA-E98E9CFD9E5D}"/>
              </a:ext>
            </a:extLst>
          </p:cNvPr>
          <p:cNvSpPr txBox="1"/>
          <p:nvPr/>
        </p:nvSpPr>
        <p:spPr>
          <a:xfrm>
            <a:off x="3351212" y="4458962"/>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EEFs by Timing - % of N Volume</a:t>
            </a:r>
          </a:p>
        </p:txBody>
      </p:sp>
      <p:sp>
        <p:nvSpPr>
          <p:cNvPr id="105" name="TextBox 104">
            <a:hlinkClick r:id="rId44" action="ppaction://hlinksldjump"/>
            <a:extLst>
              <a:ext uri="{FF2B5EF4-FFF2-40B4-BE49-F238E27FC236}">
                <a16:creationId xmlns:a16="http://schemas.microsoft.com/office/drawing/2014/main" id="{B56858B4-FCF6-4D32-B4F6-0C9ECBCFA8D3}"/>
              </a:ext>
            </a:extLst>
          </p:cNvPr>
          <p:cNvSpPr txBox="1"/>
          <p:nvPr/>
        </p:nvSpPr>
        <p:spPr>
          <a:xfrm>
            <a:off x="3351212" y="4938044"/>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Custom Application by Timing</a:t>
            </a:r>
          </a:p>
        </p:txBody>
      </p:sp>
      <p:sp>
        <p:nvSpPr>
          <p:cNvPr id="106" name="TextBox 105">
            <a:hlinkClick r:id="rId45" action="ppaction://hlinksldjump"/>
            <a:extLst>
              <a:ext uri="{FF2B5EF4-FFF2-40B4-BE49-F238E27FC236}">
                <a16:creationId xmlns:a16="http://schemas.microsoft.com/office/drawing/2014/main" id="{B1850403-1CA6-49A9-BC1F-ED25378D2037}"/>
              </a:ext>
            </a:extLst>
          </p:cNvPr>
          <p:cNvSpPr txBox="1"/>
          <p:nvPr/>
        </p:nvSpPr>
        <p:spPr>
          <a:xfrm>
            <a:off x="3351212" y="2542634"/>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Not Meeting Consistency Criteria</a:t>
            </a:r>
          </a:p>
        </p:txBody>
      </p:sp>
      <p:sp>
        <p:nvSpPr>
          <p:cNvPr id="107" name="TextBox 106">
            <a:hlinkClick r:id="rId46" action="ppaction://hlinksldjump"/>
            <a:extLst>
              <a:ext uri="{FF2B5EF4-FFF2-40B4-BE49-F238E27FC236}">
                <a16:creationId xmlns:a16="http://schemas.microsoft.com/office/drawing/2014/main" id="{DEBC4F43-12C4-454D-BECC-66789E7BF815}"/>
              </a:ext>
            </a:extLst>
          </p:cNvPr>
          <p:cNvSpPr txBox="1"/>
          <p:nvPr/>
        </p:nvSpPr>
        <p:spPr>
          <a:xfrm>
            <a:off x="3351212" y="5417127"/>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Nitrogen Fixing Biostimulants</a:t>
            </a:r>
            <a:endParaRPr lang="en-CA" sz="1100" dirty="0">
              <a:latin typeface="Calibri Light" pitchFamily="34" charset="0"/>
              <a:cs typeface="Calibri Light" pitchFamily="34" charset="0"/>
            </a:endParaRPr>
          </a:p>
        </p:txBody>
      </p:sp>
      <p:sp>
        <p:nvSpPr>
          <p:cNvPr id="108" name="TextBox 107">
            <a:hlinkClick r:id="rId47" action="ppaction://hlinksldjump"/>
            <a:extLst>
              <a:ext uri="{FF2B5EF4-FFF2-40B4-BE49-F238E27FC236}">
                <a16:creationId xmlns:a16="http://schemas.microsoft.com/office/drawing/2014/main" id="{32C91E6B-93DF-46EE-8F3F-E43110106228}"/>
              </a:ext>
            </a:extLst>
          </p:cNvPr>
          <p:cNvSpPr txBox="1"/>
          <p:nvPr/>
        </p:nvSpPr>
        <p:spPr>
          <a:xfrm>
            <a:off x="3351212" y="2223246"/>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Use of Variable Rates by Fertilizer Type</a:t>
            </a:r>
          </a:p>
        </p:txBody>
      </p:sp>
      <p:sp>
        <p:nvSpPr>
          <p:cNvPr id="114" name="TextBox 113">
            <a:hlinkClick r:id="rId48" action="ppaction://hlinksldjump"/>
            <a:extLst>
              <a:ext uri="{FF2B5EF4-FFF2-40B4-BE49-F238E27FC236}">
                <a16:creationId xmlns:a16="http://schemas.microsoft.com/office/drawing/2014/main" id="{6FAB1A54-61E7-4CF1-91C5-799F8168533B}"/>
              </a:ext>
            </a:extLst>
          </p:cNvPr>
          <p:cNvSpPr txBox="1"/>
          <p:nvPr/>
        </p:nvSpPr>
        <p:spPr>
          <a:xfrm>
            <a:off x="3351212" y="318141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Main Person Who Determined Rate</a:t>
            </a:r>
            <a:endParaRPr lang="en-CA" sz="1100" dirty="0">
              <a:latin typeface="Calibri Light" pitchFamily="34" charset="0"/>
              <a:cs typeface="Calibri Light" pitchFamily="34" charset="0"/>
            </a:endParaRPr>
          </a:p>
        </p:txBody>
      </p:sp>
      <p:sp>
        <p:nvSpPr>
          <p:cNvPr id="116" name="TextBox 115">
            <a:hlinkClick r:id="rId49" action="ppaction://hlinksldjump"/>
            <a:extLst>
              <a:ext uri="{FF2B5EF4-FFF2-40B4-BE49-F238E27FC236}">
                <a16:creationId xmlns:a16="http://schemas.microsoft.com/office/drawing/2014/main" id="{D58E8A2B-74B3-4A80-9180-80E3EBAE9FB5}"/>
              </a:ext>
            </a:extLst>
          </p:cNvPr>
          <p:cNvSpPr txBox="1"/>
          <p:nvPr/>
        </p:nvSpPr>
        <p:spPr>
          <a:xfrm>
            <a:off x="3351212" y="3500798"/>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Professional Designation</a:t>
            </a:r>
            <a:endParaRPr lang="en-CA" sz="1100" dirty="0">
              <a:latin typeface="Calibri Light" pitchFamily="34" charset="0"/>
              <a:cs typeface="Calibri Light" pitchFamily="34" charset="0"/>
            </a:endParaRPr>
          </a:p>
        </p:txBody>
      </p:sp>
      <p:sp>
        <p:nvSpPr>
          <p:cNvPr id="117" name="TextBox 116">
            <a:hlinkClick r:id="rId50" action="ppaction://hlinksldjump"/>
            <a:extLst>
              <a:ext uri="{FF2B5EF4-FFF2-40B4-BE49-F238E27FC236}">
                <a16:creationId xmlns:a16="http://schemas.microsoft.com/office/drawing/2014/main" id="{BD054734-ECD8-42B2-A712-90895C345F43}"/>
              </a:ext>
            </a:extLst>
          </p:cNvPr>
          <p:cNvSpPr txBox="1"/>
          <p:nvPr/>
        </p:nvSpPr>
        <p:spPr>
          <a:xfrm>
            <a:off x="3351212" y="3660492"/>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Importance of Professional Designation</a:t>
            </a:r>
            <a:endParaRPr lang="en-CA" sz="1100" dirty="0">
              <a:latin typeface="Calibri Light" pitchFamily="34" charset="0"/>
              <a:cs typeface="Calibri Light" pitchFamily="34" charset="0"/>
            </a:endParaRPr>
          </a:p>
        </p:txBody>
      </p:sp>
      <p:sp>
        <p:nvSpPr>
          <p:cNvPr id="118" name="TextBox 117">
            <a:hlinkClick r:id="rId51" action="ppaction://hlinksldjump"/>
            <a:extLst>
              <a:ext uri="{FF2B5EF4-FFF2-40B4-BE49-F238E27FC236}">
                <a16:creationId xmlns:a16="http://schemas.microsoft.com/office/drawing/2014/main" id="{C7694D86-F194-4EAF-9703-6CCBE8FE1C82}"/>
              </a:ext>
            </a:extLst>
          </p:cNvPr>
          <p:cNvSpPr txBox="1"/>
          <p:nvPr/>
        </p:nvSpPr>
        <p:spPr>
          <a:xfrm>
            <a:off x="3351212" y="3820186"/>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Deviation from Recommended Rate</a:t>
            </a:r>
            <a:endParaRPr lang="en-CA" sz="1100" dirty="0">
              <a:latin typeface="Calibri Light" pitchFamily="34" charset="0"/>
              <a:cs typeface="Calibri Light" pitchFamily="34" charset="0"/>
            </a:endParaRPr>
          </a:p>
        </p:txBody>
      </p:sp>
      <p:sp>
        <p:nvSpPr>
          <p:cNvPr id="119" name="TextBox 118">
            <a:hlinkClick r:id="rId52" action="ppaction://hlinksldjump"/>
            <a:extLst>
              <a:ext uri="{FF2B5EF4-FFF2-40B4-BE49-F238E27FC236}">
                <a16:creationId xmlns:a16="http://schemas.microsoft.com/office/drawing/2014/main" id="{791FFCC5-C1BE-4577-963D-EF7377BB2BF3}"/>
              </a:ext>
            </a:extLst>
          </p:cNvPr>
          <p:cNvSpPr txBox="1"/>
          <p:nvPr/>
        </p:nvSpPr>
        <p:spPr>
          <a:xfrm>
            <a:off x="3351212" y="3979880"/>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Increasing Rate</a:t>
            </a:r>
            <a:endParaRPr lang="en-CA" sz="1100" dirty="0">
              <a:latin typeface="Calibri Light" pitchFamily="34" charset="0"/>
              <a:cs typeface="Calibri Light" pitchFamily="34" charset="0"/>
            </a:endParaRPr>
          </a:p>
        </p:txBody>
      </p:sp>
      <p:sp>
        <p:nvSpPr>
          <p:cNvPr id="124" name="TextBox 123">
            <a:hlinkClick r:id="rId53" action="ppaction://hlinksldjump"/>
            <a:extLst>
              <a:ext uri="{FF2B5EF4-FFF2-40B4-BE49-F238E27FC236}">
                <a16:creationId xmlns:a16="http://schemas.microsoft.com/office/drawing/2014/main" id="{90503D56-6BE9-40F7-AE1C-1650EF75D67E}"/>
              </a:ext>
            </a:extLst>
          </p:cNvPr>
          <p:cNvSpPr txBox="1"/>
          <p:nvPr/>
        </p:nvSpPr>
        <p:spPr>
          <a:xfrm>
            <a:off x="3351212" y="4139574"/>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Reasons for Decreasing Rate</a:t>
            </a:r>
            <a:endParaRPr lang="en-CA" sz="1100" dirty="0">
              <a:latin typeface="Calibri Light" pitchFamily="34" charset="0"/>
              <a:cs typeface="Calibri Light" pitchFamily="34" charset="0"/>
            </a:endParaRPr>
          </a:p>
        </p:txBody>
      </p:sp>
      <p:sp>
        <p:nvSpPr>
          <p:cNvPr id="133" name="TextBox 132">
            <a:hlinkClick r:id="rId54" action="ppaction://hlinksldjump"/>
            <a:extLst>
              <a:ext uri="{FF2B5EF4-FFF2-40B4-BE49-F238E27FC236}">
                <a16:creationId xmlns:a16="http://schemas.microsoft.com/office/drawing/2014/main" id="{36ACCC21-B79C-4519-8A15-188D1C7E8298}"/>
              </a:ext>
            </a:extLst>
          </p:cNvPr>
          <p:cNvSpPr txBox="1"/>
          <p:nvPr/>
        </p:nvSpPr>
        <p:spPr>
          <a:xfrm>
            <a:off x="3351212" y="5097738"/>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Tillage Practices</a:t>
            </a:r>
          </a:p>
        </p:txBody>
      </p:sp>
      <p:sp>
        <p:nvSpPr>
          <p:cNvPr id="134" name="TextBox 133">
            <a:hlinkClick r:id="rId55" action="ppaction://hlinksldjump"/>
            <a:extLst>
              <a:ext uri="{FF2B5EF4-FFF2-40B4-BE49-F238E27FC236}">
                <a16:creationId xmlns:a16="http://schemas.microsoft.com/office/drawing/2014/main" id="{60DFBE8E-FDDA-423C-8A72-4F7FD9384D7E}"/>
              </a:ext>
            </a:extLst>
          </p:cNvPr>
          <p:cNvSpPr txBox="1"/>
          <p:nvPr/>
        </p:nvSpPr>
        <p:spPr>
          <a:xfrm>
            <a:off x="3351212" y="3341104"/>
            <a:ext cx="27432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Rate Decisions on 4R Consistency Compliance  </a:t>
            </a:r>
            <a:endParaRPr lang="en-CA" sz="1100" dirty="0">
              <a:latin typeface="Calibri Light" pitchFamily="34" charset="0"/>
              <a:cs typeface="Calibri Light" pitchFamily="34" charset="0"/>
            </a:endParaRPr>
          </a:p>
        </p:txBody>
      </p:sp>
      <p:sp>
        <p:nvSpPr>
          <p:cNvPr id="155" name="TextBox 154">
            <a:hlinkClick r:id="rId23" action="ppaction://hlinksldjump"/>
            <a:extLst>
              <a:ext uri="{FF2B5EF4-FFF2-40B4-BE49-F238E27FC236}">
                <a16:creationId xmlns:a16="http://schemas.microsoft.com/office/drawing/2014/main" id="{A25B05B6-7457-4DA4-9C11-D9F5DBECA990}"/>
              </a:ext>
            </a:extLst>
          </p:cNvPr>
          <p:cNvSpPr txBox="1"/>
          <p:nvPr/>
        </p:nvSpPr>
        <p:spPr>
          <a:xfrm>
            <a:off x="7365047" y="4365282"/>
            <a:ext cx="2376000" cy="145473"/>
          </a:xfrm>
          <a:prstGeom prst="rect">
            <a:avLst/>
          </a:prstGeom>
          <a:noFill/>
        </p:spPr>
        <p:txBody>
          <a:bodyPr wrap="square" tIns="0" bIns="0" rtlCol="0">
            <a:noAutofit/>
          </a:bodyPr>
          <a:lstStyle/>
          <a:p>
            <a:r>
              <a:rPr lang="en-US" sz="1100" dirty="0">
                <a:latin typeface="Calibri Light" pitchFamily="34" charset="0"/>
                <a:cs typeface="Calibri Light" pitchFamily="34" charset="0"/>
              </a:rPr>
              <a:t>Demographics</a:t>
            </a:r>
          </a:p>
        </p:txBody>
      </p:sp>
      <p:sp>
        <p:nvSpPr>
          <p:cNvPr id="69" name="TextBox 68">
            <a:hlinkClick r:id="rId56" action="ppaction://hlinksldjump"/>
            <a:extLst>
              <a:ext uri="{FF2B5EF4-FFF2-40B4-BE49-F238E27FC236}">
                <a16:creationId xmlns:a16="http://schemas.microsoft.com/office/drawing/2014/main" id="{20316818-951A-41CC-89C4-103672D926D4}"/>
              </a:ext>
            </a:extLst>
          </p:cNvPr>
          <p:cNvSpPr txBox="1"/>
          <p:nvPr/>
        </p:nvSpPr>
        <p:spPr>
          <a:xfrm>
            <a:off x="7351712" y="2696844"/>
            <a:ext cx="45720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Growers Who Work With A 4R Nutrient Management Specialty CCA</a:t>
            </a:r>
          </a:p>
        </p:txBody>
      </p:sp>
      <p:sp>
        <p:nvSpPr>
          <p:cNvPr id="167" name="TextBox 166">
            <a:hlinkClick r:id="rId57" action="ppaction://hlinksldjump"/>
            <a:extLst>
              <a:ext uri="{FF2B5EF4-FFF2-40B4-BE49-F238E27FC236}">
                <a16:creationId xmlns:a16="http://schemas.microsoft.com/office/drawing/2014/main" id="{9FE90269-0613-42FA-8829-308ED571FA77}"/>
              </a:ext>
            </a:extLst>
          </p:cNvPr>
          <p:cNvSpPr txBox="1"/>
          <p:nvPr/>
        </p:nvSpPr>
        <p:spPr>
          <a:xfrm>
            <a:off x="3351212" y="5257432"/>
            <a:ext cx="2743200" cy="145473"/>
          </a:xfrm>
          <a:prstGeom prst="rect">
            <a:avLst/>
          </a:prstGeom>
          <a:noFill/>
        </p:spPr>
        <p:txBody>
          <a:bodyPr wrap="square" tIns="0" bIns="0" rtlCol="0">
            <a:noAutofit/>
          </a:bodyPr>
          <a:lstStyle/>
          <a:p>
            <a:r>
              <a:rPr lang="en-CA" sz="1100" dirty="0">
                <a:latin typeface="Calibri Light" pitchFamily="34" charset="0"/>
                <a:cs typeface="Calibri Light" pitchFamily="34" charset="0"/>
              </a:rPr>
              <a:t>Use of Biostimulants</a:t>
            </a:r>
          </a:p>
        </p:txBody>
      </p:sp>
      <p:sp>
        <p:nvSpPr>
          <p:cNvPr id="72" name="TextBox 71">
            <a:hlinkClick r:id="rId22" action="ppaction://hlinksldjump"/>
            <a:extLst>
              <a:ext uri="{FF2B5EF4-FFF2-40B4-BE49-F238E27FC236}">
                <a16:creationId xmlns:a16="http://schemas.microsoft.com/office/drawing/2014/main" id="{97879580-9093-46FE-B0EF-D7DDE485E6FB}"/>
              </a:ext>
            </a:extLst>
          </p:cNvPr>
          <p:cNvSpPr txBox="1"/>
          <p:nvPr/>
        </p:nvSpPr>
        <p:spPr>
          <a:xfrm>
            <a:off x="7260272" y="3886200"/>
            <a:ext cx="2376000" cy="145473"/>
          </a:xfrm>
          <a:prstGeom prst="rect">
            <a:avLst/>
          </a:prstGeom>
          <a:solidFill>
            <a:srgbClr val="F8F8F8">
              <a:alpha val="1176"/>
            </a:srgbClr>
          </a:solidFill>
        </p:spPr>
        <p:txBody>
          <a:bodyPr wrap="square" lIns="182880" tIns="0" rIns="0" bIns="0" rtlCol="0" anchor="ctr" anchorCtr="0">
            <a:noAutofit/>
          </a:bodyPr>
          <a:lstStyle/>
          <a:p>
            <a:endParaRPr lang="en-US" sz="1100" dirty="0">
              <a:latin typeface="Calibri Light" pitchFamily="34" charset="0"/>
              <a:cs typeface="Calibri Light" pitchFamily="34" charset="0"/>
            </a:endParaRPr>
          </a:p>
        </p:txBody>
      </p:sp>
      <p:sp>
        <p:nvSpPr>
          <p:cNvPr id="102" name="TextBox 101">
            <a:hlinkClick r:id="rId58" action="ppaction://hlinksldjump"/>
            <a:extLst>
              <a:ext uri="{FF2B5EF4-FFF2-40B4-BE49-F238E27FC236}">
                <a16:creationId xmlns:a16="http://schemas.microsoft.com/office/drawing/2014/main" id="{51B32167-71B0-4FDF-9889-3A9CFF7FEA8A}"/>
              </a:ext>
            </a:extLst>
          </p:cNvPr>
          <p:cNvSpPr txBox="1"/>
          <p:nvPr/>
        </p:nvSpPr>
        <p:spPr>
          <a:xfrm>
            <a:off x="7351712" y="3644646"/>
            <a:ext cx="4572000" cy="146304"/>
          </a:xfrm>
          <a:prstGeom prst="rect">
            <a:avLst/>
          </a:prstGeom>
          <a:noFill/>
        </p:spPr>
        <p:txBody>
          <a:bodyPr wrap="square" tIns="0" bIns="0" rtlCol="0">
            <a:noAutofit/>
          </a:bodyPr>
          <a:lstStyle/>
          <a:p>
            <a:r>
              <a:rPr lang="en-US" sz="1100" dirty="0">
                <a:latin typeface="Calibri Light" pitchFamily="34" charset="0"/>
                <a:cs typeface="Calibri Light" pitchFamily="34" charset="0"/>
              </a:rPr>
              <a:t>Programs Used to Measure Environmental Footprint </a:t>
            </a:r>
            <a:endParaRPr lang="en-CA" sz="1100" dirty="0">
              <a:latin typeface="Calibri Light" pitchFamily="34" charset="0"/>
              <a:cs typeface="Calibri Light" pitchFamily="34" charset="0"/>
            </a:endParaRPr>
          </a:p>
        </p:txBody>
      </p:sp>
      <p:pic>
        <p:nvPicPr>
          <p:cNvPr id="70" name="Picture 69" descr="Asset 7.png">
            <a:extLst>
              <a:ext uri="{FF2B5EF4-FFF2-40B4-BE49-F238E27FC236}">
                <a16:creationId xmlns:a16="http://schemas.microsoft.com/office/drawing/2014/main" id="{7048CC91-C6F5-46D1-9B9D-371700FEA9EF}"/>
              </a:ext>
            </a:extLst>
          </p:cNvPr>
          <p:cNvPicPr>
            <a:picLocks noChangeAspect="1"/>
          </p:cNvPicPr>
          <p:nvPr/>
        </p:nvPicPr>
        <p:blipFill>
          <a:blip r:embed="rId59" cstate="print"/>
          <a:stretch>
            <a:fillRect/>
          </a:stretch>
        </p:blipFill>
        <p:spPr>
          <a:xfrm>
            <a:off x="302419" y="5158644"/>
            <a:ext cx="301713" cy="301822"/>
          </a:xfrm>
          <a:prstGeom prst="rect">
            <a:avLst/>
          </a:prstGeom>
        </p:spPr>
      </p:pic>
      <p:grpSp>
        <p:nvGrpSpPr>
          <p:cNvPr id="71" name="Group 70">
            <a:extLst>
              <a:ext uri="{FF2B5EF4-FFF2-40B4-BE49-F238E27FC236}">
                <a16:creationId xmlns:a16="http://schemas.microsoft.com/office/drawing/2014/main" id="{AAF7617C-7B41-4F2C-B497-A46B503F1A22}"/>
              </a:ext>
            </a:extLst>
          </p:cNvPr>
          <p:cNvGrpSpPr/>
          <p:nvPr/>
        </p:nvGrpSpPr>
        <p:grpSpPr>
          <a:xfrm>
            <a:off x="2199857" y="7059370"/>
            <a:ext cx="6941762" cy="3685624"/>
            <a:chOff x="5143628" y="1066800"/>
            <a:chExt cx="6942666" cy="3684771"/>
          </a:xfrm>
        </p:grpSpPr>
        <p:sp>
          <p:nvSpPr>
            <p:cNvPr id="76" name="MoreInfo">
              <a:extLst>
                <a:ext uri="{FF2B5EF4-FFF2-40B4-BE49-F238E27FC236}">
                  <a16:creationId xmlns:a16="http://schemas.microsoft.com/office/drawing/2014/main" id="{E3CA2EAB-3B0E-40AA-BFCF-FF3A903429BE}"/>
                </a:ext>
              </a:extLst>
            </p:cNvPr>
            <p:cNvSpPr txBox="1"/>
            <p:nvPr>
              <p:custDataLst>
                <p:tags r:id="rId1"/>
              </p:custDataLst>
            </p:nvPr>
          </p:nvSpPr>
          <p:spPr>
            <a:xfrm>
              <a:off x="5143628" y="1066800"/>
              <a:ext cx="6942666" cy="368477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84" name="Group 83">
              <a:extLst>
                <a:ext uri="{FF2B5EF4-FFF2-40B4-BE49-F238E27FC236}">
                  <a16:creationId xmlns:a16="http://schemas.microsoft.com/office/drawing/2014/main" id="{F732FF03-5FA9-4ECD-9089-F0C550C62271}"/>
                </a:ext>
              </a:extLst>
            </p:cNvPr>
            <p:cNvGrpSpPr/>
            <p:nvPr/>
          </p:nvGrpSpPr>
          <p:grpSpPr>
            <a:xfrm>
              <a:off x="5265432" y="1711194"/>
              <a:ext cx="6696380" cy="2936954"/>
              <a:chOff x="5265432" y="1569998"/>
              <a:chExt cx="6696380" cy="2936954"/>
            </a:xfrm>
          </p:grpSpPr>
          <p:grpSp>
            <p:nvGrpSpPr>
              <p:cNvPr id="95" name="Group 94">
                <a:extLst>
                  <a:ext uri="{FF2B5EF4-FFF2-40B4-BE49-F238E27FC236}">
                    <a16:creationId xmlns:a16="http://schemas.microsoft.com/office/drawing/2014/main" id="{C4E17E36-4BFC-461F-8B12-E15547E285C0}"/>
                  </a:ext>
                </a:extLst>
              </p:cNvPr>
              <p:cNvGrpSpPr/>
              <p:nvPr/>
            </p:nvGrpSpPr>
            <p:grpSpPr>
              <a:xfrm>
                <a:off x="5265432" y="2362252"/>
                <a:ext cx="2089242" cy="1371496"/>
                <a:chOff x="5265432" y="2362252"/>
                <a:chExt cx="2089242" cy="1371496"/>
              </a:xfrm>
            </p:grpSpPr>
            <p:sp>
              <p:nvSpPr>
                <p:cNvPr id="132" name="TextBox 131">
                  <a:extLst>
                    <a:ext uri="{FF2B5EF4-FFF2-40B4-BE49-F238E27FC236}">
                      <a16:creationId xmlns:a16="http://schemas.microsoft.com/office/drawing/2014/main" id="{A5F5C8DF-E7CD-473F-8580-2C4172132ED0}"/>
                    </a:ext>
                  </a:extLst>
                </p:cNvPr>
                <p:cNvSpPr txBox="1"/>
                <p:nvPr/>
              </p:nvSpPr>
              <p:spPr>
                <a:xfrm>
                  <a:off x="5265432" y="2362252"/>
                  <a:ext cx="2089242"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135" name="TextBox 134">
                  <a:extLst>
                    <a:ext uri="{FF2B5EF4-FFF2-40B4-BE49-F238E27FC236}">
                      <a16:creationId xmlns:a16="http://schemas.microsoft.com/office/drawing/2014/main" id="{30EFFB16-F255-4860-9F9D-A879AABCF148}"/>
                    </a:ext>
                  </a:extLst>
                </p:cNvPr>
                <p:cNvSpPr txBox="1"/>
                <p:nvPr/>
              </p:nvSpPr>
              <p:spPr>
                <a:xfrm>
                  <a:off x="5621734" y="3284498"/>
                  <a:ext cx="1732940"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96" name="Group 95">
                <a:extLst>
                  <a:ext uri="{FF2B5EF4-FFF2-40B4-BE49-F238E27FC236}">
                    <a16:creationId xmlns:a16="http://schemas.microsoft.com/office/drawing/2014/main" id="{81171B53-516D-4AEE-A31B-C48D3426DCB7}"/>
                  </a:ext>
                </a:extLst>
              </p:cNvPr>
              <p:cNvGrpSpPr/>
              <p:nvPr/>
            </p:nvGrpSpPr>
            <p:grpSpPr>
              <a:xfrm>
                <a:off x="10191627" y="2362252"/>
                <a:ext cx="1770185" cy="1352268"/>
                <a:chOff x="10191627" y="2362252"/>
                <a:chExt cx="1770185" cy="1352268"/>
              </a:xfrm>
            </p:grpSpPr>
            <p:sp>
              <p:nvSpPr>
                <p:cNvPr id="130" name="TextBox 129">
                  <a:extLst>
                    <a:ext uri="{FF2B5EF4-FFF2-40B4-BE49-F238E27FC236}">
                      <a16:creationId xmlns:a16="http://schemas.microsoft.com/office/drawing/2014/main" id="{CBFA73CD-5F3A-4CCB-8B4B-DDD721618CA8}"/>
                    </a:ext>
                  </a:extLst>
                </p:cNvPr>
                <p:cNvSpPr txBox="1"/>
                <p:nvPr/>
              </p:nvSpPr>
              <p:spPr>
                <a:xfrm>
                  <a:off x="10191628" y="2362252"/>
                  <a:ext cx="1770184"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sp>
              <p:nvSpPr>
                <p:cNvPr id="131" name="TextBox 130">
                  <a:extLst>
                    <a:ext uri="{FF2B5EF4-FFF2-40B4-BE49-F238E27FC236}">
                      <a16:creationId xmlns:a16="http://schemas.microsoft.com/office/drawing/2014/main" id="{7A0709BF-384D-4AF8-96C1-653717A9E7E7}"/>
                    </a:ext>
                  </a:extLst>
                </p:cNvPr>
                <p:cNvSpPr txBox="1"/>
                <p:nvPr/>
              </p:nvSpPr>
              <p:spPr>
                <a:xfrm>
                  <a:off x="10191627" y="3263475"/>
                  <a:ext cx="1770176" cy="451045"/>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grpSp>
          <p:grpSp>
            <p:nvGrpSpPr>
              <p:cNvPr id="103" name="Group 102">
                <a:extLst>
                  <a:ext uri="{FF2B5EF4-FFF2-40B4-BE49-F238E27FC236}">
                    <a16:creationId xmlns:a16="http://schemas.microsoft.com/office/drawing/2014/main" id="{7BE93D5B-E718-4BC2-AA6C-34BF290F3186}"/>
                  </a:ext>
                </a:extLst>
              </p:cNvPr>
              <p:cNvGrpSpPr/>
              <p:nvPr/>
            </p:nvGrpSpPr>
            <p:grpSpPr>
              <a:xfrm>
                <a:off x="7439651" y="1569998"/>
                <a:ext cx="2667000" cy="2936954"/>
                <a:chOff x="7439651" y="1569998"/>
                <a:chExt cx="2667000" cy="2936954"/>
              </a:xfrm>
            </p:grpSpPr>
            <p:pic>
              <p:nvPicPr>
                <p:cNvPr id="125" name="Picture 2">
                  <a:extLst>
                    <a:ext uri="{FF2B5EF4-FFF2-40B4-BE49-F238E27FC236}">
                      <a16:creationId xmlns:a16="http://schemas.microsoft.com/office/drawing/2014/main" id="{19932230-5141-4CF6-B105-EAE0AF85AA79}"/>
                    </a:ext>
                  </a:extLst>
                </p:cNvPr>
                <p:cNvPicPr>
                  <a:picLocks noChangeAspect="1" noChangeArrowheads="1"/>
                </p:cNvPicPr>
                <p:nvPr/>
              </p:nvPicPr>
              <p:blipFill rotWithShape="1">
                <a:blip r:embed="rId60">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6" name="TextBox 125">
                  <a:extLst>
                    <a:ext uri="{FF2B5EF4-FFF2-40B4-BE49-F238E27FC236}">
                      <a16:creationId xmlns:a16="http://schemas.microsoft.com/office/drawing/2014/main" id="{D341B59D-B52B-407F-87FB-A9B1D1FA6AF4}"/>
                    </a:ext>
                  </a:extLst>
                </p:cNvPr>
                <p:cNvSpPr txBox="1"/>
                <p:nvPr/>
              </p:nvSpPr>
              <p:spPr>
                <a:xfrm>
                  <a:off x="7439651" y="1569998"/>
                  <a:ext cx="2667000"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127" name="TextBox 126">
                  <a:extLst>
                    <a:ext uri="{FF2B5EF4-FFF2-40B4-BE49-F238E27FC236}">
                      <a16:creationId xmlns:a16="http://schemas.microsoft.com/office/drawing/2014/main" id="{4E2880BE-34DC-4D6B-8DDE-59481EE8A232}"/>
                    </a:ext>
                  </a:extLst>
                </p:cNvPr>
                <p:cNvSpPr txBox="1"/>
                <p:nvPr/>
              </p:nvSpPr>
              <p:spPr>
                <a:xfrm>
                  <a:off x="8104381" y="4057702"/>
                  <a:ext cx="1337542" cy="449250"/>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128" name="Straight Arrow Connector 127">
                  <a:extLst>
                    <a:ext uri="{FF2B5EF4-FFF2-40B4-BE49-F238E27FC236}">
                      <a16:creationId xmlns:a16="http://schemas.microsoft.com/office/drawing/2014/main" id="{FDB7589B-CBB8-4F31-B572-73DA056654B7}"/>
                    </a:ext>
                  </a:extLst>
                </p:cNvPr>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F87D9F68-2229-48C0-B8FF-985B962150CC}"/>
                    </a:ext>
                  </a:extLst>
                </p:cNvPr>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12" name="Straight Arrow Connector 111">
                <a:extLst>
                  <a:ext uri="{FF2B5EF4-FFF2-40B4-BE49-F238E27FC236}">
                    <a16:creationId xmlns:a16="http://schemas.microsoft.com/office/drawing/2014/main" id="{25A6EF72-FE7F-407F-8903-8A8AE09E352A}"/>
                  </a:ext>
                </a:extLst>
              </p:cNvPr>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AF9D8BAA-D6A6-4465-9101-1DC85D13EF3F}"/>
                  </a:ext>
                </a:extLst>
              </p:cNvPr>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F60A213E-9441-4C46-9ADE-36A788931D47}"/>
                  </a:ext>
                </a:extLst>
              </p:cNvPr>
              <p:cNvCxnSpPr>
                <a:stCxn id="132" idx="3"/>
              </p:cNvCxnSpPr>
              <p:nvPr/>
            </p:nvCxnSpPr>
            <p:spPr>
              <a:xfrm>
                <a:off x="7354674" y="2586877"/>
                <a:ext cx="640084"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19045BA-AA4A-4781-ABED-4E47F183698A}"/>
                  </a:ext>
                </a:extLst>
              </p:cNvPr>
              <p:cNvCxnSpPr>
                <a:stCxn id="135" idx="3"/>
              </p:cNvCxnSpPr>
              <p:nvPr/>
            </p:nvCxnSpPr>
            <p:spPr>
              <a:xfrm flipV="1">
                <a:off x="7354674" y="3352803"/>
                <a:ext cx="644738" cy="156320"/>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535591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0"/>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1654 -0.01318 L 0.01602 -0.56406 " pathEditMode="fixed" rAng="0" ptsTypes="AA">
                                      <p:cBhvr>
                                        <p:cTn id="6" dur="1000" fill="hold"/>
                                        <p:tgtEl>
                                          <p:spTgt spid="71"/>
                                        </p:tgtEl>
                                        <p:attrNameLst>
                                          <p:attrName>ppt_x</p:attrName>
                                          <p:attrName>ppt_y</p:attrName>
                                        </p:attrNameLst>
                                      </p:cBhvr>
                                      <p:rCtr x="-26" y="-27544"/>
                                    </p:animMotion>
                                  </p:childTnLst>
                                  <p:subTnLst>
                                    <p:set>
                                      <p:cBhvr override="childStyle">
                                        <p:cTn dur="1" fill="hold" display="0" masterRel="nextClick" afterEffect="1"/>
                                        <p:tgtEl>
                                          <p:spTgt spid="71"/>
                                        </p:tgtEl>
                                        <p:attrNameLst>
                                          <p:attrName>style.visibility</p:attrName>
                                        </p:attrNameLst>
                                      </p:cBhvr>
                                      <p:to>
                                        <p:strVal val="hidden"/>
                                      </p:to>
                                    </p:set>
                                  </p:subTnLst>
                                </p:cTn>
                              </p:par>
                            </p:childTnLst>
                          </p:cTn>
                        </p:par>
                      </p:childTnLst>
                    </p:cTn>
                  </p:par>
                </p:childTnLst>
              </p:cTn>
              <p:nextCondLst>
                <p:cond evt="onClick" delay="0">
                  <p:tgtEl>
                    <p:spTgt spid="7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802695-5420-4CC3-92EA-463C7D70D133}"/>
              </a:ext>
            </a:extLst>
          </p:cNvPr>
          <p:cNvPicPr>
            <a:picLocks noChangeAspect="1"/>
          </p:cNvPicPr>
          <p:nvPr/>
        </p:nvPicPr>
        <p:blipFill>
          <a:blip r:embed="rId2"/>
          <a:stretch>
            <a:fillRect/>
          </a:stretch>
        </p:blipFill>
        <p:spPr>
          <a:xfrm>
            <a:off x="2354076" y="703594"/>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Grain Corn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graph illustrates the % of total Phosphorus (P₂O₅) volume applied in grain corn that was applied at each timing in each year.</a:t>
            </a:r>
          </a:p>
          <a:p>
            <a:r>
              <a:rPr lang="en-CA" dirty="0"/>
              <a:t>Total kilograms of actual Phosphorus (P₂O₅) applied was calculated based on all sources of Phosphorus (P₂O₅) from all fertilizer types.</a:t>
            </a:r>
          </a:p>
        </p:txBody>
      </p:sp>
      <p:sp>
        <p:nvSpPr>
          <p:cNvPr id="16" name="Isosceles Triangle 15"/>
          <p:cNvSpPr/>
          <p:nvPr/>
        </p:nvSpPr>
        <p:spPr>
          <a:xfrm>
            <a:off x="10549721" y="4384804"/>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797120" y="4568952"/>
            <a:ext cx="231848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90% of total Phosphorus (P₂O₅) applied in grain corn was applied at planting.</a:t>
            </a:r>
          </a:p>
        </p:txBody>
      </p:sp>
      <p:sp>
        <p:nvSpPr>
          <p:cNvPr id="22" name="Rectangle 21">
            <a:hlinkClick r:id="rId7" action="ppaction://hlinksldjump"/>
            <a:extLst>
              <a:ext uri="{FF2B5EF4-FFF2-40B4-BE49-F238E27FC236}">
                <a16:creationId xmlns:a16="http://schemas.microsoft.com/office/drawing/2014/main" id="{4D032CDD-AAE1-4755-B22D-87A37D2B3CE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1446BE19-B3D2-A2E6-5DBF-E0A1599C6F2A}"/>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1795BA9-C54F-FD3E-B195-BC7D3CCAE6F6}"/>
              </a:ext>
            </a:extLst>
          </p:cNvPr>
          <p:cNvPicPr>
            <a:picLocks noChangeAspect="1"/>
          </p:cNvPicPr>
          <p:nvPr/>
        </p:nvPicPr>
        <p:blipFill>
          <a:blip r:embed="rId9" cstate="print"/>
          <a:stretch>
            <a:fillRect/>
          </a:stretch>
        </p:blipFill>
        <p:spPr>
          <a:xfrm>
            <a:off x="226808" y="4568952"/>
            <a:ext cx="305631" cy="3048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E633682-546D-4A7F-AF0B-193B6A9607D7}"/>
              </a:ext>
            </a:extLst>
          </p:cNvPr>
          <p:cNvPicPr>
            <a:picLocks noChangeAspect="1"/>
          </p:cNvPicPr>
          <p:nvPr/>
        </p:nvPicPr>
        <p:blipFill>
          <a:blip r:embed="rId3"/>
          <a:stretch>
            <a:fillRect/>
          </a:stretch>
        </p:blipFill>
        <p:spPr>
          <a:xfrm>
            <a:off x="2567310" y="874785"/>
            <a:ext cx="8967993" cy="560200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Timing in Grain Corn in 2023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3" name="Picture 2">
            <a:extLst>
              <a:ext uri="{FF2B5EF4-FFF2-40B4-BE49-F238E27FC236}">
                <a16:creationId xmlns:a16="http://schemas.microsoft.com/office/drawing/2014/main" id="{551D2F36-C336-14E8-CA41-8EDA959D73E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3A4A639-3E97-4891-7A9F-D84CFDB7997F}"/>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US" dirty="0"/>
              <a:t>Separately for each timing, the charts illustrate the % of total Phosphorus (P₂O₅) volume that was applied by farm size, age and 4R program familiarity.</a:t>
            </a:r>
          </a:p>
          <a:p>
            <a:r>
              <a:rPr lang="en-US" dirty="0"/>
              <a:t>Total kilograms of actual Phosphorus (P₂O₅) applied was calculated based on all sources of Phosphorus (P₂O₅) from all fertilizer types.</a:t>
            </a:r>
          </a:p>
        </p:txBody>
      </p:sp>
    </p:spTree>
    <p:extLst>
      <p:ext uri="{BB962C8B-B14F-4D97-AF65-F5344CB8AC3E}">
        <p14:creationId xmlns:p14="http://schemas.microsoft.com/office/powerpoint/2010/main" val="27780550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20856C-9AAF-4AD5-8E66-49664D89B7EB}"/>
              </a:ext>
            </a:extLst>
          </p:cNvPr>
          <p:cNvPicPr>
            <a:picLocks noChangeAspect="1"/>
          </p:cNvPicPr>
          <p:nvPr/>
        </p:nvPicPr>
        <p:blipFill>
          <a:blip r:embed="rId3"/>
          <a:stretch>
            <a:fillRect/>
          </a:stretch>
        </p:blipFill>
        <p:spPr>
          <a:xfrm>
            <a:off x="2570358" y="786034"/>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Grain Corn - % of Volume</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3" name="Rectangle 22">
            <a:hlinkClick r:id="rId8" action="ppaction://hlinksldjump"/>
            <a:extLst>
              <a:ext uri="{FF2B5EF4-FFF2-40B4-BE49-F238E27FC236}">
                <a16:creationId xmlns:a16="http://schemas.microsoft.com/office/drawing/2014/main" id="{814ECF54-0167-4B4C-8281-B712F2CE921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6" name="Isosceles Triangle 15">
            <a:extLst>
              <a:ext uri="{FF2B5EF4-FFF2-40B4-BE49-F238E27FC236}">
                <a16:creationId xmlns:a16="http://schemas.microsoft.com/office/drawing/2014/main" id="{1C80F1C9-8999-4D7B-BA0D-228D99E5744E}"/>
              </a:ext>
            </a:extLst>
          </p:cNvPr>
          <p:cNvSpPr/>
          <p:nvPr/>
        </p:nvSpPr>
        <p:spPr>
          <a:xfrm>
            <a:off x="10405909" y="4493396"/>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a:extLst>
              <a:ext uri="{FF2B5EF4-FFF2-40B4-BE49-F238E27FC236}">
                <a16:creationId xmlns:a16="http://schemas.microsoft.com/office/drawing/2014/main" id="{A6837A9F-9ED1-4C70-9A2C-B06DB3A952E5}"/>
              </a:ext>
            </a:extLst>
          </p:cNvPr>
          <p:cNvSpPr txBox="1"/>
          <p:nvPr/>
        </p:nvSpPr>
        <p:spPr>
          <a:xfrm>
            <a:off x="9082838" y="4659071"/>
            <a:ext cx="188837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51% of total Potassium applied in grain corn was applied at planting.</a:t>
            </a:r>
          </a:p>
        </p:txBody>
      </p:sp>
      <p:pic>
        <p:nvPicPr>
          <p:cNvPr id="4" name="Picture 3" descr="Asset 9.png">
            <a:extLst>
              <a:ext uri="{FF2B5EF4-FFF2-40B4-BE49-F238E27FC236}">
                <a16:creationId xmlns:a16="http://schemas.microsoft.com/office/drawing/2014/main" id="{B217569B-607B-F647-2F74-1C59772E8226}"/>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11" name="Isosceles Triangle 10">
            <a:extLst>
              <a:ext uri="{FF2B5EF4-FFF2-40B4-BE49-F238E27FC236}">
                <a16:creationId xmlns:a16="http://schemas.microsoft.com/office/drawing/2014/main" id="{7D732972-C9DC-A682-4398-13EDB7DD3E69}"/>
              </a:ext>
            </a:extLst>
          </p:cNvPr>
          <p:cNvSpPr/>
          <p:nvPr/>
        </p:nvSpPr>
        <p:spPr>
          <a:xfrm rot="16200000">
            <a:off x="8097330" y="307184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2" name="TextBox 11">
            <a:extLst>
              <a:ext uri="{FF2B5EF4-FFF2-40B4-BE49-F238E27FC236}">
                <a16:creationId xmlns:a16="http://schemas.microsoft.com/office/drawing/2014/main" id="{D26BDA12-8A41-DAD1-9691-D63D3C05BDB3}"/>
              </a:ext>
            </a:extLst>
          </p:cNvPr>
          <p:cNvSpPr txBox="1"/>
          <p:nvPr/>
        </p:nvSpPr>
        <p:spPr>
          <a:xfrm>
            <a:off x="8278383" y="3000601"/>
            <a:ext cx="185462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Potassium volumes applied before planting increased in 2023. </a:t>
            </a:r>
          </a:p>
        </p:txBody>
      </p:sp>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graph illustrates the % of total Potassium (K₂O) volume applied in grain corn that was applied at each timing in each year.</a:t>
            </a:r>
          </a:p>
          <a:p>
            <a:r>
              <a:rPr lang="en-CA" dirty="0"/>
              <a:t>Total kilograms of actual Potassium (K₂O) applied was calculated based on all sources of Potassium (K₂O) from all fertilizer types.</a:t>
            </a:r>
          </a:p>
        </p:txBody>
      </p:sp>
      <p:pic>
        <p:nvPicPr>
          <p:cNvPr id="3" name="Picture 2">
            <a:extLst>
              <a:ext uri="{FF2B5EF4-FFF2-40B4-BE49-F238E27FC236}">
                <a16:creationId xmlns:a16="http://schemas.microsoft.com/office/drawing/2014/main" id="{9D884284-ED36-53B7-3DCB-E08C1DB61D70}"/>
              </a:ext>
            </a:extLst>
          </p:cNvPr>
          <p:cNvPicPr>
            <a:picLocks noChangeAspect="1"/>
          </p:cNvPicPr>
          <p:nvPr/>
        </p:nvPicPr>
        <p:blipFill>
          <a:blip r:embed="rId10"/>
          <a:stretch>
            <a:fillRect/>
          </a:stretch>
        </p:blipFill>
        <p:spPr>
          <a:xfrm>
            <a:off x="12342812" y="0"/>
            <a:ext cx="4839315" cy="68580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2.6882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AD4EFF32-EA2E-4015-89D7-DDBB76BF5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9862" y="336232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38624F40-74E2-4078-BAD0-2D32798645F4}"/>
              </a:ext>
            </a:extLst>
          </p:cNvPr>
          <p:cNvPicPr>
            <a:picLocks noChangeAspect="1"/>
          </p:cNvPicPr>
          <p:nvPr/>
        </p:nvPicPr>
        <p:blipFill>
          <a:blip r:embed="rId4"/>
          <a:stretch>
            <a:fillRect/>
          </a:stretch>
        </p:blipFill>
        <p:spPr>
          <a:xfrm>
            <a:off x="2541109" y="708679"/>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Timing in Grain Corn in 2023 (% of Volume)</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3" name="Picture 2">
            <a:extLst>
              <a:ext uri="{FF2B5EF4-FFF2-40B4-BE49-F238E27FC236}">
                <a16:creationId xmlns:a16="http://schemas.microsoft.com/office/drawing/2014/main" id="{032EDF1C-96B2-6178-54C1-5A0AEA52C65F}"/>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581055FA-6EB4-75AB-6D59-C8AC7C801353}"/>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for each timing, the charts illustrate the % of total Potassium (K₂O) volume that was applied by farm size, age and 4R program familiarity.</a:t>
            </a:r>
          </a:p>
          <a:p>
            <a:r>
              <a:rPr lang="en-CA" dirty="0"/>
              <a:t>Total kilograms of actual potassium (K₂O) applied was calculated based on all sources of potassium (K₂O) from all fertilizer types.</a:t>
            </a:r>
          </a:p>
        </p:txBody>
      </p:sp>
    </p:spTree>
    <p:extLst>
      <p:ext uri="{BB962C8B-B14F-4D97-AF65-F5344CB8AC3E}">
        <p14:creationId xmlns:p14="http://schemas.microsoft.com/office/powerpoint/2010/main" val="2522062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F50505-C740-444E-AD46-589A1C9A8334}"/>
              </a:ext>
            </a:extLst>
          </p:cNvPr>
          <p:cNvPicPr>
            <a:picLocks noChangeAspect="1"/>
          </p:cNvPicPr>
          <p:nvPr/>
        </p:nvPicPr>
        <p:blipFill>
          <a:blip r:embed="rId2"/>
          <a:stretch>
            <a:fillRect/>
          </a:stretch>
        </p:blipFill>
        <p:spPr>
          <a:xfrm>
            <a:off x="2549021" y="789082"/>
            <a:ext cx="9004572"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Grain Corn - % of Volume</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graph illustrates the % of total Sulphur volume applied in grain corn that was applied at each timing in each year.</a:t>
            </a:r>
          </a:p>
          <a:p>
            <a:r>
              <a:rPr lang="en-CA" dirty="0"/>
              <a:t>Total kilograms of actual Sulphur applied was calculated based on all sources of Sulphur from all fertilizer types.</a:t>
            </a:r>
          </a:p>
        </p:txBody>
      </p:sp>
      <p:sp>
        <p:nvSpPr>
          <p:cNvPr id="17" name="TextBox 16"/>
          <p:cNvSpPr txBox="1"/>
          <p:nvPr/>
        </p:nvSpPr>
        <p:spPr>
          <a:xfrm>
            <a:off x="5780647" y="4177555"/>
            <a:ext cx="2438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56% of the Sulphur volume in grain corn was applied at planting in 2023, a decline in 2023.</a:t>
            </a:r>
          </a:p>
        </p:txBody>
      </p:sp>
      <p:sp>
        <p:nvSpPr>
          <p:cNvPr id="22" name="Rectangle 21">
            <a:hlinkClick r:id="rId7" action="ppaction://hlinksldjump"/>
            <a:extLst>
              <a:ext uri="{FF2B5EF4-FFF2-40B4-BE49-F238E27FC236}">
                <a16:creationId xmlns:a16="http://schemas.microsoft.com/office/drawing/2014/main" id="{8F25E0ED-35F8-48CA-8B07-4FC5F2A430D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descr="Asset 9.png">
            <a:extLst>
              <a:ext uri="{FF2B5EF4-FFF2-40B4-BE49-F238E27FC236}">
                <a16:creationId xmlns:a16="http://schemas.microsoft.com/office/drawing/2014/main" id="{E6622976-7E85-E545-2C5D-62B5CB3519DF}"/>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11" name="TextBox 10">
            <a:extLst>
              <a:ext uri="{FF2B5EF4-FFF2-40B4-BE49-F238E27FC236}">
                <a16:creationId xmlns:a16="http://schemas.microsoft.com/office/drawing/2014/main" id="{1BD4B533-4AD8-4FC1-91AA-6410FE9D4489}"/>
              </a:ext>
            </a:extLst>
          </p:cNvPr>
          <p:cNvSpPr txBox="1"/>
          <p:nvPr/>
        </p:nvSpPr>
        <p:spPr>
          <a:xfrm>
            <a:off x="6230937" y="2150378"/>
            <a:ext cx="2438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Sulphur volumes applied in the fall and in the spring before planting both increased in 2023.</a:t>
            </a:r>
          </a:p>
        </p:txBody>
      </p:sp>
      <p:pic>
        <p:nvPicPr>
          <p:cNvPr id="3" name="Picture 2">
            <a:extLst>
              <a:ext uri="{FF2B5EF4-FFF2-40B4-BE49-F238E27FC236}">
                <a16:creationId xmlns:a16="http://schemas.microsoft.com/office/drawing/2014/main" id="{3C8150F9-1B4B-223B-2171-EC23BB8F7073}"/>
              </a:ext>
            </a:extLst>
          </p:cNvPr>
          <p:cNvPicPr>
            <a:picLocks noChangeAspect="1"/>
          </p:cNvPicPr>
          <p:nvPr/>
        </p:nvPicPr>
        <p:blipFill>
          <a:blip r:embed="rId9"/>
          <a:stretch>
            <a:fillRect/>
          </a:stretch>
        </p:blipFill>
        <p:spPr>
          <a:xfrm>
            <a:off x="12266612" y="0"/>
            <a:ext cx="4839315" cy="6858000"/>
          </a:xfrm>
          <a:prstGeom prst="rect">
            <a:avLst/>
          </a:prstGeom>
        </p:spPr>
      </p:pic>
    </p:spTree>
    <p:extLst>
      <p:ext uri="{BB962C8B-B14F-4D97-AF65-F5344CB8AC3E}">
        <p14:creationId xmlns:p14="http://schemas.microsoft.com/office/powerpoint/2010/main" val="2341312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4">
            <a:extLst>
              <a:ext uri="{FF2B5EF4-FFF2-40B4-BE49-F238E27FC236}">
                <a16:creationId xmlns:a16="http://schemas.microsoft.com/office/drawing/2014/main" id="{D3EF7CF3-D73A-45FD-ABA0-921587C5C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605" y="346277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1D59082B-2224-4392-A314-1573457928B4}"/>
              </a:ext>
            </a:extLst>
          </p:cNvPr>
          <p:cNvPicPr>
            <a:picLocks noChangeAspect="1"/>
          </p:cNvPicPr>
          <p:nvPr/>
        </p:nvPicPr>
        <p:blipFill>
          <a:blip r:embed="rId4"/>
          <a:stretch>
            <a:fillRect/>
          </a:stretch>
        </p:blipFill>
        <p:spPr>
          <a:xfrm>
            <a:off x="2442742" y="835248"/>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Timing in Grain Corn in 2023 (% of Volume)</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4" name="TextBox 13"/>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4" name="Picture 3" descr="Asset 9.png">
            <a:extLst>
              <a:ext uri="{FF2B5EF4-FFF2-40B4-BE49-F238E27FC236}">
                <a16:creationId xmlns:a16="http://schemas.microsoft.com/office/drawing/2014/main" id="{06C60A30-383B-7FE0-A07D-55D9F43A72C4}"/>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for each timing, the charts illustrate the % of total sulphur volume that was applied by, farm size, age and 4R program familiarity.</a:t>
            </a:r>
          </a:p>
          <a:p>
            <a:r>
              <a:rPr lang="en-CA" dirty="0"/>
              <a:t>Total kilograms of actual sulphur applied was calculated based on all sources of sulphur from all fertilizer types.</a:t>
            </a:r>
          </a:p>
        </p:txBody>
      </p:sp>
      <p:pic>
        <p:nvPicPr>
          <p:cNvPr id="3" name="Picture 2">
            <a:extLst>
              <a:ext uri="{FF2B5EF4-FFF2-40B4-BE49-F238E27FC236}">
                <a16:creationId xmlns:a16="http://schemas.microsoft.com/office/drawing/2014/main" id="{C24DB82E-470B-03DB-8A28-A970C3F525D7}"/>
              </a:ext>
            </a:extLst>
          </p:cNvPr>
          <p:cNvPicPr>
            <a:picLocks noChangeAspect="1"/>
          </p:cNvPicPr>
          <p:nvPr/>
        </p:nvPicPr>
        <p:blipFill>
          <a:blip r:embed="rId9"/>
          <a:stretch>
            <a:fillRect/>
          </a:stretch>
        </p:blipFill>
        <p:spPr>
          <a:xfrm>
            <a:off x="12266612" y="0"/>
            <a:ext cx="4839315" cy="6858000"/>
          </a:xfrm>
          <a:prstGeom prst="rect">
            <a:avLst/>
          </a:prstGeom>
        </p:spPr>
      </p:pic>
    </p:spTree>
    <p:extLst>
      <p:ext uri="{BB962C8B-B14F-4D97-AF65-F5344CB8AC3E}">
        <p14:creationId xmlns:p14="http://schemas.microsoft.com/office/powerpoint/2010/main" val="29688370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4A98AE-4B19-4F87-A401-DB1FE48E512D}"/>
              </a:ext>
            </a:extLst>
          </p:cNvPr>
          <p:cNvPicPr>
            <a:picLocks noChangeAspect="1"/>
          </p:cNvPicPr>
          <p:nvPr/>
        </p:nvPicPr>
        <p:blipFill>
          <a:blip r:embed="rId3"/>
          <a:stretch>
            <a:fillRect/>
          </a:stretch>
        </p:blipFill>
        <p:spPr>
          <a:xfrm>
            <a:off x="2671843" y="729641"/>
            <a:ext cx="9150889"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Grain Corn Growers Using Each Nitrogen Source in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rot="16200000">
            <a:off x="8717942" y="506842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897095" y="4997655"/>
            <a:ext cx="147273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51% of grain corn growers used Urea in 2023.</a:t>
            </a:r>
          </a:p>
        </p:txBody>
      </p:sp>
      <p:pic>
        <p:nvPicPr>
          <p:cNvPr id="4" name="Picture 3" descr="Asset 9.png">
            <a:extLst>
              <a:ext uri="{FF2B5EF4-FFF2-40B4-BE49-F238E27FC236}">
                <a16:creationId xmlns:a16="http://schemas.microsoft.com/office/drawing/2014/main" id="{BFF1452E-8ECC-6420-D545-271F98AC323C}"/>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4DCB576A-87A9-4308-AEB7-AE682CB3BE23}"/>
              </a:ext>
            </a:extLst>
          </p:cNvPr>
          <p:cNvGraphicFramePr>
            <a:graphicFrameLocks/>
          </p:cNvGraphicFramePr>
          <p:nvPr>
            <p:extLst>
              <p:ext uri="{D42A27DB-BD31-4B8C-83A1-F6EECF244321}">
                <p14:modId xmlns:p14="http://schemas.microsoft.com/office/powerpoint/2010/main" val="24194687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grain corn crop, did you apply fertilizer or manure at each timing? – and given the options of a) Applied in fall of previous year, b) in the spring before planting, c) in the spring at planting and d) after planting/in-crop.  For your 2023 grain corn crop, which fertilizer types did you apply at each timing?</a:t>
            </a:r>
          </a:p>
          <a:p>
            <a:r>
              <a:rPr lang="en-US" dirty="0"/>
              <a:t>The chart illustrates the % of grain corn growers who indicated that they used this nutrient and each fertilizer type in grain corn in 2023.  </a:t>
            </a:r>
          </a:p>
          <a:p>
            <a:r>
              <a:rPr lang="en-US" dirty="0"/>
              <a:t>Nutrients were defined based on any fertilizer type that contains the nutrient.</a:t>
            </a:r>
            <a:endParaRPr lang="en-CA" dirty="0"/>
          </a:p>
        </p:txBody>
      </p:sp>
      <p:pic>
        <p:nvPicPr>
          <p:cNvPr id="3" name="Picture 2">
            <a:extLst>
              <a:ext uri="{FF2B5EF4-FFF2-40B4-BE49-F238E27FC236}">
                <a16:creationId xmlns:a16="http://schemas.microsoft.com/office/drawing/2014/main" id="{4B72E881-410B-9C75-8386-E8D78AE3B6B8}"/>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B82402-2DF9-41AC-AF50-542BDB9B813F}"/>
              </a:ext>
            </a:extLst>
          </p:cNvPr>
          <p:cNvPicPr>
            <a:picLocks noChangeAspect="1"/>
          </p:cNvPicPr>
          <p:nvPr/>
        </p:nvPicPr>
        <p:blipFill>
          <a:blip r:embed="rId3"/>
          <a:stretch>
            <a:fillRect/>
          </a:stretch>
        </p:blipFill>
        <p:spPr>
          <a:xfrm>
            <a:off x="2478910" y="789082"/>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Grain Corn Growers Using Nitrogen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1" name="Picture 10" descr="Asset 17.png">
            <a:extLst>
              <a:ext uri="{FF2B5EF4-FFF2-40B4-BE49-F238E27FC236}">
                <a16:creationId xmlns:a16="http://schemas.microsoft.com/office/drawing/2014/main" id="{65FBF032-169D-431D-B1AF-63EBBC208B83}"/>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grain corn crop, did you apply fertilizer or manure at each timing? – and given the options of a) Applied in fall of previous year, b) in the spring before planting, c) in the spring at planting and d) after planting/in-crop.  For your 2023 grain corn crop, which fertilizer types did you apply at each timing?</a:t>
            </a:r>
          </a:p>
          <a:p>
            <a:pPr lvl="0">
              <a:defRPr/>
            </a:pPr>
            <a:r>
              <a:rPr lang="en-CA" dirty="0"/>
              <a:t>The chart illustrates the % of grain corn growers who indicated that they used this nutrient in grain corn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078347-1F10-4779-8055-73E6857523DF}"/>
              </a:ext>
            </a:extLst>
          </p:cNvPr>
          <p:cNvPicPr>
            <a:picLocks noChangeAspect="1"/>
          </p:cNvPicPr>
          <p:nvPr/>
        </p:nvPicPr>
        <p:blipFill>
          <a:blip r:embed="rId4"/>
          <a:stretch>
            <a:fillRect/>
          </a:stretch>
        </p:blipFill>
        <p:spPr>
          <a:xfrm>
            <a:off x="2444765" y="703594"/>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Hectares Treated With Each Nitrogen Source in Grain Corn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1055250" y="142163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10023292" y="1616978"/>
            <a:ext cx="190479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Nitrogen fertilizers were often applied on the same fields.</a:t>
            </a:r>
          </a:p>
        </p:txBody>
      </p:sp>
      <p:sp>
        <p:nvSpPr>
          <p:cNvPr id="22" name="Rectangle 21">
            <a:hlinkClick r:id="rId8"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6" name="Picture 25" descr="Asset 17.png">
            <a:extLst>
              <a:ext uri="{FF2B5EF4-FFF2-40B4-BE49-F238E27FC236}">
                <a16:creationId xmlns:a16="http://schemas.microsoft.com/office/drawing/2014/main" id="{4FFEFAB7-0148-4BCD-B0B3-68A6F540C319}"/>
              </a:ext>
            </a:extLst>
          </p:cNvPr>
          <p:cNvPicPr>
            <a:picLocks noChangeAspect="1"/>
          </p:cNvPicPr>
          <p:nvPr/>
        </p:nvPicPr>
        <p:blipFill>
          <a:blip r:embed="rId9"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AAFF9392-A27E-EC47-C055-46C3DD31FAE3}"/>
              </a:ext>
            </a:extLst>
          </p:cNvPr>
          <p:cNvPicPr>
            <a:picLocks noChangeAspect="1"/>
          </p:cNvPicPr>
          <p:nvPr/>
        </p:nvPicPr>
        <p:blipFill>
          <a:blip r:embed="rId10"/>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65F0448-3396-1BA4-1A19-D113243B4DA7}"/>
              </a:ext>
            </a:extLst>
          </p:cNvPr>
          <p:cNvPicPr>
            <a:picLocks noChangeAspect="1"/>
          </p:cNvPicPr>
          <p:nvPr/>
        </p:nvPicPr>
        <p:blipFill>
          <a:blip r:embed="rId11"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C61B6A97-CB86-483C-BC04-37566A454141}"/>
              </a:ext>
            </a:extLst>
          </p:cNvPr>
          <p:cNvGraphicFramePr>
            <a:graphicFrameLocks/>
          </p:cNvGraphicFramePr>
          <p:nvPr>
            <p:extLst>
              <p:ext uri="{D42A27DB-BD31-4B8C-83A1-F6EECF244321}">
                <p14:modId xmlns:p14="http://schemas.microsoft.com/office/powerpoint/2010/main" val="285180304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2" imgW="914400" imgH="771480" progId="Excel.Sheet.12">
                  <p:embed/>
                </p:oleObj>
              </mc:Choice>
              <mc:Fallback>
                <p:oleObj name="Worksheet" showAsIcon="1" r:id="rId12" imgW="914400" imgH="771480" progId="Excel.Sheet.12">
                  <p:embed/>
                  <p:pic>
                    <p:nvPicPr>
                      <p:cNvPr id="9" name="Object 8">
                        <a:extLst>
                          <a:ext uri="{FF2B5EF4-FFF2-40B4-BE49-F238E27FC236}">
                            <a16:creationId xmlns:a16="http://schemas.microsoft.com/office/drawing/2014/main" id="{C23B2556-D928-4410-84F8-5F77141C8FF6}"/>
                          </a:ext>
                        </a:extLst>
                      </p:cNvPr>
                      <p:cNvPicPr/>
                      <p:nvPr/>
                    </p:nvPicPr>
                    <p:blipFill>
                      <a:blip r:embed="rId13"/>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hectares of grain corn, how many hectares of each fertilizer type did you apply?”</a:t>
            </a:r>
          </a:p>
          <a:p>
            <a:pPr lvl="0">
              <a:defRPr/>
            </a:pPr>
            <a:r>
              <a:rPr lang="en-US" dirty="0"/>
              <a:t>The chart illustrates the % of total grain corn hectares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91DB-DCE3-49B4-90DF-26AA81DA2447}"/>
              </a:ext>
            </a:extLst>
          </p:cNvPr>
          <p:cNvPicPr>
            <a:picLocks noChangeAspect="1"/>
          </p:cNvPicPr>
          <p:nvPr/>
        </p:nvPicPr>
        <p:blipFill>
          <a:blip r:embed="rId3"/>
          <a:stretch>
            <a:fillRect/>
          </a:stretch>
        </p:blipFill>
        <p:spPr>
          <a:xfrm>
            <a:off x="2671843" y="1184299"/>
            <a:ext cx="9144793" cy="502963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Volume in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a:extLst>
              <a:ext uri="{FF2B5EF4-FFF2-40B4-BE49-F238E27FC236}">
                <a16:creationId xmlns:a16="http://schemas.microsoft.com/office/drawing/2014/main" id="{38C9CDC1-26C5-45AD-8804-89522694229E}"/>
              </a:ext>
            </a:extLst>
          </p:cNvPr>
          <p:cNvSpPr txBox="1"/>
          <p:nvPr/>
        </p:nvSpPr>
        <p:spPr>
          <a:xfrm>
            <a:off x="8228012" y="4444866"/>
            <a:ext cx="194018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61 million kilograms of N was used in grain corn in 2023.</a:t>
            </a:r>
          </a:p>
        </p:txBody>
      </p:sp>
      <p:pic>
        <p:nvPicPr>
          <p:cNvPr id="13" name="Picture 12" descr="Asset 17.png">
            <a:extLst>
              <a:ext uri="{FF2B5EF4-FFF2-40B4-BE49-F238E27FC236}">
                <a16:creationId xmlns:a16="http://schemas.microsoft.com/office/drawing/2014/main" id="{179B59A0-5092-4DFC-829F-DF8A528C92F8}"/>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CBC317B5-46CF-4738-BFF6-856103A81B1F}"/>
              </a:ext>
            </a:extLst>
          </p:cNvPr>
          <p:cNvGraphicFramePr>
            <a:graphicFrameLocks/>
          </p:cNvGraphicFramePr>
          <p:nvPr>
            <p:extLst>
              <p:ext uri="{D42A27DB-BD31-4B8C-83A1-F6EECF244321}">
                <p14:modId xmlns:p14="http://schemas.microsoft.com/office/powerpoint/2010/main" val="203635119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total nitrogen volume (000’s of kilograms) that was used in each year. The nitrogen volume was calculated from all sources of nitrogen contained in all fertilizer types.</a:t>
            </a:r>
          </a:p>
        </p:txBody>
      </p:sp>
    </p:spTree>
    <p:extLst>
      <p:ext uri="{BB962C8B-B14F-4D97-AF65-F5344CB8AC3E}">
        <p14:creationId xmlns:p14="http://schemas.microsoft.com/office/powerpoint/2010/main" val="27466472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2255837" y="4876038"/>
            <a:ext cx="1319139" cy="128016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39"/>
          <p:cNvCxnSpPr/>
          <p:nvPr/>
        </p:nvCxnSpPr>
        <p:spPr>
          <a:xfrm>
            <a:off x="2255837" y="6162675"/>
            <a:ext cx="9699552" cy="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51"/>
          <p:cNvSpPr>
            <a:spLocks noChangeArrowheads="1"/>
          </p:cNvSpPr>
          <p:nvPr/>
        </p:nvSpPr>
        <p:spPr bwMode="auto">
          <a:xfrm>
            <a:off x="3572402" y="821117"/>
            <a:ext cx="8586670" cy="5729389"/>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500"/>
              </a:spcAft>
            </a:pPr>
            <a:r>
              <a:rPr lang="en-US" sz="1200" b="1" dirty="0">
                <a:cs typeface="Calibri" panose="020F0502020204030204" pitchFamily="34" charset="0"/>
              </a:rPr>
              <a:t>Primary Nitrogen fertilizers were applied on 184% of grain corn hectares (multiple applications on many hectares). </a:t>
            </a:r>
            <a:r>
              <a:rPr lang="en-US" sz="1200" dirty="0">
                <a:sym typeface="Wingdings 3"/>
                <a:hlinkClick r:id="rId3"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Urea represents 46% of total Nitrogen volume, UAN 32% represents 28% of the total Nitrogen volume in 2023.</a:t>
            </a:r>
            <a:r>
              <a:rPr lang="en-CA" sz="1200" dirty="0"/>
              <a:t> </a:t>
            </a:r>
            <a:r>
              <a:rPr lang="en-US" sz="1200" dirty="0">
                <a:sym typeface="Wingdings 3"/>
                <a:hlinkClick r:id="rId4"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46% of Nitrogen volumes were applied after planting/in-crop; </a:t>
            </a:r>
            <a:r>
              <a:rPr lang="en-CA" sz="1200" dirty="0"/>
              <a:t>35% of the Nitrogen volumes were applied in the spring at planting. </a:t>
            </a:r>
            <a:r>
              <a:rPr lang="en-US" sz="1200" dirty="0">
                <a:sym typeface="Wingdings 3"/>
                <a:hlinkClick r:id="rId5"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25% of Nitrogen volume was side banded at planting and 22% was side-dressed after planting/in-crop. </a:t>
            </a:r>
            <a:r>
              <a:rPr lang="en-US" sz="1200" dirty="0">
                <a:sym typeface="Wingdings 3"/>
                <a:hlinkClick r:id="rId6"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167 kg/ha. </a:t>
            </a:r>
            <a:r>
              <a:rPr lang="en-US" sz="1200" dirty="0">
                <a:sym typeface="Wingdings 3"/>
                <a:hlinkClick r:id="rId7" action="ppaction://hlinksldjump">
                  <a:extLst>
                    <a:ext uri="{A12FA001-AC4F-418D-AE19-62706E023703}">
                      <ahyp:hlinkClr xmlns:ahyp="http://schemas.microsoft.com/office/drawing/2018/hyperlinkcolor" val="tx"/>
                    </a:ext>
                  </a:extLst>
                </a:hlinkClick>
              </a:rPr>
              <a:t></a:t>
            </a:r>
            <a:r>
              <a:rPr lang="en-US" sz="1200" dirty="0">
                <a:sym typeface="Wingdings 3"/>
              </a:rPr>
              <a:t> Average rate after planting was 105 kg/ha; average rate at planting was 71 kg/ha. </a:t>
            </a:r>
            <a:r>
              <a:rPr lang="en-US" sz="1200" dirty="0">
                <a:sym typeface="Wingdings 3"/>
                <a:hlinkClick r:id="rId8"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r>
              <a:rPr lang="en-US" sz="1200" dirty="0">
                <a:solidFill>
                  <a:srgbClr val="C00000"/>
                </a:solidFill>
                <a:cs typeface="Calibri" panose="020F0502020204030204" pitchFamily="34" charset="0"/>
              </a:rPr>
              <a:t> </a:t>
            </a:r>
            <a:endParaRPr lang="en-US" sz="1200" b="1" dirty="0">
              <a:solidFill>
                <a:srgbClr val="C00000"/>
              </a:solidFill>
              <a:cs typeface="Calibri" panose="020F0502020204030204" pitchFamily="34" charset="0"/>
            </a:endParaRPr>
          </a:p>
          <a:p>
            <a:pPr>
              <a:spcAft>
                <a:spcPts val="500"/>
              </a:spcAft>
            </a:pPr>
            <a:r>
              <a:rPr lang="en-US" sz="1200" b="1" dirty="0">
                <a:cs typeface="Calibri" panose="020F0502020204030204" pitchFamily="34" charset="0"/>
              </a:rPr>
              <a:t>Primary Phosphorus fertilizers were applied on 102% of grain corn hectares (multiple applications on some hectares). </a:t>
            </a:r>
            <a:r>
              <a:rPr lang="en-US" sz="1200" dirty="0">
                <a:sym typeface="Wingdings 3"/>
                <a:hlinkClick r:id="rId9"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DAP represents 46% of total Phosphorus volume; ammonium polyphosphate accounted for another 21% of the total P volume.</a:t>
            </a:r>
            <a:r>
              <a:rPr lang="en-CA" sz="1200" dirty="0"/>
              <a:t> </a:t>
            </a:r>
            <a:r>
              <a:rPr lang="en-US" sz="1200" dirty="0">
                <a:sym typeface="Wingdings 3"/>
                <a:hlinkClick r:id="rId10"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90% of Phosphorus volumes were applied at planting; 8% of the volumes were applied in the spring before planting.</a:t>
            </a:r>
            <a:r>
              <a:rPr lang="en-CA" sz="1200" dirty="0"/>
              <a:t> </a:t>
            </a:r>
            <a:r>
              <a:rPr lang="en-US" sz="1200" dirty="0">
                <a:sym typeface="Wingdings 3"/>
                <a:hlinkClick r:id="rId11"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43% of P₂O₅ volumes were side banded at planting, 21% broadcast with incorporation before planting.</a:t>
            </a:r>
            <a:r>
              <a:rPr lang="en-CA" sz="1200" dirty="0"/>
              <a:t> </a:t>
            </a:r>
            <a:r>
              <a:rPr lang="en-US" sz="1200" dirty="0">
                <a:sym typeface="Wingdings 3"/>
                <a:hlinkClick r:id="rId12"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CA" sz="1200" dirty="0"/>
              <a:t>Average rate = 41 kg/ha, higher in 2023.</a:t>
            </a:r>
            <a:r>
              <a:rPr lang="en-US" sz="1200" dirty="0">
                <a:sym typeface="Wingdings 3"/>
              </a:rPr>
              <a:t> </a:t>
            </a:r>
            <a:r>
              <a:rPr lang="en-US" sz="1200" dirty="0">
                <a:sym typeface="Wingdings 3"/>
                <a:hlinkClick r:id="rId13" action="ppaction://hlinksldjump">
                  <a:extLst>
                    <a:ext uri="{A12FA001-AC4F-418D-AE19-62706E023703}">
                      <ahyp:hlinkClr xmlns:ahyp="http://schemas.microsoft.com/office/drawing/2018/hyperlinkcolor" val="tx"/>
                    </a:ext>
                  </a:extLst>
                </a:hlinkClick>
              </a:rPr>
              <a:t></a:t>
            </a:r>
            <a:r>
              <a:rPr lang="en-US" sz="1200" dirty="0">
                <a:sym typeface="Wingdings 3"/>
              </a:rPr>
              <a:t> Average rate at planting was 36 kg/ha; average rate after planting was 47 kg/ha. </a:t>
            </a:r>
            <a:r>
              <a:rPr lang="en-US" sz="1200" dirty="0">
                <a:sym typeface="Wingdings 3"/>
                <a:hlinkClick r:id="rId14"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endParaRPr lang="en-US" sz="1150" dirty="0">
              <a:solidFill>
                <a:srgbClr val="C00000"/>
              </a:solidFill>
              <a:cs typeface="Calibri" panose="020F0502020204030204" pitchFamily="34" charset="0"/>
            </a:endParaRPr>
          </a:p>
          <a:p>
            <a:pPr>
              <a:spcAft>
                <a:spcPts val="300"/>
              </a:spcAft>
            </a:pPr>
            <a:r>
              <a:rPr lang="en-US" sz="1200" b="1" dirty="0">
                <a:cs typeface="Calibri" panose="020F0502020204030204" pitchFamily="34" charset="0"/>
              </a:rPr>
              <a:t>Potassium fertilizers were applied on 79% of grain corn hectares. </a:t>
            </a:r>
            <a:r>
              <a:rPr lang="en-US" sz="1200" dirty="0">
                <a:sym typeface="Wingdings 3"/>
                <a:hlinkClick r:id="rId15"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lvl="0" indent="-171450">
              <a:spcAft>
                <a:spcPts val="300"/>
              </a:spcAft>
              <a:buFont typeface="Arial" panose="020B0604020202020204" pitchFamily="34" charset="0"/>
              <a:buChar char="•"/>
            </a:pPr>
            <a:r>
              <a:rPr lang="en-US" sz="1200" dirty="0"/>
              <a:t>Dry potash represents 78% of total Potassium volume; Potassium nitrate represents 10% of the total Potassium volume.</a:t>
            </a:r>
            <a:r>
              <a:rPr lang="en-CA" sz="1200" dirty="0"/>
              <a:t> </a:t>
            </a:r>
            <a:r>
              <a:rPr lang="en-US" sz="1200" dirty="0">
                <a:sym typeface="Wingdings 3"/>
                <a:hlinkClick r:id="rId16"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51% of K₂O volumes were applied at planting; 28% applied before planting; an increase compared to 2022. </a:t>
            </a:r>
            <a:r>
              <a:rPr lang="en-US" sz="1200" dirty="0">
                <a:sym typeface="Wingdings 3"/>
                <a:hlinkClick r:id="rId17"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75% of K₂O volumes were side-banded at planting, 7% seed placed and 7% pre-banded before planting. </a:t>
            </a:r>
            <a:r>
              <a:rPr lang="en-US" sz="1200" dirty="0">
                <a:sym typeface="Wingdings 3"/>
                <a:hlinkClick r:id="rId18" action="ppaction://hlinksldjump">
                  <a:extLst>
                    <a:ext uri="{A12FA001-AC4F-418D-AE19-62706E023703}">
                      <ahyp:hlinkClr xmlns:ahyp="http://schemas.microsoft.com/office/drawing/2018/hyperlinkcolor" val="tx"/>
                    </a:ext>
                  </a:extLst>
                </a:hlinkClick>
              </a:rPr>
              <a:t></a:t>
            </a:r>
            <a:endParaRPr lang="en-CA" sz="1200" dirty="0"/>
          </a:p>
          <a:p>
            <a:pPr marL="171450" lvl="0" indent="-171450">
              <a:spcAft>
                <a:spcPts val="300"/>
              </a:spcAft>
              <a:buFont typeface="Arial" panose="020B0604020202020204" pitchFamily="34" charset="0"/>
              <a:buChar char="•"/>
            </a:pPr>
            <a:r>
              <a:rPr lang="en-US" sz="1200" dirty="0"/>
              <a:t>Average rate = 33 kg/ha.</a:t>
            </a:r>
            <a:r>
              <a:rPr lang="en-US" sz="1200" dirty="0">
                <a:sym typeface="Wingdings 3"/>
              </a:rPr>
              <a:t> </a:t>
            </a:r>
            <a:r>
              <a:rPr lang="en-US" sz="1200" dirty="0">
                <a:sym typeface="Wingdings 3"/>
                <a:hlinkClick r:id="rId19" action="ppaction://hlinksldjump">
                  <a:extLst>
                    <a:ext uri="{A12FA001-AC4F-418D-AE19-62706E023703}">
                      <ahyp:hlinkClr xmlns:ahyp="http://schemas.microsoft.com/office/drawing/2018/hyperlinkcolor" val="tx"/>
                    </a:ext>
                  </a:extLst>
                </a:hlinkClick>
              </a:rPr>
              <a:t></a:t>
            </a:r>
            <a:r>
              <a:rPr lang="en-US" sz="1200" dirty="0">
                <a:sym typeface="Wingdings 3"/>
              </a:rPr>
              <a:t> 31% of grain corn hectares were not treated with any K₂O. </a:t>
            </a:r>
            <a:r>
              <a:rPr lang="en-US" sz="1200" dirty="0">
                <a:sym typeface="Wingdings 3"/>
                <a:hlinkClick r:id="rId20" action="ppaction://hlinksldjump">
                  <a:extLst>
                    <a:ext uri="{A12FA001-AC4F-418D-AE19-62706E023703}">
                      <ahyp:hlinkClr xmlns:ahyp="http://schemas.microsoft.com/office/drawing/2018/hyperlinkcolor" val="tx"/>
                    </a:ext>
                  </a:extLst>
                </a:hlinkClick>
              </a:rPr>
              <a:t></a:t>
            </a:r>
            <a:endParaRPr lang="en-CA" sz="1200" dirty="0"/>
          </a:p>
          <a:p>
            <a:pPr>
              <a:spcBef>
                <a:spcPts val="300"/>
              </a:spcBef>
            </a:pPr>
            <a:endParaRPr lang="en-US" sz="1200" dirty="0">
              <a:solidFill>
                <a:srgbClr val="C00000"/>
              </a:solidFill>
              <a:cs typeface="Calibri" panose="020F0502020204030204" pitchFamily="34" charset="0"/>
              <a:sym typeface="Wingdings 3"/>
            </a:endParaRPr>
          </a:p>
          <a:p>
            <a:pPr>
              <a:spcAft>
                <a:spcPts val="300"/>
              </a:spcAft>
            </a:pPr>
            <a:r>
              <a:rPr lang="en-US" sz="1200" b="1" dirty="0">
                <a:cs typeface="Calibri" panose="020F0502020204030204" pitchFamily="34" charset="0"/>
              </a:rPr>
              <a:t>Primary Sulphur fertilizers were applied on 37% of grain corn hectares. </a:t>
            </a:r>
            <a:r>
              <a:rPr lang="en-US" sz="1200" dirty="0">
                <a:sym typeface="Wingdings 3"/>
                <a:hlinkClick r:id="rId21" action="ppaction://hlinksldjump">
                  <a:extLst>
                    <a:ext uri="{A12FA001-AC4F-418D-AE19-62706E023703}">
                      <ahyp:hlinkClr xmlns:ahyp="http://schemas.microsoft.com/office/drawing/2018/hyperlinkcolor" val="tx"/>
                    </a:ext>
                  </a:extLst>
                </a:hlinkClick>
              </a:rPr>
              <a:t></a:t>
            </a:r>
            <a:endParaRPr lang="en-US" sz="1200" b="1"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Ammonium sulphate represents 21% of total Sulphur volume; K Mag represents 12% of the total Sulphur volume. </a:t>
            </a:r>
            <a:r>
              <a:rPr lang="en-US" sz="1200" dirty="0">
                <a:cs typeface="Calibri" panose="020F0502020204030204" pitchFamily="34" charset="0"/>
                <a:sym typeface="Wingdings 3"/>
                <a:hlinkClick r:id="rId22"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56% of Sulphur volumes were applied at planting (a decline in 2023), 23% before planting and 15% in the fall (both increased). </a:t>
            </a:r>
            <a:r>
              <a:rPr lang="en-US" sz="1200" dirty="0">
                <a:cs typeface="Calibri" panose="020F0502020204030204" pitchFamily="34" charset="0"/>
                <a:sym typeface="Wingdings 3"/>
                <a:hlinkClick r:id="rId23"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Aft>
                <a:spcPts val="300"/>
              </a:spcAft>
              <a:buFont typeface="Arial" pitchFamily="34" charset="0"/>
              <a:buChar char="•"/>
            </a:pPr>
            <a:r>
              <a:rPr lang="en-US" sz="1200" dirty="0">
                <a:cs typeface="Calibri" panose="020F0502020204030204" pitchFamily="34" charset="0"/>
              </a:rPr>
              <a:t>42% of Sulphur volumes were side-banded at planting, 18% pre-banded before planting. </a:t>
            </a:r>
            <a:r>
              <a:rPr lang="en-US" sz="1200" dirty="0">
                <a:cs typeface="Calibri" panose="020F0502020204030204" pitchFamily="34" charset="0"/>
                <a:sym typeface="Wingdings 3"/>
                <a:hlinkClick r:id="rId24"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hlinkClick r:id="" action="ppaction://noaction">
                  <a:extLst>
                    <a:ext uri="{A12FA001-AC4F-418D-AE19-62706E023703}">
                      <ahyp:hlinkClr xmlns:ahyp="http://schemas.microsoft.com/office/drawing/2018/hyperlinkcolor" val="tx"/>
                    </a:ext>
                  </a:extLst>
                </a:hlinkClick>
              </a:rPr>
              <a:t> </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r>
              <a:rPr lang="en-US" sz="1200" dirty="0">
                <a:cs typeface="Calibri" panose="020F0502020204030204" pitchFamily="34" charset="0"/>
              </a:rPr>
              <a:t>Average rate = 7 kg/ha. </a:t>
            </a:r>
            <a:r>
              <a:rPr lang="en-US" sz="1200" dirty="0">
                <a:cs typeface="Calibri" panose="020F0502020204030204" pitchFamily="34" charset="0"/>
                <a:sym typeface="Wingdings 3"/>
                <a:hlinkClick r:id="rId25"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sym typeface="Wingdings 3"/>
              </a:rPr>
              <a:t> 56% of grain corn hectares were not treated with any Sulphur. </a:t>
            </a:r>
            <a:r>
              <a:rPr lang="en-US" sz="1200" dirty="0">
                <a:cs typeface="Calibri" panose="020F0502020204030204" pitchFamily="34" charset="0"/>
                <a:sym typeface="Wingdings 3"/>
                <a:hlinkClick r:id="rId26"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marL="171450" indent="-171450">
              <a:lnSpc>
                <a:spcPts val="1600"/>
              </a:lnSpc>
              <a:spcAft>
                <a:spcPts val="300"/>
              </a:spcAft>
              <a:buFont typeface="Arial" pitchFamily="34" charset="0"/>
              <a:buChar char="•"/>
            </a:pPr>
            <a:endParaRPr lang="en-US" sz="1200" dirty="0">
              <a:solidFill>
                <a:srgbClr val="C00000"/>
              </a:solidFill>
              <a:cs typeface="Calibri" panose="020F0502020204030204" pitchFamily="34" charset="0"/>
              <a:sym typeface="Wingdings 3"/>
            </a:endParaRPr>
          </a:p>
        </p:txBody>
      </p:sp>
      <p:grpSp>
        <p:nvGrpSpPr>
          <p:cNvPr id="2" name="Group 1"/>
          <p:cNvGrpSpPr/>
          <p:nvPr/>
        </p:nvGrpSpPr>
        <p:grpSpPr>
          <a:xfrm>
            <a:off x="2245326" y="3552825"/>
            <a:ext cx="9699552" cy="1280160"/>
            <a:chOff x="2360612" y="5019675"/>
            <a:chExt cx="9525000" cy="1280160"/>
          </a:xfrm>
        </p:grpSpPr>
        <p:sp>
          <p:nvSpPr>
            <p:cNvPr id="3" name="Rectangle 2"/>
            <p:cNvSpPr/>
            <p:nvPr/>
          </p:nvSpPr>
          <p:spPr>
            <a:xfrm>
              <a:off x="2360612" y="5019675"/>
              <a:ext cx="1295400" cy="1280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2360612" y="6294967"/>
              <a:ext cx="95250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2245326" y="2202541"/>
            <a:ext cx="9699552" cy="1284256"/>
            <a:chOff x="2360612" y="3048000"/>
            <a:chExt cx="9525000" cy="1284256"/>
          </a:xfrm>
        </p:grpSpPr>
        <p:sp>
          <p:nvSpPr>
            <p:cNvPr id="6" name="Rectangle 5"/>
            <p:cNvSpPr/>
            <p:nvPr/>
          </p:nvSpPr>
          <p:spPr>
            <a:xfrm>
              <a:off x="2360612" y="3048000"/>
              <a:ext cx="1295400" cy="1280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p:cNvCxnSpPr/>
            <p:nvPr/>
          </p:nvCxnSpPr>
          <p:spPr>
            <a:xfrm>
              <a:off x="2360612" y="4332256"/>
              <a:ext cx="952500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245326" y="868546"/>
            <a:ext cx="9699552" cy="1285875"/>
            <a:chOff x="2360612" y="905256"/>
            <a:chExt cx="9525000" cy="999744"/>
          </a:xfrm>
        </p:grpSpPr>
        <p:sp>
          <p:nvSpPr>
            <p:cNvPr id="12" name="Rectangle 11"/>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schemeClr val="bg1"/>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schemeClr val="bg1"/>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Grain Corn in Quebec - Summary </a:t>
            </a:r>
          </a:p>
        </p:txBody>
      </p:sp>
      <p:sp>
        <p:nvSpPr>
          <p:cNvPr id="30" name="TextBox 29"/>
          <p:cNvSpPr txBox="1"/>
          <p:nvPr/>
        </p:nvSpPr>
        <p:spPr>
          <a:xfrm>
            <a:off x="2570162" y="3823122"/>
            <a:ext cx="914400" cy="192873"/>
          </a:xfrm>
          <a:prstGeom prst="rect">
            <a:avLst/>
          </a:prstGeom>
          <a:solidFill>
            <a:srgbClr val="CAA977"/>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1" name="TextBox 30"/>
          <p:cNvSpPr txBox="1"/>
          <p:nvPr/>
        </p:nvSpPr>
        <p:spPr>
          <a:xfrm>
            <a:off x="2570162" y="4054944"/>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2" name="TextBox 31"/>
          <p:cNvSpPr txBox="1"/>
          <p:nvPr/>
        </p:nvSpPr>
        <p:spPr>
          <a:xfrm>
            <a:off x="2570162" y="427814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3" name="TextBox 32"/>
          <p:cNvSpPr txBox="1"/>
          <p:nvPr/>
        </p:nvSpPr>
        <p:spPr>
          <a:xfrm>
            <a:off x="2570162" y="4492710"/>
            <a:ext cx="914400" cy="192873"/>
          </a:xfrm>
          <a:prstGeom prst="rect">
            <a:avLst/>
          </a:prstGeom>
          <a:solidFill>
            <a:srgbClr val="CAA977"/>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35" name="TextBox 34"/>
          <p:cNvSpPr txBox="1"/>
          <p:nvPr/>
        </p:nvSpPr>
        <p:spPr>
          <a:xfrm>
            <a:off x="2589212" y="5159969"/>
            <a:ext cx="914400" cy="192873"/>
          </a:xfrm>
          <a:prstGeom prst="rect">
            <a:avLst/>
          </a:prstGeom>
          <a:solidFill>
            <a:srgbClr val="201B1A">
              <a:lumMod val="75000"/>
              <a:lumOff val="25000"/>
            </a:srgbClr>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36" name="TextBox 35"/>
          <p:cNvSpPr txBox="1"/>
          <p:nvPr/>
        </p:nvSpPr>
        <p:spPr>
          <a:xfrm>
            <a:off x="2589212" y="540279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37" name="TextBox 36"/>
          <p:cNvSpPr txBox="1"/>
          <p:nvPr/>
        </p:nvSpPr>
        <p:spPr>
          <a:xfrm>
            <a:off x="2589212" y="5641457"/>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38" name="TextBox 37"/>
          <p:cNvSpPr txBox="1"/>
          <p:nvPr/>
        </p:nvSpPr>
        <p:spPr>
          <a:xfrm>
            <a:off x="2589212" y="5877249"/>
            <a:ext cx="914400" cy="192873"/>
          </a:xfrm>
          <a:prstGeom prst="rect">
            <a:avLst/>
          </a:prstGeom>
          <a:solidFill>
            <a:srgbClr val="201B1A">
              <a:lumMod val="75000"/>
              <a:lumOff val="25000"/>
            </a:srgbClr>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1" name="TextBox 40"/>
          <p:cNvSpPr txBox="1"/>
          <p:nvPr/>
        </p:nvSpPr>
        <p:spPr>
          <a:xfrm>
            <a:off x="2293937" y="4895008"/>
            <a:ext cx="1241543" cy="274370"/>
          </a:xfrm>
          <a:prstGeom prst="rect">
            <a:avLst/>
          </a:prstGeom>
          <a:noFill/>
        </p:spPr>
        <p:txBody>
          <a:bodyPr wrap="square" rtlCol="0" anchor="b">
            <a:spAutoFit/>
          </a:bodyPr>
          <a:lstStyle/>
          <a:p>
            <a:pPr algn="r">
              <a:lnSpc>
                <a:spcPts val="1400"/>
              </a:lnSpc>
            </a:pPr>
            <a:r>
              <a:rPr lang="en-US" sz="1400" dirty="0">
                <a:solidFill>
                  <a:schemeClr val="bg1"/>
                </a:solidFill>
              </a:rPr>
              <a:t>SULPHUR</a:t>
            </a:r>
          </a:p>
        </p:txBody>
      </p:sp>
      <p:grpSp>
        <p:nvGrpSpPr>
          <p:cNvPr id="44" name="Group 43"/>
          <p:cNvGrpSpPr/>
          <p:nvPr/>
        </p:nvGrpSpPr>
        <p:grpSpPr>
          <a:xfrm>
            <a:off x="2564768" y="2514600"/>
            <a:ext cx="914400" cy="836976"/>
            <a:chOff x="2570162" y="2517258"/>
            <a:chExt cx="914400" cy="836976"/>
          </a:xfrm>
        </p:grpSpPr>
        <p:sp>
          <p:nvSpPr>
            <p:cNvPr id="45" name="TextBox 44"/>
            <p:cNvSpPr txBox="1"/>
            <p:nvPr/>
          </p:nvSpPr>
          <p:spPr>
            <a:xfrm>
              <a:off x="2570162" y="2517258"/>
              <a:ext cx="914400" cy="192873"/>
            </a:xfrm>
            <a:prstGeom prst="rect">
              <a:avLst/>
            </a:prstGeom>
            <a:solidFill>
              <a:srgbClr val="4D6681"/>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46" name="TextBox 45"/>
            <p:cNvSpPr txBox="1"/>
            <p:nvPr/>
          </p:nvSpPr>
          <p:spPr>
            <a:xfrm>
              <a:off x="2570162" y="2729084"/>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47" name="TextBox 46"/>
            <p:cNvSpPr txBox="1"/>
            <p:nvPr/>
          </p:nvSpPr>
          <p:spPr>
            <a:xfrm>
              <a:off x="2570162" y="2949536"/>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48" name="TextBox 47"/>
            <p:cNvSpPr txBox="1"/>
            <p:nvPr/>
          </p:nvSpPr>
          <p:spPr>
            <a:xfrm>
              <a:off x="2570162" y="3161361"/>
              <a:ext cx="914400" cy="192873"/>
            </a:xfrm>
            <a:prstGeom prst="rect">
              <a:avLst/>
            </a:prstGeom>
            <a:solidFill>
              <a:srgbClr val="4D6681"/>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grpSp>
      <p:sp>
        <p:nvSpPr>
          <p:cNvPr id="55" name="TextBox 54"/>
          <p:cNvSpPr txBox="1"/>
          <p:nvPr/>
        </p:nvSpPr>
        <p:spPr>
          <a:xfrm>
            <a:off x="2570162" y="1163623"/>
            <a:ext cx="914400" cy="192872"/>
          </a:xfrm>
          <a:prstGeom prst="rect">
            <a:avLst/>
          </a:prstGeom>
          <a:solidFill>
            <a:srgbClr val="4E7F6B"/>
          </a:solidFill>
          <a:ln>
            <a:noFill/>
          </a:ln>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Source:  </a:t>
            </a:r>
          </a:p>
        </p:txBody>
      </p:sp>
      <p:sp>
        <p:nvSpPr>
          <p:cNvPr id="56" name="TextBox 55"/>
          <p:cNvSpPr txBox="1"/>
          <p:nvPr/>
        </p:nvSpPr>
        <p:spPr>
          <a:xfrm>
            <a:off x="2570162" y="1372650"/>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Timing: </a:t>
            </a:r>
          </a:p>
        </p:txBody>
      </p:sp>
      <p:sp>
        <p:nvSpPr>
          <p:cNvPr id="57" name="TextBox 56"/>
          <p:cNvSpPr txBox="1"/>
          <p:nvPr/>
        </p:nvSpPr>
        <p:spPr>
          <a:xfrm>
            <a:off x="2570162" y="159030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Placement:</a:t>
            </a:r>
          </a:p>
        </p:txBody>
      </p:sp>
      <p:sp>
        <p:nvSpPr>
          <p:cNvPr id="58" name="TextBox 57"/>
          <p:cNvSpPr txBox="1"/>
          <p:nvPr/>
        </p:nvSpPr>
        <p:spPr>
          <a:xfrm>
            <a:off x="2570162" y="1816583"/>
            <a:ext cx="914400" cy="192872"/>
          </a:xfrm>
          <a:prstGeom prst="rect">
            <a:avLst/>
          </a:prstGeom>
          <a:solidFill>
            <a:srgbClr val="4E7F6B"/>
          </a:solidFill>
          <a:effectLst>
            <a:outerShdw sx="1000" sy="1000" algn="tl" rotWithShape="0">
              <a:prstClr val="black"/>
            </a:outerShdw>
          </a:effectLst>
        </p:spPr>
        <p:txBody>
          <a:bodyPr wrap="square" lIns="18288" tIns="36576" rIns="18288" bIns="27432" rtlCol="0" anchor="ctr" anchorCtr="0">
            <a:spAutoFit/>
          </a:bodyPr>
          <a:lstStyle/>
          <a:p>
            <a:pPr marL="0" marR="0" lvl="0" indent="0" algn="r" defTabSz="914400" eaLnBrk="1" fontAlgn="auto" latinLnBrk="0" hangingPunct="1">
              <a:lnSpc>
                <a:spcPts val="1000"/>
              </a:lnSpc>
              <a:spcBef>
                <a:spcPts val="0"/>
              </a:spcBef>
              <a:spcAft>
                <a:spcPts val="0"/>
              </a:spcAft>
              <a:buClrTx/>
              <a:buSzTx/>
              <a:buFontTx/>
              <a:buNone/>
              <a:tabLst/>
              <a:defRPr/>
            </a:pPr>
            <a:r>
              <a:rPr kumimoji="0" lang="en-CA" sz="1000" b="0" i="0" u="none" strike="noStrike" kern="0" cap="none" spc="0" normalizeH="0" baseline="0" noProof="0" dirty="0">
                <a:ln>
                  <a:noFill/>
                </a:ln>
                <a:solidFill>
                  <a:prstClr val="white"/>
                </a:solidFill>
                <a:effectLst/>
                <a:uLnTx/>
                <a:uFillTx/>
                <a:cs typeface="Calibri" panose="020F0502020204030204" pitchFamily="34" charset="0"/>
              </a:rPr>
              <a:t>Rate:</a:t>
            </a:r>
          </a:p>
        </p:txBody>
      </p:sp>
      <p:sp>
        <p:nvSpPr>
          <p:cNvPr id="42" name="Rectangle 41">
            <a:hlinkClick r:id="rId27" action="ppaction://hlinksldjump"/>
            <a:extLst>
              <a:ext uri="{FF2B5EF4-FFF2-40B4-BE49-F238E27FC236}">
                <a16:creationId xmlns:a16="http://schemas.microsoft.com/office/drawing/2014/main" id="{B4C332C3-6600-465C-819A-4988BBD1671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Tree>
    <p:extLst>
      <p:ext uri="{BB962C8B-B14F-4D97-AF65-F5344CB8AC3E}">
        <p14:creationId xmlns:p14="http://schemas.microsoft.com/office/powerpoint/2010/main" val="3685950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C4DC35-CDEE-486F-B5B6-8EB704D58537}"/>
              </a:ext>
            </a:extLst>
          </p:cNvPr>
          <p:cNvPicPr>
            <a:picLocks noChangeAspect="1"/>
          </p:cNvPicPr>
          <p:nvPr/>
        </p:nvPicPr>
        <p:blipFill>
          <a:blip r:embed="rId3"/>
          <a:stretch>
            <a:fillRect/>
          </a:stretch>
        </p:blipFill>
        <p:spPr>
          <a:xfrm>
            <a:off x="2472814" y="874433"/>
            <a:ext cx="9156986" cy="5602710"/>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Volume in Grain Corn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graphicFrame>
        <p:nvGraphicFramePr>
          <p:cNvPr id="3" name="Object 2">
            <a:extLst>
              <a:ext uri="{FF2B5EF4-FFF2-40B4-BE49-F238E27FC236}">
                <a16:creationId xmlns:a16="http://schemas.microsoft.com/office/drawing/2014/main" id="{A07994CC-6FDE-4B2E-A798-6C9E12C3F2A9}"/>
              </a:ext>
            </a:extLst>
          </p:cNvPr>
          <p:cNvGraphicFramePr>
            <a:graphicFrameLocks/>
          </p:cNvGraphicFramePr>
          <p:nvPr>
            <p:extLst>
              <p:ext uri="{D42A27DB-BD31-4B8C-83A1-F6EECF244321}">
                <p14:modId xmlns:p14="http://schemas.microsoft.com/office/powerpoint/2010/main" val="80584319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total nitrogen volume (000’s of kilograms) that was used in each year by application timing. The nitrogen volume was calculated from all sources of nitrogen contained in all fertilizer types.</a:t>
            </a:r>
          </a:p>
        </p:txBody>
      </p:sp>
    </p:spTree>
    <p:extLst>
      <p:ext uri="{BB962C8B-B14F-4D97-AF65-F5344CB8AC3E}">
        <p14:creationId xmlns:p14="http://schemas.microsoft.com/office/powerpoint/2010/main" val="1566383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4BD17DA-35B0-4F8A-A27C-1D61B20ED537}"/>
              </a:ext>
            </a:extLst>
          </p:cNvPr>
          <p:cNvPicPr>
            <a:picLocks noChangeAspect="1"/>
          </p:cNvPicPr>
          <p:nvPr/>
        </p:nvPicPr>
        <p:blipFill>
          <a:blip r:embed="rId3"/>
          <a:stretch>
            <a:fillRect/>
          </a:stretch>
        </p:blipFill>
        <p:spPr>
          <a:xfrm>
            <a:off x="2444765" y="772080"/>
            <a:ext cx="91447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Grain Corn -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27" name="Rectangle 26">
            <a:hlinkClick r:id="rId7" action="ppaction://hlinksldjump"/>
            <a:extLst>
              <a:ext uri="{FF2B5EF4-FFF2-40B4-BE49-F238E27FC236}">
                <a16:creationId xmlns:a16="http://schemas.microsoft.com/office/drawing/2014/main" id="{5F484B4C-83DB-491F-A417-241FF33F6280}"/>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7" name="Picture 16" descr="Asset 17.png">
            <a:extLst>
              <a:ext uri="{FF2B5EF4-FFF2-40B4-BE49-F238E27FC236}">
                <a16:creationId xmlns:a16="http://schemas.microsoft.com/office/drawing/2014/main" id="{F5212B75-B814-4055-9000-CF71120984C0}"/>
              </a:ext>
            </a:extLst>
          </p:cNvPr>
          <p:cNvPicPr>
            <a:picLocks noChangeAspect="1"/>
          </p:cNvPicPr>
          <p:nvPr/>
        </p:nvPicPr>
        <p:blipFill>
          <a:blip r:embed="rId8" cstate="print"/>
          <a:stretch>
            <a:fillRect/>
          </a:stretch>
        </p:blipFill>
        <p:spPr>
          <a:xfrm>
            <a:off x="11706540" y="295922"/>
            <a:ext cx="407672" cy="407672"/>
          </a:xfrm>
          <a:prstGeom prst="rect">
            <a:avLst/>
          </a:prstGeom>
        </p:spPr>
      </p:pic>
      <p:sp>
        <p:nvSpPr>
          <p:cNvPr id="24" name="TextBox 23">
            <a:extLst>
              <a:ext uri="{FF2B5EF4-FFF2-40B4-BE49-F238E27FC236}">
                <a16:creationId xmlns:a16="http://schemas.microsoft.com/office/drawing/2014/main" id="{19C846A0-B1EC-42CA-867C-801F585FDF95}"/>
              </a:ext>
            </a:extLst>
          </p:cNvPr>
          <p:cNvSpPr txBox="1"/>
          <p:nvPr/>
        </p:nvSpPr>
        <p:spPr>
          <a:xfrm>
            <a:off x="8609012" y="1046809"/>
            <a:ext cx="1691211"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46% of the nitrogen volume in grain corn was applied as Urea. </a:t>
            </a:r>
          </a:p>
        </p:txBody>
      </p:sp>
      <p:sp>
        <p:nvSpPr>
          <p:cNvPr id="6" name="Isosceles Triangle 5">
            <a:extLst>
              <a:ext uri="{FF2B5EF4-FFF2-40B4-BE49-F238E27FC236}">
                <a16:creationId xmlns:a16="http://schemas.microsoft.com/office/drawing/2014/main" id="{E4AB0C52-B973-7267-F813-E1B0D8BEFB3C}"/>
              </a:ext>
            </a:extLst>
          </p:cNvPr>
          <p:cNvSpPr/>
          <p:nvPr/>
        </p:nvSpPr>
        <p:spPr>
          <a:xfrm rot="16200000">
            <a:off x="8427959" y="178603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26" name="TextBox 25">
            <a:extLst>
              <a:ext uri="{FF2B5EF4-FFF2-40B4-BE49-F238E27FC236}">
                <a16:creationId xmlns:a16="http://schemas.microsoft.com/office/drawing/2014/main" id="{D4D1E4DD-526C-4DEE-B5AA-E819E9ADAE7A}"/>
              </a:ext>
            </a:extLst>
          </p:cNvPr>
          <p:cNvSpPr txBox="1"/>
          <p:nvPr/>
        </p:nvSpPr>
        <p:spPr>
          <a:xfrm>
            <a:off x="8609012" y="1714790"/>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28% of the N volume was applied as UAN 32%.</a:t>
            </a:r>
          </a:p>
        </p:txBody>
      </p:sp>
      <p:pic>
        <p:nvPicPr>
          <p:cNvPr id="4" name="Picture 3">
            <a:extLst>
              <a:ext uri="{FF2B5EF4-FFF2-40B4-BE49-F238E27FC236}">
                <a16:creationId xmlns:a16="http://schemas.microsoft.com/office/drawing/2014/main" id="{1F08D26E-5099-76BD-CCEC-B775F926267B}"/>
              </a:ext>
            </a:extLst>
          </p:cNvPr>
          <p:cNvPicPr>
            <a:picLocks noChangeAspect="1"/>
          </p:cNvPicPr>
          <p:nvPr/>
        </p:nvPicPr>
        <p:blipFill>
          <a:blip r:embed="rId9"/>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A4B4EEF5-6151-12A5-7225-1F249B3D669A}"/>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8" name="Object 17">
            <a:extLst>
              <a:ext uri="{FF2B5EF4-FFF2-40B4-BE49-F238E27FC236}">
                <a16:creationId xmlns:a16="http://schemas.microsoft.com/office/drawing/2014/main" id="{F5ABC442-2A83-477F-9C5C-DD90AC27E710}"/>
              </a:ext>
            </a:extLst>
          </p:cNvPr>
          <p:cNvGraphicFramePr>
            <a:graphicFrameLocks/>
          </p:cNvGraphicFramePr>
          <p:nvPr>
            <p:extLst>
              <p:ext uri="{D42A27DB-BD31-4B8C-83A1-F6EECF244321}">
                <p14:modId xmlns:p14="http://schemas.microsoft.com/office/powerpoint/2010/main" val="302898641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3" name="Object 2">
                        <a:extLst>
                          <a:ext uri="{FF2B5EF4-FFF2-40B4-BE49-F238E27FC236}">
                            <a16:creationId xmlns:a16="http://schemas.microsoft.com/office/drawing/2014/main" id="{CBC317B5-46CF-4738-BFF6-856103A81B1F}"/>
                          </a:ext>
                        </a:extLst>
                      </p:cNvPr>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 of total nitrogen volume applied at all timings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64FF50-1614-41B1-BF34-88D328309648}"/>
              </a:ext>
            </a:extLst>
          </p:cNvPr>
          <p:cNvPicPr>
            <a:picLocks noChangeAspect="1"/>
          </p:cNvPicPr>
          <p:nvPr/>
        </p:nvPicPr>
        <p:blipFill>
          <a:blip r:embed="rId3"/>
          <a:stretch>
            <a:fillRect/>
          </a:stretch>
        </p:blipFill>
        <p:spPr>
          <a:xfrm>
            <a:off x="2478910" y="776889"/>
            <a:ext cx="9144793" cy="579779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Grain Corn - Spring Before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7" name="Picture 16" descr="Asset 17.png">
            <a:extLst>
              <a:ext uri="{FF2B5EF4-FFF2-40B4-BE49-F238E27FC236}">
                <a16:creationId xmlns:a16="http://schemas.microsoft.com/office/drawing/2014/main" id="{F5212B75-B814-4055-9000-CF71120984C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1F08D26E-5099-76BD-CCEC-B775F926267B}"/>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A4B4EEF5-6151-12A5-7225-1F249B3D669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9" name="Object 18">
            <a:extLst>
              <a:ext uri="{FF2B5EF4-FFF2-40B4-BE49-F238E27FC236}">
                <a16:creationId xmlns:a16="http://schemas.microsoft.com/office/drawing/2014/main" id="{D070D67A-B2D7-4DF2-B18A-7BABCD3AB1EB}"/>
              </a:ext>
            </a:extLst>
          </p:cNvPr>
          <p:cNvGraphicFramePr>
            <a:graphicFrameLocks/>
          </p:cNvGraphicFramePr>
          <p:nvPr>
            <p:extLst>
              <p:ext uri="{D42A27DB-BD31-4B8C-83A1-F6EECF244321}">
                <p14:modId xmlns:p14="http://schemas.microsoft.com/office/powerpoint/2010/main" val="83359690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3" name="Object 12">
                        <a:extLst>
                          <a:ext uri="{FF2B5EF4-FFF2-40B4-BE49-F238E27FC236}">
                            <a16:creationId xmlns:a16="http://schemas.microsoft.com/office/drawing/2014/main" id="{F338EE25-40C9-43C8-AA35-E5F5410183A3}"/>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 of total nitrogen volume </a:t>
            </a:r>
            <a:r>
              <a:rPr lang="en-US" dirty="0"/>
              <a:t>applied in the spring before planting </a:t>
            </a:r>
            <a:r>
              <a:rPr lang="en-CA" dirty="0"/>
              <a:t>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15587742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C2F72A-6162-4C97-8A23-564C103F219E}"/>
              </a:ext>
            </a:extLst>
          </p:cNvPr>
          <p:cNvPicPr>
            <a:picLocks noChangeAspect="1"/>
          </p:cNvPicPr>
          <p:nvPr/>
        </p:nvPicPr>
        <p:blipFill>
          <a:blip r:embed="rId3"/>
          <a:stretch>
            <a:fillRect/>
          </a:stretch>
        </p:blipFill>
        <p:spPr>
          <a:xfrm>
            <a:off x="2567310" y="841903"/>
            <a:ext cx="8967993" cy="5667771"/>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Grain Corn – Spring At Planting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7" name="Picture 16" descr="Asset 17.png">
            <a:extLst>
              <a:ext uri="{FF2B5EF4-FFF2-40B4-BE49-F238E27FC236}">
                <a16:creationId xmlns:a16="http://schemas.microsoft.com/office/drawing/2014/main" id="{F5212B75-B814-4055-9000-CF71120984C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1F08D26E-5099-76BD-CCEC-B775F926267B}"/>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A4B4EEF5-6151-12A5-7225-1F249B3D669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CCFC5B86-DCDB-4AF5-8D9F-C43A4BFAAA55}"/>
              </a:ext>
            </a:extLst>
          </p:cNvPr>
          <p:cNvGraphicFramePr>
            <a:graphicFrameLocks/>
          </p:cNvGraphicFramePr>
          <p:nvPr>
            <p:extLst>
              <p:ext uri="{D42A27DB-BD31-4B8C-83A1-F6EECF244321}">
                <p14:modId xmlns:p14="http://schemas.microsoft.com/office/powerpoint/2010/main" val="24196184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3" name="Object 12">
                        <a:extLst>
                          <a:ext uri="{FF2B5EF4-FFF2-40B4-BE49-F238E27FC236}">
                            <a16:creationId xmlns:a16="http://schemas.microsoft.com/office/drawing/2014/main" id="{F338EE25-40C9-43C8-AA35-E5F5410183A3}"/>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 of total nitrogen volume </a:t>
            </a:r>
            <a:r>
              <a:rPr lang="en-US" dirty="0"/>
              <a:t>applied in the spring at planting </a:t>
            </a:r>
            <a:r>
              <a:rPr lang="en-CA" dirty="0"/>
              <a:t>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22609663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32F1E3-9C10-4930-BB30-2C548632EF5C}"/>
              </a:ext>
            </a:extLst>
          </p:cNvPr>
          <p:cNvPicPr>
            <a:picLocks noChangeAspect="1"/>
          </p:cNvPicPr>
          <p:nvPr/>
        </p:nvPicPr>
        <p:blipFill>
          <a:blip r:embed="rId3"/>
          <a:stretch>
            <a:fillRect/>
          </a:stretch>
        </p:blipFill>
        <p:spPr>
          <a:xfrm>
            <a:off x="2567310" y="844893"/>
            <a:ext cx="8967993" cy="566179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it-IT" sz="2200" u="none" dirty="0"/>
              <a:t>Nitrogen Fertilizer Source in Grain Corn - In-Crop</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7" name="Picture 16" descr="Asset 17.png">
            <a:extLst>
              <a:ext uri="{FF2B5EF4-FFF2-40B4-BE49-F238E27FC236}">
                <a16:creationId xmlns:a16="http://schemas.microsoft.com/office/drawing/2014/main" id="{F5212B75-B814-4055-9000-CF71120984C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4" name="Picture 3">
            <a:extLst>
              <a:ext uri="{FF2B5EF4-FFF2-40B4-BE49-F238E27FC236}">
                <a16:creationId xmlns:a16="http://schemas.microsoft.com/office/drawing/2014/main" id="{1F08D26E-5099-76BD-CCEC-B775F926267B}"/>
              </a:ext>
            </a:extLst>
          </p:cNvPr>
          <p:cNvPicPr>
            <a:picLocks noChangeAspect="1"/>
          </p:cNvPicPr>
          <p:nvPr/>
        </p:nvPicPr>
        <p:blipFill>
          <a:blip r:embed="rId8"/>
          <a:stretch>
            <a:fillRect/>
          </a:stretch>
        </p:blipFill>
        <p:spPr>
          <a:xfrm>
            <a:off x="12266612" y="0"/>
            <a:ext cx="4839315" cy="6858000"/>
          </a:xfrm>
          <a:prstGeom prst="rect">
            <a:avLst/>
          </a:prstGeom>
        </p:spPr>
      </p:pic>
      <p:pic>
        <p:nvPicPr>
          <p:cNvPr id="9" name="Picture 8" descr="Asset 9.png">
            <a:extLst>
              <a:ext uri="{FF2B5EF4-FFF2-40B4-BE49-F238E27FC236}">
                <a16:creationId xmlns:a16="http://schemas.microsoft.com/office/drawing/2014/main" id="{A4B4EEF5-6151-12A5-7225-1F249B3D669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29460C9C-5F42-4F54-BA82-03455E62F7B0}"/>
              </a:ext>
            </a:extLst>
          </p:cNvPr>
          <p:cNvGraphicFramePr>
            <a:graphicFrameLocks/>
          </p:cNvGraphicFramePr>
          <p:nvPr>
            <p:extLst>
              <p:ext uri="{D42A27DB-BD31-4B8C-83A1-F6EECF244321}">
                <p14:modId xmlns:p14="http://schemas.microsoft.com/office/powerpoint/2010/main" val="248848088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3" name="Object 12">
                        <a:extLst>
                          <a:ext uri="{FF2B5EF4-FFF2-40B4-BE49-F238E27FC236}">
                            <a16:creationId xmlns:a16="http://schemas.microsoft.com/office/drawing/2014/main" id="{F338EE25-40C9-43C8-AA35-E5F5410183A3}"/>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 of total nitrogen volume applied after planting/in-crop that was provided by each fertilizer type. The nitrogen volume was calculated from all sources of nitrogen contained in all fertilizer types.</a:t>
            </a:r>
          </a:p>
        </p:txBody>
      </p:sp>
    </p:spTree>
    <p:extLst>
      <p:ext uri="{BB962C8B-B14F-4D97-AF65-F5344CB8AC3E}">
        <p14:creationId xmlns:p14="http://schemas.microsoft.com/office/powerpoint/2010/main" val="2560443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8" grpId="0" animBg="1"/>
      <p:bldP spid="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758A5716-BA86-4913-8A99-52D193B1CB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6658" y="6228628"/>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9B7D5110-7413-4802-A925-3DCC9B4F844E}"/>
              </a:ext>
            </a:extLst>
          </p:cNvPr>
          <p:cNvPicPr>
            <a:picLocks noChangeAspect="1"/>
          </p:cNvPicPr>
          <p:nvPr/>
        </p:nvPicPr>
        <p:blipFill>
          <a:blip r:embed="rId4"/>
          <a:stretch>
            <a:fillRect/>
          </a:stretch>
        </p:blipFill>
        <p:spPr>
          <a:xfrm>
            <a:off x="2414897" y="639717"/>
            <a:ext cx="9272820" cy="607214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Fertilizer Source in Grain Corn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2" name="Picture 11" descr="Asset 17.png">
            <a:extLst>
              <a:ext uri="{FF2B5EF4-FFF2-40B4-BE49-F238E27FC236}">
                <a16:creationId xmlns:a16="http://schemas.microsoft.com/office/drawing/2014/main" id="{4FA38E6E-04E6-4267-8E23-B59ADD838624}"/>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0C1A5094-0882-F209-31FA-5F48F05CB17C}"/>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4EB8EB3-EB79-09FC-C01F-5C7E46D8FCC7}"/>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F338EE25-40C9-43C8-AA35-E5F5410183A3}"/>
              </a:ext>
            </a:extLst>
          </p:cNvPr>
          <p:cNvGraphicFramePr>
            <a:graphicFrameLocks/>
          </p:cNvGraphicFramePr>
          <p:nvPr>
            <p:extLst>
              <p:ext uri="{D42A27DB-BD31-4B8C-83A1-F6EECF244321}">
                <p14:modId xmlns:p14="http://schemas.microsoft.com/office/powerpoint/2010/main" val="168578333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3" name="Object 2">
                        <a:extLst>
                          <a:ext uri="{FF2B5EF4-FFF2-40B4-BE49-F238E27FC236}">
                            <a16:creationId xmlns:a16="http://schemas.microsoft.com/office/drawing/2014/main" id="{A07994CC-6FDE-4B2E-A798-6C9E12C3F2A9}"/>
                          </a:ext>
                        </a:extLst>
                      </p:cNvPr>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for each application timing, the graphs illustrate the % of total nitrogen volume applied in grain corn that came from each fertilizer source.</a:t>
            </a:r>
          </a:p>
          <a:p>
            <a:r>
              <a:rPr lang="en-CA" dirty="0"/>
              <a:t>Total kilograms of actual nitrogen applied was calculated based on all sources of nitrogen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AC9C18-05A4-4532-B931-E7847A87E2C9}"/>
              </a:ext>
            </a:extLst>
          </p:cNvPr>
          <p:cNvPicPr>
            <a:picLocks noChangeAspect="1"/>
          </p:cNvPicPr>
          <p:nvPr/>
        </p:nvPicPr>
        <p:blipFill>
          <a:blip r:embed="rId3"/>
          <a:stretch>
            <a:fillRect/>
          </a:stretch>
        </p:blipFill>
        <p:spPr>
          <a:xfrm>
            <a:off x="2741215" y="748691"/>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Grain Corn Growers Using Each </a:t>
            </a:r>
            <a:r>
              <a:rPr lang="en-US" sz="2400" kern="1200" dirty="0">
                <a:solidFill>
                  <a:schemeClr val="accent2"/>
                </a:solidFill>
                <a:effectLst/>
                <a:latin typeface="Calibri" pitchFamily="34" charset="0"/>
                <a:ea typeface="+mj-ea"/>
                <a:cs typeface="+mj-cs"/>
              </a:rPr>
              <a:t>Phosphorus (P₂O₅) </a:t>
            </a:r>
            <a:r>
              <a:rPr lang="en-CA" sz="2200" u="none" dirty="0"/>
              <a:t>Source in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rot="16200000">
            <a:off x="7762112" y="2420927"/>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7943165" y="2349679"/>
            <a:ext cx="1447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37% of grain corn growers used DAP in 2023.</a:t>
            </a:r>
          </a:p>
        </p:txBody>
      </p:sp>
      <p:pic>
        <p:nvPicPr>
          <p:cNvPr id="3" name="Picture 2">
            <a:extLst>
              <a:ext uri="{FF2B5EF4-FFF2-40B4-BE49-F238E27FC236}">
                <a16:creationId xmlns:a16="http://schemas.microsoft.com/office/drawing/2014/main" id="{64723555-FF54-84D4-6129-FE6A7A5C59CC}"/>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A0BD66B-6E5C-727E-A05E-1F25070F077D}"/>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8" name="Object 17">
            <a:extLst>
              <a:ext uri="{FF2B5EF4-FFF2-40B4-BE49-F238E27FC236}">
                <a16:creationId xmlns:a16="http://schemas.microsoft.com/office/drawing/2014/main" id="{FAAA0CA3-B050-4C82-B0C2-00F7F38A1B19}"/>
              </a:ext>
            </a:extLst>
          </p:cNvPr>
          <p:cNvGraphicFramePr>
            <a:graphicFrameLocks/>
          </p:cNvGraphicFramePr>
          <p:nvPr>
            <p:extLst>
              <p:ext uri="{D42A27DB-BD31-4B8C-83A1-F6EECF244321}">
                <p14:modId xmlns:p14="http://schemas.microsoft.com/office/powerpoint/2010/main" val="423034071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4DCB576A-87A9-4308-AEB7-AE682CB3BE23}"/>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grain corn crop, did you apply fertilizer or manure at each timing? – and given the options of a) Applied in fall of previous year, b) in the spring before planting, c) in the spring at planting and d) after planting/in-crop.  For your 2023 grain corn crop, which fertilizer types did you apply at each timing?</a:t>
            </a:r>
          </a:p>
          <a:p>
            <a:r>
              <a:rPr lang="en-US" dirty="0"/>
              <a:t>The chart illustrates the % of grain corn growers who indicated that they used this nutrient and each fertilizer type in grain corn in 2023.  </a:t>
            </a:r>
          </a:p>
          <a:p>
            <a:r>
              <a:rPr lang="en-US" dirty="0"/>
              <a:t>Nutrients were defined based on any fertilizer type that contains the nutrient.</a:t>
            </a:r>
            <a:endParaRPr lang="en-CA" dirty="0"/>
          </a:p>
        </p:txBody>
      </p:sp>
    </p:spTree>
    <p:extLst>
      <p:ext uri="{BB962C8B-B14F-4D97-AF65-F5344CB8AC3E}">
        <p14:creationId xmlns:p14="http://schemas.microsoft.com/office/powerpoint/2010/main" val="4615573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A74F4-B24A-4D83-AD52-F2FEA9E3C836}"/>
              </a:ext>
            </a:extLst>
          </p:cNvPr>
          <p:cNvPicPr>
            <a:picLocks noChangeAspect="1"/>
          </p:cNvPicPr>
          <p:nvPr/>
        </p:nvPicPr>
        <p:blipFill>
          <a:blip r:embed="rId3"/>
          <a:stretch>
            <a:fillRect/>
          </a:stretch>
        </p:blipFill>
        <p:spPr>
          <a:xfrm>
            <a:off x="2478910" y="789082"/>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Grain Corn Growers Using </a:t>
            </a:r>
            <a:r>
              <a:rPr lang="en-US" sz="2400" kern="1200" dirty="0">
                <a:solidFill>
                  <a:schemeClr val="accent2"/>
                </a:solidFill>
                <a:effectLst/>
                <a:latin typeface="Calibri" pitchFamily="34" charset="0"/>
                <a:ea typeface="+mj-ea"/>
                <a:cs typeface="+mj-cs"/>
              </a:rPr>
              <a:t>Phosphorus (P₂O₅)</a:t>
            </a:r>
            <a:r>
              <a:rPr lang="en-CA" sz="2200" u="none" dirty="0"/>
              <a:t>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1" name="Picture 10" descr="Asset 17.png">
            <a:extLst>
              <a:ext uri="{FF2B5EF4-FFF2-40B4-BE49-F238E27FC236}">
                <a16:creationId xmlns:a16="http://schemas.microsoft.com/office/drawing/2014/main" id="{65FBF032-169D-431D-B1AF-63EBBC208B83}"/>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grain corn crop, did you apply fertilizer or manure at each timing? – and given the options of a) Applied in fall of previous year, b) in the spring before planting, c) in the spring at planting and d) after planting/in-crop.  For your 2023 grain corn crop, which fertilizer types did you apply at each timing?</a:t>
            </a:r>
          </a:p>
          <a:p>
            <a:pPr lvl="0">
              <a:defRPr/>
            </a:pPr>
            <a:r>
              <a:rPr lang="en-CA" dirty="0"/>
              <a:t>The chart illustrates the % of grain corn growers who indicated that they used this nutrient in grain corn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3590343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AD1DC-6332-4A99-81F9-0E0378CA9277}"/>
              </a:ext>
            </a:extLst>
          </p:cNvPr>
          <p:cNvPicPr>
            <a:picLocks noChangeAspect="1"/>
          </p:cNvPicPr>
          <p:nvPr/>
        </p:nvPicPr>
        <p:blipFill>
          <a:blip r:embed="rId4"/>
          <a:stretch>
            <a:fillRect/>
          </a:stretch>
        </p:blipFill>
        <p:spPr>
          <a:xfrm>
            <a:off x="2421534" y="736329"/>
            <a:ext cx="9144793" cy="5761219"/>
          </a:xfrm>
          <a:prstGeom prst="rect">
            <a:avLst/>
          </a:prstGeom>
        </p:spPr>
      </p:pic>
      <p:sp>
        <p:nvSpPr>
          <p:cNvPr id="2" name="Title 1"/>
          <p:cNvSpPr>
            <a:spLocks noGrp="1"/>
          </p:cNvSpPr>
          <p:nvPr>
            <p:ph type="title" idx="4294967295"/>
          </p:nvPr>
        </p:nvSpPr>
        <p:spPr>
          <a:xfrm>
            <a:off x="2409152" y="104380"/>
            <a:ext cx="9477375" cy="334963"/>
          </a:xfrm>
          <a:prstGeom prst="rect">
            <a:avLst/>
          </a:prstGeom>
        </p:spPr>
        <p:txBody>
          <a:bodyPr/>
          <a:lstStyle/>
          <a:p>
            <a:r>
              <a:rPr lang="en-CA" sz="2200" u="none" dirty="0"/>
              <a:t>Hectares Treated With Each </a:t>
            </a:r>
            <a:r>
              <a:rPr lang="en-US" sz="2400" kern="1200" dirty="0">
                <a:solidFill>
                  <a:schemeClr val="accent2"/>
                </a:solidFill>
                <a:effectLst/>
                <a:latin typeface="Calibri" pitchFamily="34" charset="0"/>
                <a:ea typeface="+mj-ea"/>
                <a:cs typeface="+mj-cs"/>
              </a:rPr>
              <a:t>Phosphorus (P₂O₅)</a:t>
            </a:r>
            <a:r>
              <a:rPr lang="en-CA" sz="2200" u="none" dirty="0"/>
              <a:t> Source in Grain Corn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528537" y="124553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294812" y="1440878"/>
            <a:ext cx="1905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Multiple Phosphorous fertilizers were applied on some fields.</a:t>
            </a:r>
          </a:p>
        </p:txBody>
      </p:sp>
      <p:sp>
        <p:nvSpPr>
          <p:cNvPr id="22" name="Rectangle 21">
            <a:hlinkClick r:id="rId8"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6" name="Picture 25" descr="Asset 17.png">
            <a:extLst>
              <a:ext uri="{FF2B5EF4-FFF2-40B4-BE49-F238E27FC236}">
                <a16:creationId xmlns:a16="http://schemas.microsoft.com/office/drawing/2014/main" id="{4FFEFAB7-0148-4BCD-B0B3-68A6F540C319}"/>
              </a:ext>
            </a:extLst>
          </p:cNvPr>
          <p:cNvPicPr>
            <a:picLocks noChangeAspect="1"/>
          </p:cNvPicPr>
          <p:nvPr/>
        </p:nvPicPr>
        <p:blipFill>
          <a:blip r:embed="rId9"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DF0D1615-B60C-1C4F-3EF9-3B80C7317C39}"/>
              </a:ext>
            </a:extLst>
          </p:cNvPr>
          <p:cNvPicPr>
            <a:picLocks noChangeAspect="1"/>
          </p:cNvPicPr>
          <p:nvPr/>
        </p:nvPicPr>
        <p:blipFill>
          <a:blip r:embed="rId10"/>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EB81AD2-CF20-687C-12E6-0B05F521E8D2}"/>
              </a:ext>
            </a:extLst>
          </p:cNvPr>
          <p:cNvPicPr>
            <a:picLocks noChangeAspect="1"/>
          </p:cNvPicPr>
          <p:nvPr/>
        </p:nvPicPr>
        <p:blipFill>
          <a:blip r:embed="rId11"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C23B2556-D928-4410-84F8-5F77141C8FF6}"/>
              </a:ext>
            </a:extLst>
          </p:cNvPr>
          <p:cNvGraphicFramePr>
            <a:graphicFrameLocks/>
          </p:cNvGraphicFramePr>
          <p:nvPr>
            <p:extLst>
              <p:ext uri="{D42A27DB-BD31-4B8C-83A1-F6EECF244321}">
                <p14:modId xmlns:p14="http://schemas.microsoft.com/office/powerpoint/2010/main" val="54098156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2" imgW="914400" imgH="771480" progId="Excel.Sheet.12">
                  <p:embed/>
                </p:oleObj>
              </mc:Choice>
              <mc:Fallback>
                <p:oleObj name="Worksheet" showAsIcon="1" r:id="rId12" imgW="914400" imgH="771480" progId="Excel.Sheet.12">
                  <p:embed/>
                  <p:pic>
                    <p:nvPicPr>
                      <p:cNvPr id="0" name=""/>
                      <p:cNvPicPr/>
                      <p:nvPr/>
                    </p:nvPicPr>
                    <p:blipFill>
                      <a:blip r:embed="rId13"/>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hectares of grain corn, how many hectares of each fertilizer type did you apply?”</a:t>
            </a:r>
          </a:p>
          <a:p>
            <a:pPr lvl="0">
              <a:defRPr/>
            </a:pPr>
            <a:r>
              <a:rPr lang="en-US" dirty="0"/>
              <a:t>The chart illustrates the % of total grain corn hectares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5103343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D381F0-EE1B-4459-A9E0-DC0D505001C0}"/>
              </a:ext>
            </a:extLst>
          </p:cNvPr>
          <p:cNvPicPr>
            <a:picLocks noChangeAspect="1"/>
          </p:cNvPicPr>
          <p:nvPr/>
        </p:nvPicPr>
        <p:blipFill>
          <a:blip r:embed="rId3"/>
          <a:stretch>
            <a:fillRect/>
          </a:stretch>
        </p:blipFill>
        <p:spPr>
          <a:xfrm>
            <a:off x="2498265" y="1197806"/>
            <a:ext cx="8961897" cy="503573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Grain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a:extLst>
              <a:ext uri="{FF2B5EF4-FFF2-40B4-BE49-F238E27FC236}">
                <a16:creationId xmlns:a16="http://schemas.microsoft.com/office/drawing/2014/main" id="{6737C1A9-380D-4078-9A3B-DCB749748B13}"/>
              </a:ext>
            </a:extLst>
          </p:cNvPr>
          <p:cNvSpPr txBox="1"/>
          <p:nvPr/>
        </p:nvSpPr>
        <p:spPr>
          <a:xfrm>
            <a:off x="8151812" y="4575401"/>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15 million kilograms of P</a:t>
            </a:r>
            <a:r>
              <a:rPr lang="en-US" sz="1000" baseline="-25000" dirty="0"/>
              <a:t>2</a:t>
            </a:r>
            <a:r>
              <a:rPr lang="en-US" sz="1000" dirty="0"/>
              <a:t>O</a:t>
            </a:r>
            <a:r>
              <a:rPr lang="en-US" sz="1000" baseline="-25000" dirty="0"/>
              <a:t>5</a:t>
            </a:r>
            <a:r>
              <a:rPr lang="en-US" sz="1000" dirty="0"/>
              <a:t> was used in grain corn in 2023.</a:t>
            </a:r>
          </a:p>
        </p:txBody>
      </p:sp>
      <p:pic>
        <p:nvPicPr>
          <p:cNvPr id="14" name="Picture 13" descr="Asset 17.png">
            <a:extLst>
              <a:ext uri="{FF2B5EF4-FFF2-40B4-BE49-F238E27FC236}">
                <a16:creationId xmlns:a16="http://schemas.microsoft.com/office/drawing/2014/main" id="{68DD4609-6B71-40CA-93AC-4AB743CA125E}"/>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3ABEBDAE-1E1D-416B-A447-634AEDF03452}"/>
              </a:ext>
            </a:extLst>
          </p:cNvPr>
          <p:cNvGraphicFramePr>
            <a:graphicFrameLocks/>
          </p:cNvGraphicFramePr>
          <p:nvPr>
            <p:extLst>
              <p:ext uri="{D42A27DB-BD31-4B8C-83A1-F6EECF244321}">
                <p14:modId xmlns:p14="http://schemas.microsoft.com/office/powerpoint/2010/main" val="381880557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total phosphorus (P₂O₅) volume (000’s of kilograms) that was used in each year. The phosphorus (P₂O₅) volume was calculated from all sources of phosphorus (P₂O₅) contained in all fertilizer types.</a:t>
            </a:r>
          </a:p>
        </p:txBody>
      </p:sp>
    </p:spTree>
    <p:extLst>
      <p:ext uri="{BB962C8B-B14F-4D97-AF65-F5344CB8AC3E}">
        <p14:creationId xmlns:p14="http://schemas.microsoft.com/office/powerpoint/2010/main" val="2707280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284412" y="866775"/>
            <a:ext cx="1241543" cy="307777"/>
          </a:xfrm>
          <a:prstGeom prst="rect">
            <a:avLst/>
          </a:prstGeom>
          <a:noFill/>
        </p:spPr>
        <p:txBody>
          <a:bodyPr wrap="square" rtlCol="0" anchor="b">
            <a:spAutoFit/>
          </a:bodyPr>
          <a:lstStyle/>
          <a:p>
            <a:pPr algn="r"/>
            <a:r>
              <a:rPr lang="en-US" sz="1400" dirty="0">
                <a:solidFill>
                  <a:prstClr val="white"/>
                </a:solidFill>
              </a:rPr>
              <a:t>NITROGEN</a:t>
            </a:r>
          </a:p>
        </p:txBody>
      </p:sp>
      <p:sp>
        <p:nvSpPr>
          <p:cNvPr id="17" name="TextBox 16"/>
          <p:cNvSpPr txBox="1"/>
          <p:nvPr/>
        </p:nvSpPr>
        <p:spPr>
          <a:xfrm>
            <a:off x="2284412" y="2209800"/>
            <a:ext cx="1241543" cy="307777"/>
          </a:xfrm>
          <a:prstGeom prst="rect">
            <a:avLst/>
          </a:prstGeom>
          <a:noFill/>
        </p:spPr>
        <p:txBody>
          <a:bodyPr wrap="square" rtlCol="0" anchor="b">
            <a:spAutoFit/>
          </a:bodyPr>
          <a:lstStyle/>
          <a:p>
            <a:pPr algn="r"/>
            <a:r>
              <a:rPr lang="en-US" sz="1400" dirty="0">
                <a:solidFill>
                  <a:prstClr val="white"/>
                </a:solidFill>
              </a:rPr>
              <a:t>PHOSPHORUS</a:t>
            </a:r>
          </a:p>
        </p:txBody>
      </p:sp>
      <p:sp>
        <p:nvSpPr>
          <p:cNvPr id="18" name="TextBox 17"/>
          <p:cNvSpPr txBox="1"/>
          <p:nvPr/>
        </p:nvSpPr>
        <p:spPr>
          <a:xfrm>
            <a:off x="2284412" y="359278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POTASSIUM</a:t>
            </a:r>
          </a:p>
        </p:txBody>
      </p:sp>
      <p:sp>
        <p:nvSpPr>
          <p:cNvPr id="19" name="Title 18"/>
          <p:cNvSpPr>
            <a:spLocks noGrp="1"/>
          </p:cNvSpPr>
          <p:nvPr>
            <p:ph type="title" idx="4294967295"/>
          </p:nvPr>
        </p:nvSpPr>
        <p:spPr>
          <a:xfrm>
            <a:off x="2711450" y="250825"/>
            <a:ext cx="9477375" cy="334963"/>
          </a:xfrm>
          <a:prstGeom prst="rect">
            <a:avLst/>
          </a:prstGeom>
        </p:spPr>
        <p:txBody>
          <a:bodyPr/>
          <a:lstStyle/>
          <a:p>
            <a:r>
              <a:rPr lang="en-CA" sz="2200" b="1" dirty="0"/>
              <a:t>4R Nutrient Stewardship - Summary </a:t>
            </a:r>
          </a:p>
        </p:txBody>
      </p:sp>
      <p:sp>
        <p:nvSpPr>
          <p:cNvPr id="41" name="TextBox 40"/>
          <p:cNvSpPr txBox="1"/>
          <p:nvPr/>
        </p:nvSpPr>
        <p:spPr>
          <a:xfrm>
            <a:off x="2293937" y="4869130"/>
            <a:ext cx="1241543" cy="274370"/>
          </a:xfrm>
          <a:prstGeom prst="rect">
            <a:avLst/>
          </a:prstGeom>
          <a:noFill/>
        </p:spPr>
        <p:txBody>
          <a:bodyPr wrap="square" rtlCol="0" anchor="b">
            <a:spAutoFit/>
          </a:bodyPr>
          <a:lstStyle/>
          <a:p>
            <a:pPr algn="r">
              <a:lnSpc>
                <a:spcPts val="1400"/>
              </a:lnSpc>
            </a:pPr>
            <a:r>
              <a:rPr lang="en-US" sz="1400" dirty="0">
                <a:solidFill>
                  <a:prstClr val="white"/>
                </a:solidFill>
              </a:rPr>
              <a:t>SULPHUR</a:t>
            </a:r>
          </a:p>
        </p:txBody>
      </p:sp>
      <p:sp>
        <p:nvSpPr>
          <p:cNvPr id="43" name="Rectangle 51"/>
          <p:cNvSpPr>
            <a:spLocks noChangeArrowheads="1"/>
          </p:cNvSpPr>
          <p:nvPr/>
        </p:nvSpPr>
        <p:spPr bwMode="auto">
          <a:xfrm>
            <a:off x="3572402" y="856785"/>
            <a:ext cx="8586670" cy="2936701"/>
          </a:xfrm>
          <a:prstGeom prst="rect">
            <a:avLst/>
          </a:prstGeom>
          <a:noFill/>
          <a:ln>
            <a:noFill/>
          </a:ln>
          <a:scene3d>
            <a:camera prst="orthographicFront"/>
            <a:lightRig rig="threePt" dir="t"/>
          </a:scene3d>
          <a:sp3d prstMaterial="metal">
            <a:bevelT w="0"/>
          </a:sp3d>
        </p:spPr>
        <p:txBody>
          <a:bodyPr vert="horz" wrap="square" lIns="91440" tIns="91440" rIns="0" bIns="0" numCol="1" anchor="t" anchorCtr="0" compatLnSpc="1">
            <a:prstTxWarp prst="textNoShape">
              <a:avLst/>
            </a:prstTxWarp>
            <a:spAutoFit/>
          </a:bodyPr>
          <a:lstStyle/>
          <a:p>
            <a:pPr>
              <a:spcAft>
                <a:spcPts val="300"/>
              </a:spcAft>
            </a:pPr>
            <a:r>
              <a:rPr lang="en-US" sz="1200" b="1" dirty="0">
                <a:cs typeface="Calibri" panose="020F0502020204030204" pitchFamily="34" charset="0"/>
              </a:rPr>
              <a:t>Adoption of 4R practices and the number of growers with a formal 4R plan in place both increased in 2023.</a:t>
            </a:r>
          </a:p>
          <a:p>
            <a:pPr marL="171450" indent="-171450">
              <a:lnSpc>
                <a:spcPts val="1600"/>
              </a:lnSpc>
              <a:spcBef>
                <a:spcPts val="100"/>
              </a:spcBef>
              <a:buFont typeface="Arial" pitchFamily="34" charset="0"/>
              <a:buChar char="•"/>
            </a:pPr>
            <a:r>
              <a:rPr lang="en-US" sz="1200" dirty="0">
                <a:cs typeface="Calibri" panose="020F0502020204030204" pitchFamily="34" charset="0"/>
              </a:rPr>
              <a:t>Just under half of Quebec growers said they were very familiar or somewhat familiar with 4R. </a:t>
            </a:r>
            <a:r>
              <a:rPr lang="en-US" sz="1200" dirty="0">
                <a:cs typeface="Calibri" panose="020F0502020204030204" pitchFamily="34" charset="0"/>
                <a:sym typeface="Wingdings 3"/>
                <a:hlinkClick r:id="rId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4R concept familiarity is relatively uniform across age and farm size (slightly higher familiarity on large farms). </a:t>
            </a:r>
            <a:r>
              <a:rPr lang="en-US" sz="1200" dirty="0">
                <a:cs typeface="Calibri" panose="020F0502020204030204" pitchFamily="34" charset="0"/>
                <a:sym typeface="Wingdings 3"/>
                <a:hlinkClick r:id="rId2"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61% of growers in Quebec believe that their fertilizer practices comply with 4R nutrient stewardship, an increase in 2023. </a:t>
            </a:r>
            <a:r>
              <a:rPr lang="en-US" sz="1200" dirty="0">
                <a:cs typeface="Calibri" panose="020F0502020204030204" pitchFamily="34" charset="0"/>
                <a:sym typeface="Wingdings 3"/>
                <a:hlinkClick r:id="rId3"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marL="171450" indent="-171450">
              <a:lnSpc>
                <a:spcPts val="1600"/>
              </a:lnSpc>
              <a:spcBef>
                <a:spcPts val="100"/>
              </a:spcBef>
              <a:buFont typeface="Arial" pitchFamily="34" charset="0"/>
              <a:buChar char="•"/>
            </a:pPr>
            <a:r>
              <a:rPr lang="en-US" sz="1200" dirty="0">
                <a:cs typeface="Calibri" panose="020F0502020204030204" pitchFamily="34" charset="0"/>
                <a:sym typeface="Wingdings 3"/>
              </a:rPr>
              <a:t>Those who are familiar with 4R were more likely to say their fertilizer practices comply. </a:t>
            </a:r>
            <a:r>
              <a:rPr lang="en-US" sz="1200" dirty="0">
                <a:cs typeface="Calibri" panose="020F0502020204030204" pitchFamily="34" charset="0"/>
                <a:sym typeface="Wingdings 3"/>
                <a:hlinkClick r:id="rId4"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17% of growers said they worked with a 4R Certified Retailer in 2023, slightly higher compared to 2022. </a:t>
            </a:r>
            <a:r>
              <a:rPr lang="en-US" sz="1200" dirty="0">
                <a:cs typeface="Calibri" panose="020F0502020204030204" pitchFamily="34" charset="0"/>
                <a:sym typeface="Wingdings 3"/>
                <a:hlinkClick r:id="rId5"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20% of growers said they worked with a 4R Nutrient Management Specialty CCA in 2023. </a:t>
            </a:r>
            <a:r>
              <a:rPr lang="en-US" sz="1200" dirty="0">
                <a:cs typeface="Calibri" panose="020F0502020204030204" pitchFamily="34" charset="0"/>
                <a:sym typeface="Wingdings 3"/>
                <a:hlinkClick r:id="rId6"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13% of growers had a formal 4R plan in place on their farm in 2023, significantly higher compared to 2022. </a:t>
            </a:r>
            <a:r>
              <a:rPr lang="en-US" sz="1200" dirty="0">
                <a:cs typeface="Calibri" panose="020F0502020204030204" pitchFamily="34" charset="0"/>
                <a:sym typeface="Wingdings 3"/>
                <a:hlinkClick r:id="rId7"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endParaRPr>
          </a:p>
          <a:p>
            <a:pPr marL="171450" indent="-171450">
              <a:lnSpc>
                <a:spcPts val="1600"/>
              </a:lnSpc>
              <a:spcBef>
                <a:spcPts val="100"/>
              </a:spcBef>
              <a:buFont typeface="Arial" pitchFamily="34" charset="0"/>
              <a:buChar char="•"/>
            </a:pPr>
            <a:r>
              <a:rPr lang="en-US" sz="1200" dirty="0">
                <a:cs typeface="Calibri" panose="020F0502020204030204" pitchFamily="34" charset="0"/>
              </a:rPr>
              <a:t>A higher percentage of growers who are familiar with 4R have a 4R Plan in place. </a:t>
            </a:r>
            <a:r>
              <a:rPr lang="en-US" sz="1200" dirty="0">
                <a:cs typeface="Calibri" panose="020F0502020204030204" pitchFamily="34" charset="0"/>
                <a:sym typeface="Wingdings 3"/>
                <a:hlinkClick r:id="rId8"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with a 4R Plan say there are multiple benefits led by improved soil quality and nutrient availability. </a:t>
            </a:r>
            <a:r>
              <a:rPr lang="en-US" sz="1200" dirty="0">
                <a:cs typeface="Calibri" panose="020F0502020204030204" pitchFamily="34" charset="0"/>
                <a:sym typeface="Wingdings 3"/>
                <a:hlinkClick r:id="rId9"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Those who do not think they comply with 4R say that lack of time/manpower and lack of the right equipment are the main reasons. </a:t>
            </a:r>
            <a:r>
              <a:rPr lang="en-US" sz="1200" dirty="0">
                <a:cs typeface="Calibri" panose="020F0502020204030204" pitchFamily="34" charset="0"/>
                <a:sym typeface="Wingdings 3"/>
                <a:hlinkClick r:id="rId10" action="ppaction://hlinksldjump">
                  <a:extLst>
                    <a:ext uri="{A12FA001-AC4F-418D-AE19-62706E023703}">
                      <ahyp:hlinkClr xmlns:ahyp="http://schemas.microsoft.com/office/drawing/2018/hyperlinkcolor" val="tx"/>
                    </a:ext>
                  </a:extLst>
                </a:hlinkClick>
              </a:rPr>
              <a:t></a:t>
            </a:r>
            <a:r>
              <a:rPr lang="en-US" sz="1200" dirty="0">
                <a:cs typeface="Calibri" panose="020F0502020204030204" pitchFamily="34" charset="0"/>
              </a:rPr>
              <a:t> </a:t>
            </a:r>
          </a:p>
          <a:p>
            <a:pPr marL="171450" indent="-171450">
              <a:lnSpc>
                <a:spcPts val="1600"/>
              </a:lnSpc>
              <a:spcBef>
                <a:spcPts val="100"/>
              </a:spcBef>
              <a:buFont typeface="Arial" pitchFamily="34" charset="0"/>
              <a:buChar char="•"/>
            </a:pPr>
            <a:r>
              <a:rPr lang="en-US" sz="1200" dirty="0">
                <a:cs typeface="Calibri" panose="020F0502020204030204" pitchFamily="34" charset="0"/>
              </a:rPr>
              <a:t>Crop Advisors and Ag Retailers are the main sources of information about 4R. </a:t>
            </a:r>
            <a:r>
              <a:rPr lang="en-US" sz="1200" dirty="0">
                <a:cs typeface="Calibri" panose="020F0502020204030204" pitchFamily="34" charset="0"/>
                <a:sym typeface="Wingdings 3"/>
                <a:hlinkClick r:id="rId11" action="ppaction://hlinksldjump">
                  <a:extLst>
                    <a:ext uri="{A12FA001-AC4F-418D-AE19-62706E023703}">
                      <ahyp:hlinkClr xmlns:ahyp="http://schemas.microsoft.com/office/drawing/2018/hyperlinkcolor" val="tx"/>
                    </a:ext>
                  </a:extLst>
                </a:hlinkClick>
              </a:rPr>
              <a:t></a:t>
            </a:r>
            <a:endParaRPr lang="en-US" sz="1200" dirty="0">
              <a:cs typeface="Calibri" panose="020F0502020204030204" pitchFamily="34" charset="0"/>
              <a:sym typeface="Wingdings 3"/>
            </a:endParaRPr>
          </a:p>
          <a:p>
            <a:pPr>
              <a:spcBef>
                <a:spcPts val="300"/>
              </a:spcBef>
              <a:spcAft>
                <a:spcPts val="300"/>
              </a:spcAft>
            </a:pPr>
            <a:r>
              <a:rPr lang="en-US" sz="1200" dirty="0">
                <a:solidFill>
                  <a:srgbClr val="C00000"/>
                </a:solidFill>
                <a:cs typeface="Calibri" panose="020F0502020204030204" pitchFamily="34" charset="0"/>
              </a:rPr>
              <a:t> </a:t>
            </a:r>
            <a:endParaRPr lang="en-US" sz="1200" b="1" dirty="0">
              <a:solidFill>
                <a:srgbClr val="C00000"/>
              </a:solidFill>
              <a:cs typeface="Calibri" panose="020F0502020204030204" pitchFamily="34" charset="0"/>
            </a:endParaRPr>
          </a:p>
        </p:txBody>
      </p:sp>
      <p:grpSp>
        <p:nvGrpSpPr>
          <p:cNvPr id="50" name="Group 49"/>
          <p:cNvGrpSpPr/>
          <p:nvPr/>
        </p:nvGrpSpPr>
        <p:grpSpPr>
          <a:xfrm>
            <a:off x="2245326" y="868545"/>
            <a:ext cx="9699552" cy="2787781"/>
            <a:chOff x="2360612" y="905256"/>
            <a:chExt cx="9525000" cy="999744"/>
          </a:xfrm>
        </p:grpSpPr>
        <p:sp>
          <p:nvSpPr>
            <p:cNvPr id="51" name="Rectangle 50"/>
            <p:cNvSpPr/>
            <p:nvPr/>
          </p:nvSpPr>
          <p:spPr>
            <a:xfrm>
              <a:off x="2360612" y="905256"/>
              <a:ext cx="1295400" cy="9997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52" name="Straight Connector 51"/>
            <p:cNvCxnSpPr/>
            <p:nvPr/>
          </p:nvCxnSpPr>
          <p:spPr>
            <a:xfrm>
              <a:off x="2360612" y="1905000"/>
              <a:ext cx="9525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2284412" y="906162"/>
            <a:ext cx="1241543" cy="523220"/>
          </a:xfrm>
          <a:prstGeom prst="rect">
            <a:avLst/>
          </a:prstGeom>
          <a:noFill/>
        </p:spPr>
        <p:txBody>
          <a:bodyPr wrap="square" rtlCol="0" anchor="b">
            <a:spAutoFit/>
          </a:bodyPr>
          <a:lstStyle/>
          <a:p>
            <a:pPr algn="r"/>
            <a:r>
              <a:rPr lang="en-US" sz="1400" dirty="0">
                <a:solidFill>
                  <a:prstClr val="white"/>
                </a:solidFill>
              </a:rPr>
              <a:t>4R NUTRIENT STEWARDSHIP</a:t>
            </a:r>
          </a:p>
        </p:txBody>
      </p:sp>
      <p:sp>
        <p:nvSpPr>
          <p:cNvPr id="77" name="Rectangle 76">
            <a:hlinkClick r:id="rId12" action="ppaction://hlinksldjump"/>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prstClr val="white"/>
                </a:solidFill>
                <a:sym typeface="Wingdings 3"/>
              </a:rPr>
              <a:t> 4R Summary  </a:t>
            </a:r>
            <a:r>
              <a:rPr lang="en-US" sz="800" dirty="0">
                <a:solidFill>
                  <a:prstClr val="white"/>
                </a:solidFill>
                <a:cs typeface="Calibri" panose="020F0502020204030204" pitchFamily="34" charset="0"/>
                <a:sym typeface="Wingdings 3"/>
              </a:rPr>
              <a:t> </a:t>
            </a:r>
            <a:r>
              <a:rPr lang="en-US" sz="800" dirty="0">
                <a:solidFill>
                  <a:prstClr val="white"/>
                </a:solidFill>
                <a:sym typeface="Wingdings 3"/>
              </a:rPr>
              <a:t></a:t>
            </a:r>
            <a:endParaRPr lang="en-US" sz="800" dirty="0">
              <a:solidFill>
                <a:prstClr val="white"/>
              </a:solidFill>
            </a:endParaRPr>
          </a:p>
        </p:txBody>
      </p:sp>
    </p:spTree>
    <p:extLst>
      <p:ext uri="{BB962C8B-B14F-4D97-AF65-F5344CB8AC3E}">
        <p14:creationId xmlns:p14="http://schemas.microsoft.com/office/powerpoint/2010/main" val="749197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64BAB9-49C9-432D-BDA4-30115EA77FF1}"/>
              </a:ext>
            </a:extLst>
          </p:cNvPr>
          <p:cNvPicPr>
            <a:picLocks noChangeAspect="1"/>
          </p:cNvPicPr>
          <p:nvPr/>
        </p:nvPicPr>
        <p:blipFill>
          <a:blip r:embed="rId3"/>
          <a:stretch>
            <a:fillRect/>
          </a:stretch>
        </p:blipFill>
        <p:spPr>
          <a:xfrm>
            <a:off x="2436812" y="762555"/>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Volume in Grain Corn</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14" name="Picture 13" descr="Asset 17.png">
            <a:extLst>
              <a:ext uri="{FF2B5EF4-FFF2-40B4-BE49-F238E27FC236}">
                <a16:creationId xmlns:a16="http://schemas.microsoft.com/office/drawing/2014/main" id="{0F28C992-CE6B-43A6-9E5C-20EAD092976F}"/>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96ED6FA8-E041-4117-8A0C-4A1D7CD6D229}"/>
              </a:ext>
            </a:extLst>
          </p:cNvPr>
          <p:cNvGraphicFramePr>
            <a:graphicFrameLocks/>
          </p:cNvGraphicFramePr>
          <p:nvPr>
            <p:extLst>
              <p:ext uri="{D42A27DB-BD31-4B8C-83A1-F6EECF244321}">
                <p14:modId xmlns:p14="http://schemas.microsoft.com/office/powerpoint/2010/main" val="370497568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total phosphorus (P₂O₅) volume (000’s of kilograms) that was used in each year by application timing. The phosphorus (P₂O₅) volume was calculated from all sources of phosphorus (P₂O₅) contained in all fertilizer types.</a:t>
            </a:r>
          </a:p>
        </p:txBody>
      </p:sp>
    </p:spTree>
    <p:extLst>
      <p:ext uri="{BB962C8B-B14F-4D97-AF65-F5344CB8AC3E}">
        <p14:creationId xmlns:p14="http://schemas.microsoft.com/office/powerpoint/2010/main" val="10241261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0B5F777-C741-4C5E-8B30-C22CDB63FF5D}"/>
              </a:ext>
            </a:extLst>
          </p:cNvPr>
          <p:cNvPicPr>
            <a:picLocks noChangeAspect="1"/>
          </p:cNvPicPr>
          <p:nvPr/>
        </p:nvPicPr>
        <p:blipFill>
          <a:blip r:embed="rId3"/>
          <a:stretch>
            <a:fillRect/>
          </a:stretch>
        </p:blipFill>
        <p:spPr>
          <a:xfrm>
            <a:off x="2584539" y="795179"/>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Grain Corn - All Timings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6" name="Isosceles Triangle 15"/>
          <p:cNvSpPr/>
          <p:nvPr/>
        </p:nvSpPr>
        <p:spPr>
          <a:xfrm>
            <a:off x="9904412" y="132746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8228012" y="1511333"/>
            <a:ext cx="2166386"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46% of total Phosphorus (P₂O₅) volume was applied as DAP in grain corn.</a:t>
            </a:r>
          </a:p>
        </p:txBody>
      </p:sp>
      <p:sp>
        <p:nvSpPr>
          <p:cNvPr id="22" name="Rectangle 21">
            <a:hlinkClick r:id="rId7" action="ppaction://hlinksldjump"/>
            <a:extLst>
              <a:ext uri="{FF2B5EF4-FFF2-40B4-BE49-F238E27FC236}">
                <a16:creationId xmlns:a16="http://schemas.microsoft.com/office/drawing/2014/main" id="{282CFB2E-78DF-4A27-A7B8-83688B897C3E}"/>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5" name="Picture 24" descr="Asset 17.png">
            <a:extLst>
              <a:ext uri="{FF2B5EF4-FFF2-40B4-BE49-F238E27FC236}">
                <a16:creationId xmlns:a16="http://schemas.microsoft.com/office/drawing/2014/main" id="{301AA56F-BF62-4933-9305-F62DDD1E698D}"/>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99F91250-504D-A479-6333-A9E3E23034EA}"/>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F5ABB23-9813-0228-C8DE-ABCE6EEF5E39}"/>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68EA83E3-8538-4B71-833D-B79D54B080FF}"/>
              </a:ext>
            </a:extLst>
          </p:cNvPr>
          <p:cNvGraphicFramePr>
            <a:graphicFrameLocks/>
          </p:cNvGraphicFramePr>
          <p:nvPr>
            <p:extLst>
              <p:ext uri="{D42A27DB-BD31-4B8C-83A1-F6EECF244321}">
                <p14:modId xmlns:p14="http://schemas.microsoft.com/office/powerpoint/2010/main" val="159086766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3" name="Object 2">
                        <a:extLst>
                          <a:ext uri="{FF2B5EF4-FFF2-40B4-BE49-F238E27FC236}">
                            <a16:creationId xmlns:a16="http://schemas.microsoft.com/office/drawing/2014/main" id="{3ABEBDAE-1E1D-416B-A447-634AEDF03452}"/>
                          </a:ext>
                        </a:extLst>
                      </p:cNvPr>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 of total phosphorus (P₂O₅) volume applied at all timings 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659C95-6F28-4082-B5EA-8A58F35B04A0}"/>
              </a:ext>
            </a:extLst>
          </p:cNvPr>
          <p:cNvPicPr>
            <a:picLocks noChangeAspect="1"/>
          </p:cNvPicPr>
          <p:nvPr/>
        </p:nvPicPr>
        <p:blipFill>
          <a:blip r:embed="rId3"/>
          <a:stretch>
            <a:fillRect/>
          </a:stretch>
        </p:blipFill>
        <p:spPr>
          <a:xfrm>
            <a:off x="2567310" y="858804"/>
            <a:ext cx="8967993" cy="563396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Phosphorus (P₂O₅) Fertilizer Source in Grain Corn - Spring at Planting </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Phosphorus (P₂O₅) volume was calculated from all sources of phosphorus contained in all fertilizer types</a:t>
            </a:r>
          </a:p>
        </p:txBody>
      </p:sp>
      <p:pic>
        <p:nvPicPr>
          <p:cNvPr id="25" name="Picture 24" descr="Asset 17.png">
            <a:extLst>
              <a:ext uri="{FF2B5EF4-FFF2-40B4-BE49-F238E27FC236}">
                <a16:creationId xmlns:a16="http://schemas.microsoft.com/office/drawing/2014/main" id="{301AA56F-BF62-4933-9305-F62DDD1E698D}"/>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99F91250-504D-A479-6333-A9E3E23034EA}"/>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CF5ABB23-9813-0228-C8DE-ABCE6EEF5E39}"/>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8" name="Object 17">
            <a:extLst>
              <a:ext uri="{FF2B5EF4-FFF2-40B4-BE49-F238E27FC236}">
                <a16:creationId xmlns:a16="http://schemas.microsoft.com/office/drawing/2014/main" id="{996911EF-F9A6-40D7-82D9-824A7862F801}"/>
              </a:ext>
            </a:extLst>
          </p:cNvPr>
          <p:cNvGraphicFramePr>
            <a:graphicFrameLocks/>
          </p:cNvGraphicFramePr>
          <p:nvPr>
            <p:extLst>
              <p:ext uri="{D42A27DB-BD31-4B8C-83A1-F6EECF244321}">
                <p14:modId xmlns:p14="http://schemas.microsoft.com/office/powerpoint/2010/main" val="77685802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4" name="Object 13">
                        <a:extLst>
                          <a:ext uri="{FF2B5EF4-FFF2-40B4-BE49-F238E27FC236}">
                            <a16:creationId xmlns:a16="http://schemas.microsoft.com/office/drawing/2014/main" id="{87EADEB1-2B6F-49B2-A537-E2ADF0FFB94D}"/>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phosphorus (P₂O₅) volume </a:t>
            </a:r>
            <a:r>
              <a:rPr lang="en-US" dirty="0"/>
              <a:t>applied in the spring at planting </a:t>
            </a:r>
            <a:r>
              <a:rPr kumimoji="0" lang="en-CA" sz="1050" b="0" i="0" u="none" strike="noStrike" kern="1200" cap="none" spc="0" normalizeH="0" baseline="0" noProof="0" dirty="0">
                <a:ln>
                  <a:noFill/>
                </a:ln>
                <a:solidFill>
                  <a:srgbClr val="201B1A"/>
                </a:solidFill>
                <a:effectLst/>
                <a:uLnTx/>
                <a:uFillTx/>
                <a:latin typeface="Calibri"/>
                <a:ea typeface="+mn-ea"/>
                <a:cs typeface="+mn-cs"/>
              </a:rPr>
              <a:t>that was provided by each fertilizer type. The phosphorus (P₂O₅) volume was calculated from all sources of phosphorus (P₂O₅) contained in all fertilizer types.</a:t>
            </a:r>
          </a:p>
        </p:txBody>
      </p:sp>
    </p:spTree>
    <p:extLst>
      <p:ext uri="{BB962C8B-B14F-4D97-AF65-F5344CB8AC3E}">
        <p14:creationId xmlns:p14="http://schemas.microsoft.com/office/powerpoint/2010/main" val="21182000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4">
            <a:extLst>
              <a:ext uri="{FF2B5EF4-FFF2-40B4-BE49-F238E27FC236}">
                <a16:creationId xmlns:a16="http://schemas.microsoft.com/office/drawing/2014/main" id="{2A5990A8-65C0-4695-BF56-37880388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749" y="606293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4">
            <a:extLst>
              <a:ext uri="{FF2B5EF4-FFF2-40B4-BE49-F238E27FC236}">
                <a16:creationId xmlns:a16="http://schemas.microsoft.com/office/drawing/2014/main" id="{39050738-185A-4FF7-9256-3A2C3CF37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3840" y="60658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E2E177A6-F0A8-42C8-9C18-B1A0282FF610}"/>
              </a:ext>
            </a:extLst>
          </p:cNvPr>
          <p:cNvPicPr>
            <a:picLocks noChangeAspect="1"/>
          </p:cNvPicPr>
          <p:nvPr/>
        </p:nvPicPr>
        <p:blipFill>
          <a:blip r:embed="rId4"/>
          <a:stretch>
            <a:fillRect/>
          </a:stretch>
        </p:blipFill>
        <p:spPr>
          <a:xfrm>
            <a:off x="2475862" y="816516"/>
            <a:ext cx="9150889" cy="571854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Fertilizer Source in Grain Corn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12" name="Picture 11" descr="Asset 17.png">
            <a:extLst>
              <a:ext uri="{FF2B5EF4-FFF2-40B4-BE49-F238E27FC236}">
                <a16:creationId xmlns:a16="http://schemas.microsoft.com/office/drawing/2014/main" id="{1FDC7751-3612-4E07-8C8B-EC7A78BBA01C}"/>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F5016CC5-6BD1-3C86-1E86-878D415B322D}"/>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3AC23A1-B3F5-3492-CD66-94EA28A64AC6}"/>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87EADEB1-2B6F-49B2-A537-E2ADF0FFB94D}"/>
              </a:ext>
            </a:extLst>
          </p:cNvPr>
          <p:cNvGraphicFramePr>
            <a:graphicFrameLocks/>
          </p:cNvGraphicFramePr>
          <p:nvPr>
            <p:extLst>
              <p:ext uri="{D42A27DB-BD31-4B8C-83A1-F6EECF244321}">
                <p14:modId xmlns:p14="http://schemas.microsoft.com/office/powerpoint/2010/main" val="34799966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3" name="Object 2">
                        <a:extLst>
                          <a:ext uri="{FF2B5EF4-FFF2-40B4-BE49-F238E27FC236}">
                            <a16:creationId xmlns:a16="http://schemas.microsoft.com/office/drawing/2014/main" id="{96ED6FA8-E041-4117-8A0C-4A1D7CD6D229}"/>
                          </a:ext>
                        </a:extLst>
                      </p:cNvPr>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for each application timing, the graphs illustrate the % of total phosphorus (P₂O₅) volume applied in grain corn that came from each fertilizer source.</a:t>
            </a:r>
          </a:p>
          <a:p>
            <a:r>
              <a:rPr lang="en-CA" dirty="0"/>
              <a:t>Total kilograms of actual phosphorus (P₂O₅) applied was calculated based on all sources of phosphorus (P₂O₅) from all fertilizer types.</a:t>
            </a:r>
          </a:p>
        </p:txBody>
      </p:sp>
    </p:spTree>
    <p:extLst>
      <p:ext uri="{BB962C8B-B14F-4D97-AF65-F5344CB8AC3E}">
        <p14:creationId xmlns:p14="http://schemas.microsoft.com/office/powerpoint/2010/main" val="1816852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17DF8CA-7C05-4AE0-94F3-83EF6D06ACE1}"/>
              </a:ext>
            </a:extLst>
          </p:cNvPr>
          <p:cNvPicPr>
            <a:picLocks noChangeAspect="1"/>
          </p:cNvPicPr>
          <p:nvPr/>
        </p:nvPicPr>
        <p:blipFill>
          <a:blip r:embed="rId3"/>
          <a:stretch>
            <a:fillRect/>
          </a:stretch>
        </p:blipFill>
        <p:spPr>
          <a:xfrm>
            <a:off x="2636599" y="715781"/>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Grain Corn Growers Using Each </a:t>
            </a:r>
            <a:r>
              <a:rPr lang="en-CA" sz="2400" kern="1200" dirty="0">
                <a:solidFill>
                  <a:schemeClr val="accent2"/>
                </a:solidFill>
                <a:effectLst/>
                <a:latin typeface="Calibri" pitchFamily="34" charset="0"/>
                <a:ea typeface="+mj-ea"/>
                <a:cs typeface="+mj-cs"/>
              </a:rPr>
              <a:t>Potassium (K₂O) </a:t>
            </a:r>
            <a:r>
              <a:rPr lang="en-CA" sz="2200" u="none" dirty="0"/>
              <a:t>Source in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rot="16200000">
            <a:off x="9875759" y="3576448"/>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056812" y="3505200"/>
            <a:ext cx="149839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56% of grain corn growers used dry potash in 2023.</a:t>
            </a:r>
          </a:p>
        </p:txBody>
      </p:sp>
      <p:pic>
        <p:nvPicPr>
          <p:cNvPr id="3" name="Picture 2">
            <a:extLst>
              <a:ext uri="{FF2B5EF4-FFF2-40B4-BE49-F238E27FC236}">
                <a16:creationId xmlns:a16="http://schemas.microsoft.com/office/drawing/2014/main" id="{641E6AA8-B24C-9994-FEB9-D60F474F907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82F8C61-9279-4E71-BBAB-06C926C67C41}"/>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5" name="Object 14">
            <a:extLst>
              <a:ext uri="{FF2B5EF4-FFF2-40B4-BE49-F238E27FC236}">
                <a16:creationId xmlns:a16="http://schemas.microsoft.com/office/drawing/2014/main" id="{90CE13A2-8821-484A-9770-DF11F89F56FA}"/>
              </a:ext>
            </a:extLst>
          </p:cNvPr>
          <p:cNvGraphicFramePr>
            <a:graphicFrameLocks/>
          </p:cNvGraphicFramePr>
          <p:nvPr>
            <p:extLst>
              <p:ext uri="{D42A27DB-BD31-4B8C-83A1-F6EECF244321}">
                <p14:modId xmlns:p14="http://schemas.microsoft.com/office/powerpoint/2010/main" val="82798723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4DCB576A-87A9-4308-AEB7-AE682CB3BE23}"/>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grain corn crop, did you apply fertilizer or manure at each timing? – and given the options of a) Applied in fall of previous year, b) in the spring before planting, c) in the spring at planting and d) after planting/in-crop.  For your 2023 grain corn crop, which fertilizer types did you apply at each timing?</a:t>
            </a:r>
          </a:p>
          <a:p>
            <a:r>
              <a:rPr lang="en-US" dirty="0"/>
              <a:t>The chart illustrates the % of grain corn growers who indicated that they used this nutrient and each fertilizer type in grain corn in 2023.  </a:t>
            </a:r>
          </a:p>
          <a:p>
            <a:r>
              <a:rPr lang="en-US" dirty="0"/>
              <a:t>Nutrients were defined based on any fertilizer type that contains the nutrient.</a:t>
            </a:r>
            <a:endParaRPr lang="en-CA" dirty="0"/>
          </a:p>
        </p:txBody>
      </p:sp>
    </p:spTree>
    <p:extLst>
      <p:ext uri="{BB962C8B-B14F-4D97-AF65-F5344CB8AC3E}">
        <p14:creationId xmlns:p14="http://schemas.microsoft.com/office/powerpoint/2010/main" val="40206947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21F38A-0981-46AE-98D7-04376432502C}"/>
              </a:ext>
            </a:extLst>
          </p:cNvPr>
          <p:cNvPicPr>
            <a:picLocks noChangeAspect="1"/>
          </p:cNvPicPr>
          <p:nvPr/>
        </p:nvPicPr>
        <p:blipFill>
          <a:blip r:embed="rId3"/>
          <a:stretch>
            <a:fillRect/>
          </a:stretch>
        </p:blipFill>
        <p:spPr>
          <a:xfrm>
            <a:off x="2478910" y="792130"/>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Grain Corn Growers Using </a:t>
            </a:r>
            <a:r>
              <a:rPr lang="en-CA" sz="2400" kern="1200" dirty="0">
                <a:solidFill>
                  <a:schemeClr val="accent2"/>
                </a:solidFill>
                <a:effectLst/>
                <a:latin typeface="Calibri" pitchFamily="34" charset="0"/>
                <a:ea typeface="+mj-ea"/>
                <a:cs typeface="+mj-cs"/>
              </a:rPr>
              <a:t>Potassium (K₂O)</a:t>
            </a:r>
            <a:r>
              <a:rPr lang="en-CA" sz="2200" u="none" dirty="0"/>
              <a:t>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1" name="Picture 10" descr="Asset 17.png">
            <a:extLst>
              <a:ext uri="{FF2B5EF4-FFF2-40B4-BE49-F238E27FC236}">
                <a16:creationId xmlns:a16="http://schemas.microsoft.com/office/drawing/2014/main" id="{65FBF032-169D-431D-B1AF-63EBBC208B83}"/>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grain corn crop, did you apply fertilizer or manure at each timing? – and given the options of a) Applied in fall of previous year, b) in the spring before planting, c) in the spring at planting and d) after planting/in-crop.  For your 2023 grain corn crop, which fertilizer types did you apply at each timing?</a:t>
            </a:r>
          </a:p>
          <a:p>
            <a:pPr lvl="0">
              <a:defRPr/>
            </a:pPr>
            <a:r>
              <a:rPr lang="en-CA" dirty="0"/>
              <a:t>The chart illustrates the % of grain corn growers who indicated that they used this nutrient in grain corn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21058697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09025D-4A6F-4376-B3B4-207D48F7DE65}"/>
              </a:ext>
            </a:extLst>
          </p:cNvPr>
          <p:cNvPicPr>
            <a:picLocks noChangeAspect="1"/>
          </p:cNvPicPr>
          <p:nvPr/>
        </p:nvPicPr>
        <p:blipFill>
          <a:blip r:embed="rId4"/>
          <a:stretch>
            <a:fillRect/>
          </a:stretch>
        </p:blipFill>
        <p:spPr>
          <a:xfrm>
            <a:off x="2307432" y="861734"/>
            <a:ext cx="9144793" cy="5761219"/>
          </a:xfrm>
          <a:prstGeom prst="rect">
            <a:avLst/>
          </a:prstGeom>
        </p:spPr>
      </p:pic>
      <p:sp>
        <p:nvSpPr>
          <p:cNvPr id="2" name="Title 1"/>
          <p:cNvSpPr>
            <a:spLocks noGrp="1"/>
          </p:cNvSpPr>
          <p:nvPr>
            <p:ph type="title" idx="4294967295"/>
          </p:nvPr>
        </p:nvSpPr>
        <p:spPr>
          <a:xfrm>
            <a:off x="2383933" y="192394"/>
            <a:ext cx="9477375" cy="334963"/>
          </a:xfrm>
          <a:prstGeom prst="rect">
            <a:avLst/>
          </a:prstGeom>
        </p:spPr>
        <p:txBody>
          <a:bodyPr/>
          <a:lstStyle/>
          <a:p>
            <a:r>
              <a:rPr lang="en-CA" sz="2200" u="none" dirty="0"/>
              <a:t>Hectares Treated With Each </a:t>
            </a:r>
            <a:r>
              <a:rPr lang="en-CA" sz="2400" kern="1200" dirty="0">
                <a:solidFill>
                  <a:schemeClr val="accent2"/>
                </a:solidFill>
                <a:effectLst/>
                <a:latin typeface="Calibri" pitchFamily="34" charset="0"/>
                <a:ea typeface="+mj-ea"/>
                <a:cs typeface="+mj-cs"/>
              </a:rPr>
              <a:t>Potassium (K₂O) </a:t>
            </a:r>
            <a:r>
              <a:rPr lang="en-CA" sz="2200" u="none" dirty="0"/>
              <a:t>Source in Grain Corn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564447" y="1778930"/>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379882" y="1974278"/>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79% of grain corn hectares received an application of potassium fertilizer. </a:t>
            </a:r>
          </a:p>
        </p:txBody>
      </p:sp>
      <p:sp>
        <p:nvSpPr>
          <p:cNvPr id="22" name="Rectangle 21">
            <a:hlinkClick r:id="rId8"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6" name="Picture 25" descr="Asset 17.png">
            <a:extLst>
              <a:ext uri="{FF2B5EF4-FFF2-40B4-BE49-F238E27FC236}">
                <a16:creationId xmlns:a16="http://schemas.microsoft.com/office/drawing/2014/main" id="{4FFEFAB7-0148-4BCD-B0B3-68A6F540C319}"/>
              </a:ext>
            </a:extLst>
          </p:cNvPr>
          <p:cNvPicPr>
            <a:picLocks noChangeAspect="1"/>
          </p:cNvPicPr>
          <p:nvPr/>
        </p:nvPicPr>
        <p:blipFill>
          <a:blip r:embed="rId9"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AF5B9880-37D2-C5AF-AB42-AED97178BBA1}"/>
              </a:ext>
            </a:extLst>
          </p:cNvPr>
          <p:cNvPicPr>
            <a:picLocks noChangeAspect="1"/>
          </p:cNvPicPr>
          <p:nvPr/>
        </p:nvPicPr>
        <p:blipFill>
          <a:blip r:embed="rId10"/>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69F8857-073A-D7DB-E1F8-972E60C3E246}"/>
              </a:ext>
            </a:extLst>
          </p:cNvPr>
          <p:cNvPicPr>
            <a:picLocks noChangeAspect="1"/>
          </p:cNvPicPr>
          <p:nvPr/>
        </p:nvPicPr>
        <p:blipFill>
          <a:blip r:embed="rId11"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5F04DB9B-1879-45D5-BCB0-7B8434564D71}"/>
              </a:ext>
            </a:extLst>
          </p:cNvPr>
          <p:cNvGraphicFramePr>
            <a:graphicFrameLocks/>
          </p:cNvGraphicFramePr>
          <p:nvPr>
            <p:extLst>
              <p:ext uri="{D42A27DB-BD31-4B8C-83A1-F6EECF244321}">
                <p14:modId xmlns:p14="http://schemas.microsoft.com/office/powerpoint/2010/main" val="119167214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2" imgW="914400" imgH="771480" progId="Excel.Sheet.12">
                  <p:embed/>
                </p:oleObj>
              </mc:Choice>
              <mc:Fallback>
                <p:oleObj name="Worksheet" showAsIcon="1" r:id="rId12" imgW="914400" imgH="771480" progId="Excel.Sheet.12">
                  <p:embed/>
                  <p:pic>
                    <p:nvPicPr>
                      <p:cNvPr id="9" name="Object 8">
                        <a:extLst>
                          <a:ext uri="{FF2B5EF4-FFF2-40B4-BE49-F238E27FC236}">
                            <a16:creationId xmlns:a16="http://schemas.microsoft.com/office/drawing/2014/main" id="{C23B2556-D928-4410-84F8-5F77141C8FF6}"/>
                          </a:ext>
                        </a:extLst>
                      </p:cNvPr>
                      <p:cNvPicPr/>
                      <p:nvPr/>
                    </p:nvPicPr>
                    <p:blipFill>
                      <a:blip r:embed="rId13"/>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hectares of grain corn, how many hectares of each fertilizer type did you apply?”</a:t>
            </a:r>
          </a:p>
          <a:p>
            <a:pPr lvl="0">
              <a:defRPr/>
            </a:pPr>
            <a:r>
              <a:rPr lang="en-US" dirty="0"/>
              <a:t>The chart illustrates the % of total grain corn hectares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7809093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E62FE2-B09B-4C9E-AD5B-CC01BB6DE539}"/>
              </a:ext>
            </a:extLst>
          </p:cNvPr>
          <p:cNvPicPr>
            <a:picLocks noChangeAspect="1"/>
          </p:cNvPicPr>
          <p:nvPr/>
        </p:nvPicPr>
        <p:blipFill>
          <a:blip r:embed="rId3"/>
          <a:stretch>
            <a:fillRect/>
          </a:stretch>
        </p:blipFill>
        <p:spPr>
          <a:xfrm>
            <a:off x="2812721" y="1167661"/>
            <a:ext cx="9150889" cy="503573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Grain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1" name="TextBox 10">
            <a:extLst>
              <a:ext uri="{FF2B5EF4-FFF2-40B4-BE49-F238E27FC236}">
                <a16:creationId xmlns:a16="http://schemas.microsoft.com/office/drawing/2014/main" id="{EF6417FB-B139-4F76-8537-CB51BA8052E2}"/>
              </a:ext>
            </a:extLst>
          </p:cNvPr>
          <p:cNvSpPr txBox="1"/>
          <p:nvPr/>
        </p:nvSpPr>
        <p:spPr>
          <a:xfrm>
            <a:off x="7847012" y="4410301"/>
            <a:ext cx="200910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12 million kilograms of K</a:t>
            </a:r>
            <a:r>
              <a:rPr lang="en-US" sz="1000" baseline="-25000" dirty="0"/>
              <a:t>2</a:t>
            </a:r>
            <a:r>
              <a:rPr lang="en-US" sz="1000" dirty="0"/>
              <a:t>O was used in grain corn in 2023.</a:t>
            </a:r>
          </a:p>
        </p:txBody>
      </p:sp>
      <p:pic>
        <p:nvPicPr>
          <p:cNvPr id="13" name="Picture 12" descr="Asset 17.png">
            <a:extLst>
              <a:ext uri="{FF2B5EF4-FFF2-40B4-BE49-F238E27FC236}">
                <a16:creationId xmlns:a16="http://schemas.microsoft.com/office/drawing/2014/main" id="{F2077E1B-C25A-4E55-B659-CCEBEF413122}"/>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14" name="Object 13">
            <a:extLst>
              <a:ext uri="{FF2B5EF4-FFF2-40B4-BE49-F238E27FC236}">
                <a16:creationId xmlns:a16="http://schemas.microsoft.com/office/drawing/2014/main" id="{5641211E-0BA8-40B0-B255-DF103B06332E}"/>
              </a:ext>
            </a:extLst>
          </p:cNvPr>
          <p:cNvGraphicFramePr>
            <a:graphicFrameLocks/>
          </p:cNvGraphicFramePr>
          <p:nvPr>
            <p:extLst>
              <p:ext uri="{D42A27DB-BD31-4B8C-83A1-F6EECF244321}">
                <p14:modId xmlns:p14="http://schemas.microsoft.com/office/powerpoint/2010/main" val="108296297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9" name="Object 8">
                        <a:extLst>
                          <a:ext uri="{FF2B5EF4-FFF2-40B4-BE49-F238E27FC236}">
                            <a16:creationId xmlns:a16="http://schemas.microsoft.com/office/drawing/2014/main" id="{92284F87-B915-4B61-9CE0-58A01BE3BC53}"/>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total potassium (K₂O) volume (000’s of kilograms) that was used in each year. The potassium (K₂O) volume was calculated from all sources of potassium (K₂O) contained in all fertilizer types.</a:t>
            </a:r>
          </a:p>
        </p:txBody>
      </p:sp>
    </p:spTree>
    <p:extLst>
      <p:ext uri="{BB962C8B-B14F-4D97-AF65-F5344CB8AC3E}">
        <p14:creationId xmlns:p14="http://schemas.microsoft.com/office/powerpoint/2010/main" val="6410027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F3DB8C-FEBB-4526-80CC-2C8D5F45C7E9}"/>
              </a:ext>
            </a:extLst>
          </p:cNvPr>
          <p:cNvPicPr>
            <a:picLocks noChangeAspect="1"/>
          </p:cNvPicPr>
          <p:nvPr/>
        </p:nvPicPr>
        <p:blipFill>
          <a:blip r:embed="rId3"/>
          <a:stretch>
            <a:fillRect/>
          </a:stretch>
        </p:blipFill>
        <p:spPr>
          <a:xfrm>
            <a:off x="2481038" y="732169"/>
            <a:ext cx="9150889"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Volume in Grain Corn</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14" name="Picture 13" descr="Asset 17.png">
            <a:extLst>
              <a:ext uri="{FF2B5EF4-FFF2-40B4-BE49-F238E27FC236}">
                <a16:creationId xmlns:a16="http://schemas.microsoft.com/office/drawing/2014/main" id="{DDB195F6-14B6-4E8C-BDC9-CE1111782142}"/>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8924871A-7061-43EA-A3D5-BAF4606D6814}"/>
              </a:ext>
            </a:extLst>
          </p:cNvPr>
          <p:cNvGraphicFramePr>
            <a:graphicFrameLocks/>
          </p:cNvGraphicFramePr>
          <p:nvPr>
            <p:extLst>
              <p:ext uri="{D42A27DB-BD31-4B8C-83A1-F6EECF244321}">
                <p14:modId xmlns:p14="http://schemas.microsoft.com/office/powerpoint/2010/main" val="34810812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 </a:t>
            </a:r>
          </a:p>
          <a:p>
            <a:r>
              <a:rPr lang="en-CA" dirty="0"/>
              <a:t>The chart illustrates the total potassium (K₂O) volume (000’s of kilograms) that was used in each year by application timing. The potassium (K₂O) volume was calculated from all sources of potassium (K₂O) contained in all fertilizer types.</a:t>
            </a:r>
          </a:p>
        </p:txBody>
      </p:sp>
    </p:spTree>
    <p:extLst>
      <p:ext uri="{BB962C8B-B14F-4D97-AF65-F5344CB8AC3E}">
        <p14:creationId xmlns:p14="http://schemas.microsoft.com/office/powerpoint/2010/main" val="2051025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90F65D6-F96B-5726-17CE-9B59C3996AC6}"/>
              </a:ext>
            </a:extLst>
          </p:cNvPr>
          <p:cNvPicPr>
            <a:picLocks noChangeAspect="1"/>
          </p:cNvPicPr>
          <p:nvPr/>
        </p:nvPicPr>
        <p:blipFill>
          <a:blip r:embed="rId2"/>
          <a:stretch>
            <a:fillRect/>
          </a:stretch>
        </p:blipFill>
        <p:spPr>
          <a:xfrm>
            <a:off x="2671843" y="630885"/>
            <a:ext cx="9144793" cy="6084335"/>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Fertilizer Source in Grain Corn - All Timings</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22" name="Picture 21" descr="Asset 17.png">
            <a:extLst>
              <a:ext uri="{FF2B5EF4-FFF2-40B4-BE49-F238E27FC236}">
                <a16:creationId xmlns:a16="http://schemas.microsoft.com/office/drawing/2014/main" id="{61959306-B582-4337-86B3-69FD4B4E83EA}"/>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24" name="Rectangle 23">
            <a:hlinkClick r:id="rId7" action="ppaction://hlinksldjump"/>
            <a:extLst>
              <a:ext uri="{FF2B5EF4-FFF2-40B4-BE49-F238E27FC236}">
                <a16:creationId xmlns:a16="http://schemas.microsoft.com/office/drawing/2014/main" id="{166A4614-A2BE-497E-8C02-7549BD2236C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7" name="Isosceles Triangle 16">
            <a:extLst>
              <a:ext uri="{FF2B5EF4-FFF2-40B4-BE49-F238E27FC236}">
                <a16:creationId xmlns:a16="http://schemas.microsoft.com/office/drawing/2014/main" id="{2DC60B00-F4FC-41FB-800F-FE83C89DA2CD}"/>
              </a:ext>
            </a:extLst>
          </p:cNvPr>
          <p:cNvSpPr/>
          <p:nvPr/>
        </p:nvSpPr>
        <p:spPr>
          <a:xfrm>
            <a:off x="10742612" y="1231172"/>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9" name="TextBox 18">
            <a:extLst>
              <a:ext uri="{FF2B5EF4-FFF2-40B4-BE49-F238E27FC236}">
                <a16:creationId xmlns:a16="http://schemas.microsoft.com/office/drawing/2014/main" id="{D32A415E-72CA-4799-8E22-F86DDBD1E4D5}"/>
              </a:ext>
            </a:extLst>
          </p:cNvPr>
          <p:cNvSpPr txBox="1"/>
          <p:nvPr/>
        </p:nvSpPr>
        <p:spPr>
          <a:xfrm>
            <a:off x="9828212" y="1440878"/>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78% of the total Potassium volume was applied as dry Potash.</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 </a:t>
            </a:r>
          </a:p>
          <a:p>
            <a:r>
              <a:rPr lang="en-CA" dirty="0"/>
              <a:t>The chart illustrates the % of total potassium (K₂O) volume applied at all timings that was provided by each fertilizer type. The potassium (K₂O) volume was calculated from all sources of potassium (K₂O) contained in all fertilizer types.</a:t>
            </a:r>
          </a:p>
        </p:txBody>
      </p:sp>
      <p:pic>
        <p:nvPicPr>
          <p:cNvPr id="4" name="Picture 3" descr="Asset 9.png">
            <a:extLst>
              <a:ext uri="{FF2B5EF4-FFF2-40B4-BE49-F238E27FC236}">
                <a16:creationId xmlns:a16="http://schemas.microsoft.com/office/drawing/2014/main" id="{325EA439-DE27-6559-2112-056E281BD3FD}"/>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92284F87-B915-4B61-9CE0-58A01BE3BC53}"/>
              </a:ext>
            </a:extLst>
          </p:cNvPr>
          <p:cNvGraphicFramePr>
            <a:graphicFrameLocks/>
          </p:cNvGraphicFramePr>
          <p:nvPr>
            <p:extLst>
              <p:ext uri="{D42A27DB-BD31-4B8C-83A1-F6EECF244321}">
                <p14:modId xmlns:p14="http://schemas.microsoft.com/office/powerpoint/2010/main" val="315693144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12" name="Isosceles Triangle 11">
            <a:extLst>
              <a:ext uri="{FF2B5EF4-FFF2-40B4-BE49-F238E27FC236}">
                <a16:creationId xmlns:a16="http://schemas.microsoft.com/office/drawing/2014/main" id="{B65FD99E-27FC-A9B6-83E5-84B02658213F}"/>
              </a:ext>
            </a:extLst>
          </p:cNvPr>
          <p:cNvSpPr/>
          <p:nvPr/>
        </p:nvSpPr>
        <p:spPr>
          <a:xfrm rot="16200000">
            <a:off x="5075159" y="168822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a:extLst>
              <a:ext uri="{FF2B5EF4-FFF2-40B4-BE49-F238E27FC236}">
                <a16:creationId xmlns:a16="http://schemas.microsoft.com/office/drawing/2014/main" id="{FF3FAC1F-C8AF-0AB4-44CF-C208E4D481B0}"/>
              </a:ext>
            </a:extLst>
          </p:cNvPr>
          <p:cNvSpPr txBox="1"/>
          <p:nvPr/>
        </p:nvSpPr>
        <p:spPr>
          <a:xfrm>
            <a:off x="5256212" y="1616977"/>
            <a:ext cx="198772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 higher volume of Potassium Nitrate was applied in grain corn in 2023.</a:t>
            </a:r>
          </a:p>
        </p:txBody>
      </p:sp>
      <p:pic>
        <p:nvPicPr>
          <p:cNvPr id="3" name="Picture 2">
            <a:extLst>
              <a:ext uri="{FF2B5EF4-FFF2-40B4-BE49-F238E27FC236}">
                <a16:creationId xmlns:a16="http://schemas.microsoft.com/office/drawing/2014/main" id="{612DE799-31BB-4A23-9EE4-C1E9384234FE}"/>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2163059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sset 7.png"/>
          <p:cNvPicPr>
            <a:picLocks noChangeAspect="1"/>
          </p:cNvPicPr>
          <p:nvPr/>
        </p:nvPicPr>
        <p:blipFill>
          <a:blip r:embed="rId4" cstate="print"/>
          <a:stretch>
            <a:fillRect/>
          </a:stretch>
        </p:blipFill>
        <p:spPr>
          <a:xfrm>
            <a:off x="1296860" y="5334000"/>
            <a:ext cx="301752" cy="301752"/>
          </a:xfrm>
          <a:prstGeom prst="rect">
            <a:avLst/>
          </a:prstGeom>
        </p:spPr>
      </p:pic>
      <p:sp>
        <p:nvSpPr>
          <p:cNvPr id="100" name="Rectangle 29"/>
          <p:cNvSpPr>
            <a:spLocks noChangeArrowheads="1"/>
          </p:cNvSpPr>
          <p:nvPr/>
        </p:nvSpPr>
        <p:spPr bwMode="auto">
          <a:xfrm>
            <a:off x="5393796" y="1473201"/>
            <a:ext cx="6795029" cy="4262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square">
            <a:spAutoFit/>
          </a:bodyPr>
          <a:lstStyle/>
          <a:p>
            <a:pPr marL="287338" indent="-287338" algn="l" eaLnBrk="1" hangingPunct="1">
              <a:spcBef>
                <a:spcPts val="800"/>
              </a:spcBef>
            </a:pPr>
            <a:r>
              <a:rPr lang="en-US" sz="1200" b="1" dirty="0">
                <a:latin typeface="Calibri" panose="020F0502020204030204" pitchFamily="34" charset="0"/>
                <a:cs typeface="Calibri" panose="020F0502020204030204" pitchFamily="34" charset="0"/>
              </a:rPr>
              <a:t>Answering Key Questions: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application timings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nutrients and fertilizer types are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are the most common placements for each nutrient and fertilizer type?</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rates are being applied?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do farmers vary their fertilizer program from field to field?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are farmers incorporating nitrogen fixing crops into their rotation?</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farmers decide what fertilizer rate to apply?</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extensively are nitrogen stabilized products being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do actual yields compare to target yields?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How many growers are applying micro or secondary nutrients?</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What tillage practices were used?</a:t>
            </a:r>
          </a:p>
          <a:p>
            <a:pPr marL="287338" indent="-287338">
              <a:spcBef>
                <a:spcPts val="600"/>
              </a:spcBef>
              <a:spcAft>
                <a:spcPts val="600"/>
              </a:spcAft>
              <a:buFont typeface="Wingdings" pitchFamily="2" charset="2"/>
              <a:buChar char="ü"/>
            </a:pPr>
            <a:r>
              <a:rPr lang="en-CA" sz="1200" dirty="0">
                <a:latin typeface="Calibri" panose="020F0502020204030204" pitchFamily="34" charset="0"/>
                <a:cs typeface="Calibri" panose="020F0502020204030204" pitchFamily="34" charset="0"/>
              </a:rPr>
              <a:t>To what extent were biostimulants used?</a:t>
            </a:r>
          </a:p>
        </p:txBody>
      </p:sp>
      <p:grpSp>
        <p:nvGrpSpPr>
          <p:cNvPr id="55" name="Group 54"/>
          <p:cNvGrpSpPr/>
          <p:nvPr/>
        </p:nvGrpSpPr>
        <p:grpSpPr>
          <a:xfrm>
            <a:off x="5146146" y="6967862"/>
            <a:ext cx="6942666" cy="3685624"/>
            <a:chOff x="5146146" y="1066800"/>
            <a:chExt cx="6942666" cy="3685624"/>
          </a:xfrm>
        </p:grpSpPr>
        <p:sp>
          <p:nvSpPr>
            <p:cNvPr id="26" name="MoreInfo"/>
            <p:cNvSpPr txBox="1"/>
            <p:nvPr>
              <p:custDataLst>
                <p:tags r:id="rId1"/>
              </p:custDataLst>
            </p:nvPr>
          </p:nvSpPr>
          <p:spPr>
            <a:xfrm>
              <a:off x="5146146" y="1066800"/>
              <a:ext cx="6942666" cy="36856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In SLIDESHOW VIEW, click on any title or button on the above slide to navigate to the section.</a:t>
              </a:r>
            </a:p>
            <a:p>
              <a:r>
                <a:rPr lang="en-CA" dirty="0"/>
                <a:t>Use the icons in the side-bar of each slide for convenient navigation and quick access to more information:</a:t>
              </a:r>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grpSp>
          <p:nvGrpSpPr>
            <p:cNvPr id="54" name="Group 53"/>
            <p:cNvGrpSpPr/>
            <p:nvPr/>
          </p:nvGrpSpPr>
          <p:grpSpPr>
            <a:xfrm>
              <a:off x="5265432" y="1711142"/>
              <a:ext cx="6696380" cy="2937058"/>
              <a:chOff x="5265432" y="1569946"/>
              <a:chExt cx="6696380" cy="2937058"/>
            </a:xfrm>
          </p:grpSpPr>
          <p:grpSp>
            <p:nvGrpSpPr>
              <p:cNvPr id="28" name="Group 27"/>
              <p:cNvGrpSpPr/>
              <p:nvPr/>
            </p:nvGrpSpPr>
            <p:grpSpPr>
              <a:xfrm>
                <a:off x="5265432" y="2362200"/>
                <a:ext cx="2089242" cy="1371600"/>
                <a:chOff x="5265432" y="2362200"/>
                <a:chExt cx="2089242" cy="1371600"/>
              </a:xfrm>
            </p:grpSpPr>
            <p:sp>
              <p:nvSpPr>
                <p:cNvPr id="29" name="TextBox 28"/>
                <p:cNvSpPr txBox="1"/>
                <p:nvPr/>
              </p:nvSpPr>
              <p:spPr>
                <a:xfrm>
                  <a:off x="5265432" y="2362200"/>
                  <a:ext cx="20892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ATTRIBUTES</a:t>
                  </a:r>
                </a:p>
                <a:p>
                  <a:pPr algn="ctr">
                    <a:lnSpc>
                      <a:spcPts val="1000"/>
                    </a:lnSpc>
                  </a:pPr>
                  <a:r>
                    <a:rPr lang="en-US" sz="1000" dirty="0"/>
                    <a:t>Click to see the full attribute statement behind abbreviations used in charts.</a:t>
                  </a:r>
                </a:p>
              </p:txBody>
            </p:sp>
            <p:sp>
              <p:nvSpPr>
                <p:cNvPr id="33" name="TextBox 32"/>
                <p:cNvSpPr txBox="1"/>
                <p:nvPr/>
              </p:nvSpPr>
              <p:spPr>
                <a:xfrm>
                  <a:off x="5621734" y="3284446"/>
                  <a:ext cx="173294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INFORMATION</a:t>
                  </a:r>
                </a:p>
                <a:p>
                  <a:pPr algn="ctr">
                    <a:lnSpc>
                      <a:spcPts val="1000"/>
                    </a:lnSpc>
                  </a:pPr>
                  <a:r>
                    <a:rPr lang="en-US" sz="1000" dirty="0"/>
                    <a:t>Click for a pop-up that explains the slide.  Click again to hide.</a:t>
                  </a:r>
                </a:p>
              </p:txBody>
            </p:sp>
          </p:grpSp>
          <p:grpSp>
            <p:nvGrpSpPr>
              <p:cNvPr id="35" name="Group 34"/>
              <p:cNvGrpSpPr/>
              <p:nvPr/>
            </p:nvGrpSpPr>
            <p:grpSpPr>
              <a:xfrm>
                <a:off x="10191628" y="2349267"/>
                <a:ext cx="1770184" cy="1354229"/>
                <a:chOff x="10191628" y="2349267"/>
                <a:chExt cx="1770184" cy="1354229"/>
              </a:xfrm>
            </p:grpSpPr>
            <p:sp>
              <p:nvSpPr>
                <p:cNvPr id="31" name="TextBox 30"/>
                <p:cNvSpPr txBox="1"/>
                <p:nvPr/>
              </p:nvSpPr>
              <p:spPr>
                <a:xfrm>
                  <a:off x="10191628" y="3254142"/>
                  <a:ext cx="17701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SECTION NAVIGATION</a:t>
                  </a:r>
                </a:p>
                <a:p>
                  <a:pPr algn="ctr">
                    <a:lnSpc>
                      <a:spcPts val="1000"/>
                    </a:lnSpc>
                  </a:pPr>
                  <a:r>
                    <a:rPr lang="en-US" sz="1000" dirty="0"/>
                    <a:t>Click to return to the navigation slide for the section you are in.</a:t>
                  </a:r>
                </a:p>
              </p:txBody>
            </p:sp>
            <p:sp>
              <p:nvSpPr>
                <p:cNvPr id="34" name="TextBox 33"/>
                <p:cNvSpPr txBox="1"/>
                <p:nvPr/>
              </p:nvSpPr>
              <p:spPr>
                <a:xfrm>
                  <a:off x="10191628" y="2349267"/>
                  <a:ext cx="1465384"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BACK TO LIST</a:t>
                  </a:r>
                </a:p>
                <a:p>
                  <a:pPr algn="ctr">
                    <a:lnSpc>
                      <a:spcPts val="1000"/>
                    </a:lnSpc>
                  </a:pPr>
                  <a:r>
                    <a:rPr lang="en-US" sz="1000" dirty="0"/>
                    <a:t>Click to return to the list of several similar charts.</a:t>
                  </a:r>
                </a:p>
              </p:txBody>
            </p:sp>
          </p:grpSp>
          <p:grpSp>
            <p:nvGrpSpPr>
              <p:cNvPr id="40" name="Group 39"/>
              <p:cNvGrpSpPr/>
              <p:nvPr/>
            </p:nvGrpSpPr>
            <p:grpSpPr>
              <a:xfrm>
                <a:off x="7439651" y="1569946"/>
                <a:ext cx="2667000" cy="2937058"/>
                <a:chOff x="7439651" y="1569946"/>
                <a:chExt cx="2667000" cy="2937058"/>
              </a:xfrm>
            </p:grpSpPr>
            <p:pic>
              <p:nvPicPr>
                <p:cNvPr id="819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345"/>
                <a:stretch/>
              </p:blipFill>
              <p:spPr bwMode="auto">
                <a:xfrm>
                  <a:off x="7707145" y="2352675"/>
                  <a:ext cx="2132013"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7439651" y="1569946"/>
                  <a:ext cx="2667000"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DETAILED DATA</a:t>
                  </a:r>
                </a:p>
                <a:p>
                  <a:pPr algn="ctr">
                    <a:lnSpc>
                      <a:spcPts val="1000"/>
                    </a:lnSpc>
                  </a:pPr>
                  <a:r>
                    <a:rPr lang="en-US" sz="1000" dirty="0"/>
                    <a:t>Escape from Slideshow View to NORMAL VIEW; then click to open a worksheet with detailed data.</a:t>
                  </a:r>
                </a:p>
              </p:txBody>
            </p:sp>
            <p:sp>
              <p:nvSpPr>
                <p:cNvPr id="32" name="TextBox 31"/>
                <p:cNvSpPr txBox="1"/>
                <p:nvPr/>
              </p:nvSpPr>
              <p:spPr>
                <a:xfrm>
                  <a:off x="8104380" y="4057650"/>
                  <a:ext cx="1337542" cy="449354"/>
                </a:xfrm>
                <a:prstGeom prst="rect">
                  <a:avLst/>
                </a:prstGeom>
                <a:solidFill>
                  <a:schemeClr val="bg2"/>
                </a:solidFill>
                <a:ln>
                  <a:solidFill>
                    <a:schemeClr val="tx1"/>
                  </a:solidFill>
                </a:ln>
                <a:effectLst>
                  <a:outerShdw blurRad="50800" dist="38100" dir="2700000" algn="tl" rotWithShape="0">
                    <a:prstClr val="black">
                      <a:alpha val="20000"/>
                    </a:prstClr>
                  </a:outerShdw>
                </a:effectLst>
              </p:spPr>
              <p:txBody>
                <a:bodyPr wrap="square" lIns="18288" tIns="36576" rIns="18288" bIns="27432" rtlCol="0" anchor="ctr" anchorCtr="0">
                  <a:spAutoFit/>
                </a:bodyPr>
                <a:lstStyle/>
                <a:p>
                  <a:pPr algn="ctr">
                    <a:lnSpc>
                      <a:spcPts val="1000"/>
                    </a:lnSpc>
                  </a:pPr>
                  <a:r>
                    <a:rPr lang="en-US" sz="1000" dirty="0"/>
                    <a:t>NAVIGATION</a:t>
                  </a:r>
                </a:p>
                <a:p>
                  <a:pPr algn="ctr">
                    <a:lnSpc>
                      <a:spcPts val="1000"/>
                    </a:lnSpc>
                  </a:pPr>
                  <a:r>
                    <a:rPr lang="en-US" sz="1000" dirty="0"/>
                    <a:t>Click to return to this study navigation slide.</a:t>
                  </a:r>
                </a:p>
              </p:txBody>
            </p:sp>
            <p:cxnSp>
              <p:nvCxnSpPr>
                <p:cNvPr id="39" name="Straight Arrow Connector 38"/>
                <p:cNvCxnSpPr/>
                <p:nvPr/>
              </p:nvCxnSpPr>
              <p:spPr>
                <a:xfrm>
                  <a:off x="8773151" y="2019299"/>
                  <a:ext cx="1" cy="51206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8773151" y="3581400"/>
                  <a:ext cx="0" cy="47517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3" name="Straight Arrow Connector 42"/>
              <p:cNvCxnSpPr/>
              <p:nvPr/>
            </p:nvCxnSpPr>
            <p:spPr>
              <a:xfrm flipH="1">
                <a:off x="9599612" y="2586875"/>
                <a:ext cx="592017" cy="80127"/>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9599612" y="3352802"/>
                <a:ext cx="592017" cy="136194"/>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29" idx="3"/>
              </p:cNvCxnSpPr>
              <p:nvPr/>
            </p:nvCxnSpPr>
            <p:spPr>
              <a:xfrm>
                <a:off x="7354674" y="2586877"/>
                <a:ext cx="640080" cy="156323"/>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33" idx="3"/>
              </p:cNvCxnSpPr>
              <p:nvPr/>
            </p:nvCxnSpPr>
            <p:spPr>
              <a:xfrm flipV="1">
                <a:off x="7354674" y="3352802"/>
                <a:ext cx="644738" cy="156321"/>
              </a:xfrm>
              <a:prstGeom prst="straightConnector1">
                <a:avLst/>
              </a:prstGeom>
              <a:ln>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sp>
        <p:nvSpPr>
          <p:cNvPr id="66" name="Rounded Rectangle 112">
            <a:extLst>
              <a:ext uri="{FF2B5EF4-FFF2-40B4-BE49-F238E27FC236}">
                <a16:creationId xmlns:a16="http://schemas.microsoft.com/office/drawing/2014/main" id="{79AFDE93-5440-40DF-9B31-DEBFDD4D7278}"/>
              </a:ext>
            </a:extLst>
          </p:cNvPr>
          <p:cNvSpPr/>
          <p:nvPr/>
        </p:nvSpPr>
        <p:spPr>
          <a:xfrm>
            <a:off x="41931" y="401871"/>
            <a:ext cx="93419" cy="4574478"/>
          </a:xfrm>
          <a:prstGeom prst="roundRect">
            <a:avLst/>
          </a:prstGeom>
          <a:solidFill>
            <a:srgbClr val="96001D"/>
          </a:solidFill>
          <a:ln w="127">
            <a:solidFill>
              <a:srgbClr val="FFFFFF">
                <a:alpha val="3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2" name="Title 1">
            <a:extLst>
              <a:ext uri="{FF2B5EF4-FFF2-40B4-BE49-F238E27FC236}">
                <a16:creationId xmlns:a16="http://schemas.microsoft.com/office/drawing/2014/main" id="{14A41387-80C9-4D4C-8FE8-C39D3E71F3A5}"/>
              </a:ext>
            </a:extLst>
          </p:cNvPr>
          <p:cNvSpPr txBox="1">
            <a:spLocks/>
          </p:cNvSpPr>
          <p:nvPr/>
        </p:nvSpPr>
        <p:spPr>
          <a:xfrm>
            <a:off x="51018" y="97071"/>
            <a:ext cx="5164138" cy="3048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1600"/>
              </a:lnSpc>
            </a:pPr>
            <a:r>
              <a:rPr lang="en-CA" sz="1800" b="1" dirty="0">
                <a:solidFill>
                  <a:schemeClr val="bg1"/>
                </a:solidFill>
                <a:latin typeface="Calibri" pitchFamily="34" charset="0"/>
                <a:cs typeface="Calibri" pitchFamily="34" charset="0"/>
              </a:rPr>
              <a:t>Grain Corn</a:t>
            </a:r>
          </a:p>
        </p:txBody>
      </p:sp>
      <p:sp>
        <p:nvSpPr>
          <p:cNvPr id="61" name="TextBox 60">
            <a:hlinkClick r:id="rId6" action="ppaction://hlinksldjump"/>
            <a:extLst>
              <a:ext uri="{FF2B5EF4-FFF2-40B4-BE49-F238E27FC236}">
                <a16:creationId xmlns:a16="http://schemas.microsoft.com/office/drawing/2014/main" id="{360C74C2-B150-4D9D-8354-8DDB449702D3}"/>
              </a:ext>
            </a:extLst>
          </p:cNvPr>
          <p:cNvSpPr txBox="1"/>
          <p:nvPr/>
        </p:nvSpPr>
        <p:spPr>
          <a:xfrm>
            <a:off x="68480" y="38282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Timing</a:t>
            </a:r>
          </a:p>
        </p:txBody>
      </p:sp>
      <p:sp>
        <p:nvSpPr>
          <p:cNvPr id="63" name="TextBox 62">
            <a:hlinkClick r:id="rId7" action="ppaction://hlinksldjump"/>
            <a:extLst>
              <a:ext uri="{FF2B5EF4-FFF2-40B4-BE49-F238E27FC236}">
                <a16:creationId xmlns:a16="http://schemas.microsoft.com/office/drawing/2014/main" id="{2CB8778F-DEAF-4AB6-909A-7C8014CA4D67}"/>
              </a:ext>
            </a:extLst>
          </p:cNvPr>
          <p:cNvSpPr txBox="1"/>
          <p:nvPr/>
        </p:nvSpPr>
        <p:spPr>
          <a:xfrm>
            <a:off x="68480" y="540046"/>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Source</a:t>
            </a:r>
          </a:p>
        </p:txBody>
      </p:sp>
      <p:sp>
        <p:nvSpPr>
          <p:cNvPr id="64" name="TextBox 63">
            <a:hlinkClick r:id="rId8" action="ppaction://hlinksldjump"/>
            <a:extLst>
              <a:ext uri="{FF2B5EF4-FFF2-40B4-BE49-F238E27FC236}">
                <a16:creationId xmlns:a16="http://schemas.microsoft.com/office/drawing/2014/main" id="{C721455C-CF9D-457B-B317-E823EBE835A3}"/>
              </a:ext>
            </a:extLst>
          </p:cNvPr>
          <p:cNvSpPr txBox="1"/>
          <p:nvPr/>
        </p:nvSpPr>
        <p:spPr>
          <a:xfrm>
            <a:off x="68480" y="69727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Placement</a:t>
            </a:r>
          </a:p>
        </p:txBody>
      </p:sp>
      <p:sp>
        <p:nvSpPr>
          <p:cNvPr id="65" name="TextBox 64">
            <a:hlinkClick r:id="rId9" action="ppaction://hlinksldjump"/>
            <a:extLst>
              <a:ext uri="{FF2B5EF4-FFF2-40B4-BE49-F238E27FC236}">
                <a16:creationId xmlns:a16="http://schemas.microsoft.com/office/drawing/2014/main" id="{557795D8-3494-463D-82E8-3959F983993A}"/>
              </a:ext>
            </a:extLst>
          </p:cNvPr>
          <p:cNvSpPr txBox="1"/>
          <p:nvPr/>
        </p:nvSpPr>
        <p:spPr>
          <a:xfrm>
            <a:off x="68480" y="854496"/>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Nitrogen Rates</a:t>
            </a:r>
          </a:p>
        </p:txBody>
      </p:sp>
      <p:sp>
        <p:nvSpPr>
          <p:cNvPr id="75" name="TextBox 74">
            <a:hlinkClick r:id="rId10" action="ppaction://hlinksldjump"/>
            <a:extLst>
              <a:ext uri="{FF2B5EF4-FFF2-40B4-BE49-F238E27FC236}">
                <a16:creationId xmlns:a16="http://schemas.microsoft.com/office/drawing/2014/main" id="{780AECEC-C008-4D24-99E6-278000942E00}"/>
              </a:ext>
            </a:extLst>
          </p:cNvPr>
          <p:cNvSpPr txBox="1"/>
          <p:nvPr/>
        </p:nvSpPr>
        <p:spPr>
          <a:xfrm>
            <a:off x="68480" y="1486143"/>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Fertilizer Program</a:t>
            </a:r>
          </a:p>
        </p:txBody>
      </p:sp>
      <p:sp>
        <p:nvSpPr>
          <p:cNvPr id="77" name="TextBox 76">
            <a:hlinkClick r:id="rId11" action="ppaction://hlinksldjump"/>
            <a:extLst>
              <a:ext uri="{FF2B5EF4-FFF2-40B4-BE49-F238E27FC236}">
                <a16:creationId xmlns:a16="http://schemas.microsoft.com/office/drawing/2014/main" id="{A4807BDC-2963-40CA-BBBB-6F309C0C6DE5}"/>
              </a:ext>
            </a:extLst>
          </p:cNvPr>
          <p:cNvSpPr txBox="1"/>
          <p:nvPr/>
        </p:nvSpPr>
        <p:spPr>
          <a:xfrm>
            <a:off x="68480" y="2126019"/>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Nitrogen Fixing Crop in Previous Year</a:t>
            </a:r>
          </a:p>
        </p:txBody>
      </p:sp>
      <p:sp>
        <p:nvSpPr>
          <p:cNvPr id="78" name="TextBox 77">
            <a:hlinkClick r:id="rId12" action="ppaction://hlinksldjump"/>
            <a:extLst>
              <a:ext uri="{FF2B5EF4-FFF2-40B4-BE49-F238E27FC236}">
                <a16:creationId xmlns:a16="http://schemas.microsoft.com/office/drawing/2014/main" id="{8B0A2DD6-6717-4488-8792-A2A61BDE048B}"/>
              </a:ext>
            </a:extLst>
          </p:cNvPr>
          <p:cNvSpPr txBox="1"/>
          <p:nvPr/>
        </p:nvSpPr>
        <p:spPr>
          <a:xfrm>
            <a:off x="68480" y="2445957"/>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Approaches Used To Decide Rate</a:t>
            </a:r>
          </a:p>
        </p:txBody>
      </p:sp>
      <p:sp>
        <p:nvSpPr>
          <p:cNvPr id="79" name="TextBox 78">
            <a:hlinkClick r:id="rId13" action="ppaction://hlinksldjump"/>
            <a:extLst>
              <a:ext uri="{FF2B5EF4-FFF2-40B4-BE49-F238E27FC236}">
                <a16:creationId xmlns:a16="http://schemas.microsoft.com/office/drawing/2014/main" id="{C8BCDAAA-6EDB-42FA-A3B4-B9C5C2B5BB92}"/>
              </a:ext>
            </a:extLst>
          </p:cNvPr>
          <p:cNvSpPr txBox="1"/>
          <p:nvPr/>
        </p:nvSpPr>
        <p:spPr>
          <a:xfrm>
            <a:off x="68480" y="370526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Nitrogen Stabilizers</a:t>
            </a:r>
          </a:p>
        </p:txBody>
      </p:sp>
      <p:sp>
        <p:nvSpPr>
          <p:cNvPr id="80" name="TextBox 79">
            <a:hlinkClick r:id="rId14" action="ppaction://hlinksldjump"/>
            <a:extLst>
              <a:ext uri="{FF2B5EF4-FFF2-40B4-BE49-F238E27FC236}">
                <a16:creationId xmlns:a16="http://schemas.microsoft.com/office/drawing/2014/main" id="{C0E8B8DB-8306-453D-B7D3-19DC3AA66461}"/>
              </a:ext>
            </a:extLst>
          </p:cNvPr>
          <p:cNvSpPr txBox="1"/>
          <p:nvPr/>
        </p:nvSpPr>
        <p:spPr>
          <a:xfrm>
            <a:off x="68480" y="4025199"/>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Target Yield vs. Actual Yield</a:t>
            </a:r>
          </a:p>
        </p:txBody>
      </p:sp>
      <p:sp>
        <p:nvSpPr>
          <p:cNvPr id="81" name="TextBox 80">
            <a:hlinkClick r:id="rId15" action="ppaction://hlinksldjump"/>
            <a:extLst>
              <a:ext uri="{FF2B5EF4-FFF2-40B4-BE49-F238E27FC236}">
                <a16:creationId xmlns:a16="http://schemas.microsoft.com/office/drawing/2014/main" id="{B0513D15-C42F-4AAC-89D8-B42ACB4AFFD5}"/>
              </a:ext>
            </a:extLst>
          </p:cNvPr>
          <p:cNvSpPr txBox="1"/>
          <p:nvPr/>
        </p:nvSpPr>
        <p:spPr>
          <a:xfrm>
            <a:off x="68480" y="4191000"/>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Use of Micro/Secondary Nutrients</a:t>
            </a:r>
          </a:p>
        </p:txBody>
      </p:sp>
      <p:sp>
        <p:nvSpPr>
          <p:cNvPr id="83" name="TextBox 82">
            <a:hlinkClick r:id="rId16" action="ppaction://hlinksldjump"/>
            <a:extLst>
              <a:ext uri="{FF2B5EF4-FFF2-40B4-BE49-F238E27FC236}">
                <a16:creationId xmlns:a16="http://schemas.microsoft.com/office/drawing/2014/main" id="{1B4CDA4A-1996-48DC-9BE0-FDA7CC02664B}"/>
              </a:ext>
            </a:extLst>
          </p:cNvPr>
          <p:cNvSpPr txBox="1"/>
          <p:nvPr/>
        </p:nvSpPr>
        <p:spPr>
          <a:xfrm>
            <a:off x="68480" y="4670907"/>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Use of Biostimulants</a:t>
            </a:r>
          </a:p>
        </p:txBody>
      </p:sp>
      <p:sp>
        <p:nvSpPr>
          <p:cNvPr id="90" name="TextBox 89">
            <a:hlinkClick r:id="rId17" action="ppaction://hlinksldjump"/>
            <a:extLst>
              <a:ext uri="{FF2B5EF4-FFF2-40B4-BE49-F238E27FC236}">
                <a16:creationId xmlns:a16="http://schemas.microsoft.com/office/drawing/2014/main" id="{295AA450-67A0-4067-8FE7-4AD0DF7A4455}"/>
              </a:ext>
            </a:extLst>
          </p:cNvPr>
          <p:cNvSpPr txBox="1"/>
          <p:nvPr/>
        </p:nvSpPr>
        <p:spPr>
          <a:xfrm>
            <a:off x="68480" y="1806081"/>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Consistency with 4R Practices</a:t>
            </a:r>
          </a:p>
        </p:txBody>
      </p:sp>
      <p:sp>
        <p:nvSpPr>
          <p:cNvPr id="91" name="TextBox 90">
            <a:hlinkClick r:id="rId18" action="ppaction://hlinksldjump"/>
            <a:extLst>
              <a:ext uri="{FF2B5EF4-FFF2-40B4-BE49-F238E27FC236}">
                <a16:creationId xmlns:a16="http://schemas.microsoft.com/office/drawing/2014/main" id="{41845280-CBF8-4C46-A832-5DC151621CD9}"/>
              </a:ext>
            </a:extLst>
          </p:cNvPr>
          <p:cNvSpPr txBox="1"/>
          <p:nvPr/>
        </p:nvSpPr>
        <p:spPr>
          <a:xfrm>
            <a:off x="68480" y="1011723"/>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Phosphorus Rates</a:t>
            </a:r>
          </a:p>
        </p:txBody>
      </p:sp>
      <p:sp>
        <p:nvSpPr>
          <p:cNvPr id="96" name="TextBox 95">
            <a:hlinkClick r:id="rId19" action="ppaction://hlinksldjump"/>
            <a:extLst>
              <a:ext uri="{FF2B5EF4-FFF2-40B4-BE49-F238E27FC236}">
                <a16:creationId xmlns:a16="http://schemas.microsoft.com/office/drawing/2014/main" id="{8F21209C-52BF-4514-A75F-0C209567741F}"/>
              </a:ext>
            </a:extLst>
          </p:cNvPr>
          <p:cNvSpPr txBox="1"/>
          <p:nvPr/>
        </p:nvSpPr>
        <p:spPr>
          <a:xfrm>
            <a:off x="68480" y="1166205"/>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Potassium Rates</a:t>
            </a:r>
          </a:p>
        </p:txBody>
      </p:sp>
      <p:sp>
        <p:nvSpPr>
          <p:cNvPr id="97" name="TextBox 96">
            <a:hlinkClick r:id="rId20" action="ppaction://hlinksldjump"/>
            <a:extLst>
              <a:ext uri="{FF2B5EF4-FFF2-40B4-BE49-F238E27FC236}">
                <a16:creationId xmlns:a16="http://schemas.microsoft.com/office/drawing/2014/main" id="{58CA6558-0A37-4BFD-9D8A-91FF8CA987FF}"/>
              </a:ext>
            </a:extLst>
          </p:cNvPr>
          <p:cNvSpPr txBox="1"/>
          <p:nvPr/>
        </p:nvSpPr>
        <p:spPr>
          <a:xfrm>
            <a:off x="68480" y="1326174"/>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Sulphur Rates</a:t>
            </a:r>
          </a:p>
        </p:txBody>
      </p:sp>
      <p:sp>
        <p:nvSpPr>
          <p:cNvPr id="98" name="TextBox 97">
            <a:hlinkClick r:id="rId21" action="ppaction://hlinksldjump"/>
            <a:extLst>
              <a:ext uri="{FF2B5EF4-FFF2-40B4-BE49-F238E27FC236}">
                <a16:creationId xmlns:a16="http://schemas.microsoft.com/office/drawing/2014/main" id="{D83230BF-C071-4D26-A25C-8B3DBB4FDBB4}"/>
              </a:ext>
            </a:extLst>
          </p:cNvPr>
          <p:cNvSpPr txBox="1"/>
          <p:nvPr/>
        </p:nvSpPr>
        <p:spPr>
          <a:xfrm>
            <a:off x="68480" y="2285988"/>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Rates Set By Field</a:t>
            </a:r>
            <a:endParaRPr lang="en-CA" sz="1100" dirty="0">
              <a:solidFill>
                <a:schemeClr val="bg1"/>
              </a:solidFill>
              <a:latin typeface="Calibri Light" pitchFamily="34" charset="0"/>
              <a:cs typeface="Calibri Light" pitchFamily="34" charset="0"/>
            </a:endParaRPr>
          </a:p>
        </p:txBody>
      </p:sp>
      <p:sp>
        <p:nvSpPr>
          <p:cNvPr id="99" name="TextBox 98">
            <a:hlinkClick r:id="rId22" action="ppaction://hlinksldjump"/>
            <a:extLst>
              <a:ext uri="{FF2B5EF4-FFF2-40B4-BE49-F238E27FC236}">
                <a16:creationId xmlns:a16="http://schemas.microsoft.com/office/drawing/2014/main" id="{F97B8FED-740F-4278-8E59-41788054E0FD}"/>
              </a:ext>
            </a:extLst>
          </p:cNvPr>
          <p:cNvSpPr txBox="1"/>
          <p:nvPr/>
        </p:nvSpPr>
        <p:spPr>
          <a:xfrm>
            <a:off x="68480" y="3865230"/>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EEFs by Timing</a:t>
            </a:r>
          </a:p>
        </p:txBody>
      </p:sp>
      <p:sp>
        <p:nvSpPr>
          <p:cNvPr id="101" name="TextBox 100">
            <a:hlinkClick r:id="rId23" action="ppaction://hlinksldjump"/>
            <a:extLst>
              <a:ext uri="{FF2B5EF4-FFF2-40B4-BE49-F238E27FC236}">
                <a16:creationId xmlns:a16="http://schemas.microsoft.com/office/drawing/2014/main" id="{E623ABF9-1DDE-4EC3-87A9-6F969BFB786D}"/>
              </a:ext>
            </a:extLst>
          </p:cNvPr>
          <p:cNvSpPr txBox="1"/>
          <p:nvPr/>
        </p:nvSpPr>
        <p:spPr>
          <a:xfrm>
            <a:off x="68480" y="4350969"/>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Custom Application by Timing</a:t>
            </a:r>
          </a:p>
        </p:txBody>
      </p:sp>
      <p:sp>
        <p:nvSpPr>
          <p:cNvPr id="102" name="TextBox 101">
            <a:hlinkClick r:id="rId24" action="ppaction://hlinksldjump"/>
            <a:extLst>
              <a:ext uri="{FF2B5EF4-FFF2-40B4-BE49-F238E27FC236}">
                <a16:creationId xmlns:a16="http://schemas.microsoft.com/office/drawing/2014/main" id="{FA2C5377-AECE-46FD-BE41-066E2326B991}"/>
              </a:ext>
            </a:extLst>
          </p:cNvPr>
          <p:cNvSpPr txBox="1"/>
          <p:nvPr/>
        </p:nvSpPr>
        <p:spPr>
          <a:xfrm>
            <a:off x="68480" y="1966050"/>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Reasons for Not Meeting Consistency Criteria</a:t>
            </a:r>
          </a:p>
        </p:txBody>
      </p:sp>
      <p:sp>
        <p:nvSpPr>
          <p:cNvPr id="103" name="TextBox 102">
            <a:hlinkClick r:id="rId25" action="ppaction://hlinksldjump"/>
            <a:extLst>
              <a:ext uri="{FF2B5EF4-FFF2-40B4-BE49-F238E27FC236}">
                <a16:creationId xmlns:a16="http://schemas.microsoft.com/office/drawing/2014/main" id="{0C14BD04-5CDC-4A05-828E-0106D1751D05}"/>
              </a:ext>
            </a:extLst>
          </p:cNvPr>
          <p:cNvSpPr txBox="1"/>
          <p:nvPr/>
        </p:nvSpPr>
        <p:spPr>
          <a:xfrm>
            <a:off x="68480" y="4830876"/>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Nitrogen Fixing Biostimulants</a:t>
            </a:r>
            <a:endParaRPr lang="en-CA" sz="1100" dirty="0">
              <a:solidFill>
                <a:schemeClr val="bg1"/>
              </a:solidFill>
              <a:latin typeface="Calibri Light" pitchFamily="34" charset="0"/>
              <a:cs typeface="Calibri Light" pitchFamily="34" charset="0"/>
            </a:endParaRPr>
          </a:p>
        </p:txBody>
      </p:sp>
      <p:sp>
        <p:nvSpPr>
          <p:cNvPr id="104" name="TextBox 103">
            <a:hlinkClick r:id="rId26" action="ppaction://hlinksldjump"/>
            <a:extLst>
              <a:ext uri="{FF2B5EF4-FFF2-40B4-BE49-F238E27FC236}">
                <a16:creationId xmlns:a16="http://schemas.microsoft.com/office/drawing/2014/main" id="{0BB60131-FD49-47A3-8889-B02BC33676ED}"/>
              </a:ext>
            </a:extLst>
          </p:cNvPr>
          <p:cNvSpPr txBox="1"/>
          <p:nvPr/>
        </p:nvSpPr>
        <p:spPr>
          <a:xfrm>
            <a:off x="68480" y="1646112"/>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Use of Variable Rates by Fertilizer Type</a:t>
            </a:r>
          </a:p>
        </p:txBody>
      </p:sp>
      <p:sp>
        <p:nvSpPr>
          <p:cNvPr id="105" name="TextBox 104">
            <a:hlinkClick r:id="rId27" action="ppaction://hlinksldjump"/>
            <a:extLst>
              <a:ext uri="{FF2B5EF4-FFF2-40B4-BE49-F238E27FC236}">
                <a16:creationId xmlns:a16="http://schemas.microsoft.com/office/drawing/2014/main" id="{271F78DF-3EA5-44F7-817E-9BE6823AECF4}"/>
              </a:ext>
            </a:extLst>
          </p:cNvPr>
          <p:cNvSpPr txBox="1"/>
          <p:nvPr/>
        </p:nvSpPr>
        <p:spPr>
          <a:xfrm>
            <a:off x="68480" y="2605926"/>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Main Person Who Determined Rate</a:t>
            </a:r>
            <a:endParaRPr lang="en-CA" sz="1100" dirty="0">
              <a:solidFill>
                <a:schemeClr val="bg1"/>
              </a:solidFill>
              <a:latin typeface="Calibri Light" pitchFamily="34" charset="0"/>
              <a:cs typeface="Calibri Light" pitchFamily="34" charset="0"/>
            </a:endParaRPr>
          </a:p>
        </p:txBody>
      </p:sp>
      <p:sp>
        <p:nvSpPr>
          <p:cNvPr id="106" name="TextBox 105">
            <a:hlinkClick r:id="rId28" action="ppaction://hlinksldjump"/>
            <a:extLst>
              <a:ext uri="{FF2B5EF4-FFF2-40B4-BE49-F238E27FC236}">
                <a16:creationId xmlns:a16="http://schemas.microsoft.com/office/drawing/2014/main" id="{7A5E6DA8-7850-4409-95F1-17588DC8EA95}"/>
              </a:ext>
            </a:extLst>
          </p:cNvPr>
          <p:cNvSpPr txBox="1"/>
          <p:nvPr/>
        </p:nvSpPr>
        <p:spPr>
          <a:xfrm>
            <a:off x="68480" y="2918295"/>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Professional Designation</a:t>
            </a:r>
            <a:endParaRPr lang="en-CA" sz="1100" dirty="0">
              <a:solidFill>
                <a:schemeClr val="bg1"/>
              </a:solidFill>
              <a:latin typeface="Calibri Light" pitchFamily="34" charset="0"/>
              <a:cs typeface="Calibri Light" pitchFamily="34" charset="0"/>
            </a:endParaRPr>
          </a:p>
        </p:txBody>
      </p:sp>
      <p:sp>
        <p:nvSpPr>
          <p:cNvPr id="107" name="TextBox 106">
            <a:hlinkClick r:id="rId29" action="ppaction://hlinksldjump"/>
            <a:extLst>
              <a:ext uri="{FF2B5EF4-FFF2-40B4-BE49-F238E27FC236}">
                <a16:creationId xmlns:a16="http://schemas.microsoft.com/office/drawing/2014/main" id="{0B5E8333-2B6E-4C13-970C-D47184AE6154}"/>
              </a:ext>
            </a:extLst>
          </p:cNvPr>
          <p:cNvSpPr txBox="1"/>
          <p:nvPr/>
        </p:nvSpPr>
        <p:spPr>
          <a:xfrm>
            <a:off x="68480" y="3065385"/>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Importance of Professional Designation</a:t>
            </a:r>
            <a:endParaRPr lang="en-CA" sz="1100" dirty="0">
              <a:solidFill>
                <a:schemeClr val="bg1"/>
              </a:solidFill>
              <a:latin typeface="Calibri Light" pitchFamily="34" charset="0"/>
              <a:cs typeface="Calibri Light" pitchFamily="34" charset="0"/>
            </a:endParaRPr>
          </a:p>
        </p:txBody>
      </p:sp>
      <p:sp>
        <p:nvSpPr>
          <p:cNvPr id="108" name="TextBox 107">
            <a:hlinkClick r:id="rId30" action="ppaction://hlinksldjump"/>
            <a:extLst>
              <a:ext uri="{FF2B5EF4-FFF2-40B4-BE49-F238E27FC236}">
                <a16:creationId xmlns:a16="http://schemas.microsoft.com/office/drawing/2014/main" id="{8EA36596-2699-4BD8-966C-AA9B0FDBCE1B}"/>
              </a:ext>
            </a:extLst>
          </p:cNvPr>
          <p:cNvSpPr txBox="1"/>
          <p:nvPr/>
        </p:nvSpPr>
        <p:spPr>
          <a:xfrm>
            <a:off x="68480" y="3225354"/>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Deviation from Recommended Rate</a:t>
            </a:r>
            <a:endParaRPr lang="en-CA" sz="1100" dirty="0">
              <a:solidFill>
                <a:schemeClr val="bg1"/>
              </a:solidFill>
              <a:latin typeface="Calibri Light" pitchFamily="34" charset="0"/>
              <a:cs typeface="Calibri Light" pitchFamily="34" charset="0"/>
            </a:endParaRPr>
          </a:p>
        </p:txBody>
      </p:sp>
      <p:sp>
        <p:nvSpPr>
          <p:cNvPr id="109" name="TextBox 108">
            <a:hlinkClick r:id="rId31" action="ppaction://hlinksldjump"/>
            <a:extLst>
              <a:ext uri="{FF2B5EF4-FFF2-40B4-BE49-F238E27FC236}">
                <a16:creationId xmlns:a16="http://schemas.microsoft.com/office/drawing/2014/main" id="{0231BEAF-8073-4562-BC69-5787C69B26F3}"/>
              </a:ext>
            </a:extLst>
          </p:cNvPr>
          <p:cNvSpPr txBox="1"/>
          <p:nvPr/>
        </p:nvSpPr>
        <p:spPr>
          <a:xfrm>
            <a:off x="68480" y="3385323"/>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Reasons for Increasing Rate</a:t>
            </a:r>
            <a:endParaRPr lang="en-CA" sz="1100" dirty="0">
              <a:solidFill>
                <a:schemeClr val="bg1"/>
              </a:solidFill>
              <a:latin typeface="Calibri Light" pitchFamily="34" charset="0"/>
              <a:cs typeface="Calibri Light" pitchFamily="34" charset="0"/>
            </a:endParaRPr>
          </a:p>
        </p:txBody>
      </p:sp>
      <p:sp>
        <p:nvSpPr>
          <p:cNvPr id="110" name="TextBox 109">
            <a:hlinkClick r:id="rId32" action="ppaction://hlinksldjump"/>
            <a:extLst>
              <a:ext uri="{FF2B5EF4-FFF2-40B4-BE49-F238E27FC236}">
                <a16:creationId xmlns:a16="http://schemas.microsoft.com/office/drawing/2014/main" id="{48EA2EFF-0A3C-4A86-BBE8-EB5B7728D964}"/>
              </a:ext>
            </a:extLst>
          </p:cNvPr>
          <p:cNvSpPr txBox="1"/>
          <p:nvPr/>
        </p:nvSpPr>
        <p:spPr>
          <a:xfrm>
            <a:off x="68480" y="3545292"/>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Reasons for Decreasing Rate</a:t>
            </a:r>
            <a:endParaRPr lang="en-CA" sz="1100" dirty="0">
              <a:solidFill>
                <a:schemeClr val="bg1"/>
              </a:solidFill>
              <a:latin typeface="Calibri Light" pitchFamily="34" charset="0"/>
              <a:cs typeface="Calibri Light" pitchFamily="34" charset="0"/>
            </a:endParaRPr>
          </a:p>
        </p:txBody>
      </p:sp>
      <p:sp>
        <p:nvSpPr>
          <p:cNvPr id="113" name="TextBox 112">
            <a:hlinkClick r:id="rId33" action="ppaction://hlinksldjump"/>
            <a:extLst>
              <a:ext uri="{FF2B5EF4-FFF2-40B4-BE49-F238E27FC236}">
                <a16:creationId xmlns:a16="http://schemas.microsoft.com/office/drawing/2014/main" id="{DC2E9CD1-F6A5-4787-B5D8-7DF6623C5944}"/>
              </a:ext>
            </a:extLst>
          </p:cNvPr>
          <p:cNvSpPr txBox="1"/>
          <p:nvPr/>
        </p:nvSpPr>
        <p:spPr>
          <a:xfrm>
            <a:off x="68480" y="2765895"/>
            <a:ext cx="2743200" cy="145473"/>
          </a:xfrm>
          <a:prstGeom prst="rect">
            <a:avLst/>
          </a:prstGeom>
          <a:noFill/>
        </p:spPr>
        <p:txBody>
          <a:bodyPr wrap="square" tIns="0" bIns="0" rtlCol="0">
            <a:noAutofit/>
          </a:bodyPr>
          <a:lstStyle/>
          <a:p>
            <a:r>
              <a:rPr lang="en-US" sz="1100" dirty="0">
                <a:solidFill>
                  <a:schemeClr val="bg1"/>
                </a:solidFill>
                <a:latin typeface="Calibri Light" pitchFamily="34" charset="0"/>
                <a:cs typeface="Calibri Light" pitchFamily="34" charset="0"/>
              </a:rPr>
              <a:t>Rate Decisions on 4R Consistency Compliance  </a:t>
            </a:r>
            <a:endParaRPr lang="en-CA" sz="1100" dirty="0">
              <a:solidFill>
                <a:schemeClr val="bg1"/>
              </a:solidFill>
              <a:latin typeface="Calibri Light" pitchFamily="34" charset="0"/>
              <a:cs typeface="Calibri Light" pitchFamily="34" charset="0"/>
            </a:endParaRPr>
          </a:p>
        </p:txBody>
      </p:sp>
      <p:sp>
        <p:nvSpPr>
          <p:cNvPr id="3" name="Title 2">
            <a:extLst>
              <a:ext uri="{FF2B5EF4-FFF2-40B4-BE49-F238E27FC236}">
                <a16:creationId xmlns:a16="http://schemas.microsoft.com/office/drawing/2014/main" id="{2F455A81-A2BC-436F-BFA6-607A613BC767}"/>
              </a:ext>
            </a:extLst>
          </p:cNvPr>
          <p:cNvSpPr>
            <a:spLocks noGrp="1"/>
          </p:cNvSpPr>
          <p:nvPr>
            <p:ph type="title" idx="4294967295"/>
          </p:nvPr>
        </p:nvSpPr>
        <p:spPr>
          <a:xfrm>
            <a:off x="7085012" y="365126"/>
            <a:ext cx="4265613" cy="566830"/>
          </a:xfrm>
          <a:prstGeom prst="rect">
            <a:avLst/>
          </a:prstGeom>
        </p:spPr>
        <p:txBody>
          <a:bodyPr/>
          <a:lstStyle/>
          <a:p>
            <a:r>
              <a:rPr lang="en-CA" sz="1000" dirty="0">
                <a:solidFill>
                  <a:schemeClr val="bg1"/>
                </a:solidFill>
              </a:rPr>
              <a:t>Grain Corn</a:t>
            </a:r>
          </a:p>
        </p:txBody>
      </p:sp>
      <p:sp>
        <p:nvSpPr>
          <p:cNvPr id="156" name="TextBox 155">
            <a:hlinkClick r:id="rId34" action="ppaction://hlinksldjump"/>
            <a:extLst>
              <a:ext uri="{FF2B5EF4-FFF2-40B4-BE49-F238E27FC236}">
                <a16:creationId xmlns:a16="http://schemas.microsoft.com/office/drawing/2014/main" id="{3B9D8BAF-6997-4115-9893-4C3741D2894E}"/>
              </a:ext>
            </a:extLst>
          </p:cNvPr>
          <p:cNvSpPr txBox="1"/>
          <p:nvPr/>
        </p:nvSpPr>
        <p:spPr>
          <a:xfrm>
            <a:off x="68480" y="4510938"/>
            <a:ext cx="2743200" cy="145473"/>
          </a:xfrm>
          <a:prstGeom prst="rect">
            <a:avLst/>
          </a:prstGeom>
          <a:noFill/>
        </p:spPr>
        <p:txBody>
          <a:bodyPr wrap="square" tIns="0" bIns="0" rtlCol="0">
            <a:noAutofit/>
          </a:bodyPr>
          <a:lstStyle/>
          <a:p>
            <a:r>
              <a:rPr lang="en-CA" sz="1100" dirty="0">
                <a:solidFill>
                  <a:schemeClr val="bg1"/>
                </a:solidFill>
                <a:latin typeface="Calibri Light" pitchFamily="34" charset="0"/>
                <a:cs typeface="Calibri Light" pitchFamily="34" charset="0"/>
              </a:rPr>
              <a:t>Tillage Practices</a:t>
            </a:r>
          </a:p>
        </p:txBody>
      </p:sp>
    </p:spTree>
    <p:extLst>
      <p:ext uri="{BB962C8B-B14F-4D97-AF65-F5344CB8AC3E}">
        <p14:creationId xmlns:p14="http://schemas.microsoft.com/office/powerpoint/2010/main" val="10165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8.33333E-7 3.00578E-6 L -0.00065 -0.58405 " pathEditMode="fixed" rAng="0" ptsTypes="AA">
                                      <p:cBhvr>
                                        <p:cTn id="11" dur="1000" fill="hold"/>
                                        <p:tgtEl>
                                          <p:spTgt spid="55"/>
                                        </p:tgtEl>
                                        <p:attrNameLst>
                                          <p:attrName>ppt_x</p:attrName>
                                          <p:attrName>ppt_y</p:attrName>
                                        </p:attrNameLst>
                                      </p:cBhvr>
                                      <p:rCtr x="-39" y="-29202"/>
                                    </p:animMotion>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childTnLst>
              </p:cTn>
              <p:nextCondLst>
                <p:cond evt="onClick" delay="0">
                  <p:tgtEl>
                    <p:spTgt spid="25"/>
                  </p:tgtEl>
                </p:cond>
              </p:nextCondLst>
            </p:seq>
          </p:childTnLst>
        </p:cTn>
      </p:par>
    </p:tnLst>
    <p:bldLst>
      <p:bldP spid="10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294E52-BADF-4769-A568-4362AEB2ED69}"/>
              </a:ext>
            </a:extLst>
          </p:cNvPr>
          <p:cNvPicPr>
            <a:picLocks noChangeAspect="1"/>
          </p:cNvPicPr>
          <p:nvPr/>
        </p:nvPicPr>
        <p:blipFill>
          <a:blip r:embed="rId2"/>
          <a:stretch>
            <a:fillRect/>
          </a:stretch>
        </p:blipFill>
        <p:spPr>
          <a:xfrm>
            <a:off x="2570358" y="786034"/>
            <a:ext cx="8961897"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Fertilizer Source in Grain Corn - Spring at Planting </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pic>
        <p:nvPicPr>
          <p:cNvPr id="22" name="Picture 21" descr="Asset 17.png">
            <a:extLst>
              <a:ext uri="{FF2B5EF4-FFF2-40B4-BE49-F238E27FC236}">
                <a16:creationId xmlns:a16="http://schemas.microsoft.com/office/drawing/2014/main" id="{61959306-B582-4337-86B3-69FD4B4E83EA}"/>
              </a:ext>
            </a:extLst>
          </p:cNvPr>
          <p:cNvPicPr>
            <a:picLocks noChangeAspect="1"/>
          </p:cNvPicPr>
          <p:nvPr/>
        </p:nvPicPr>
        <p:blipFill>
          <a:blip r:embed="rId6" cstate="print"/>
          <a:stretch>
            <a:fillRect/>
          </a:stretch>
        </p:blipFill>
        <p:spPr>
          <a:xfrm>
            <a:off x="11706540" y="295922"/>
            <a:ext cx="407672" cy="407672"/>
          </a:xfrm>
          <a:prstGeom prst="rect">
            <a:avLst/>
          </a:prstGeom>
        </p:spPr>
      </p:pic>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 </a:t>
            </a:r>
          </a:p>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potassium (K₂O) volume </a:t>
            </a:r>
            <a:r>
              <a:rPr lang="en-US" dirty="0"/>
              <a:t>applied in the spring at planting </a:t>
            </a:r>
            <a:r>
              <a:rPr kumimoji="0" lang="en-CA" sz="1050" b="0" i="0" u="none" strike="noStrike" kern="1200" cap="none" spc="0" normalizeH="0" baseline="0" noProof="0" dirty="0">
                <a:ln>
                  <a:noFill/>
                </a:ln>
                <a:solidFill>
                  <a:srgbClr val="201B1A"/>
                </a:solidFill>
                <a:effectLst/>
                <a:uLnTx/>
                <a:uFillTx/>
                <a:latin typeface="Calibri"/>
                <a:ea typeface="+mn-ea"/>
                <a:cs typeface="+mn-cs"/>
              </a:rPr>
              <a:t>that was provided by each fertilizer type. The potassium (K₂O) volume was calculated from all sources of potassium (K₂O) contained in all fertilizer types.</a:t>
            </a:r>
          </a:p>
        </p:txBody>
      </p:sp>
      <p:pic>
        <p:nvPicPr>
          <p:cNvPr id="3" name="Picture 2">
            <a:extLst>
              <a:ext uri="{FF2B5EF4-FFF2-40B4-BE49-F238E27FC236}">
                <a16:creationId xmlns:a16="http://schemas.microsoft.com/office/drawing/2014/main" id="{612DE799-31BB-4A23-9EE4-C1E9384234FE}"/>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25EA439-DE27-6559-2112-056E281BD3FD}"/>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20" name="Object 19">
            <a:extLst>
              <a:ext uri="{FF2B5EF4-FFF2-40B4-BE49-F238E27FC236}">
                <a16:creationId xmlns:a16="http://schemas.microsoft.com/office/drawing/2014/main" id="{925168D5-5923-44C6-9952-A631A282899E}"/>
              </a:ext>
            </a:extLst>
          </p:cNvPr>
          <p:cNvGraphicFramePr>
            <a:graphicFrameLocks/>
          </p:cNvGraphicFramePr>
          <p:nvPr>
            <p:extLst>
              <p:ext uri="{D42A27DB-BD31-4B8C-83A1-F6EECF244321}">
                <p14:modId xmlns:p14="http://schemas.microsoft.com/office/powerpoint/2010/main" val="42434414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4" name="Object 13">
                        <a:extLst>
                          <a:ext uri="{FF2B5EF4-FFF2-40B4-BE49-F238E27FC236}">
                            <a16:creationId xmlns:a16="http://schemas.microsoft.com/office/drawing/2014/main" id="{E6FA1AD1-AB33-4242-9B03-5619D22545FE}"/>
                          </a:ext>
                        </a:extLst>
                      </p:cNvPr>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Tree>
    <p:extLst>
      <p:ext uri="{BB962C8B-B14F-4D97-AF65-F5344CB8AC3E}">
        <p14:creationId xmlns:p14="http://schemas.microsoft.com/office/powerpoint/2010/main" val="4277861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AF3BE5C7-6C17-43E9-8C00-DC275574C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4676" y="6081231"/>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27D6B4FC-CEBF-4C5F-A767-50274EF84CA4}"/>
              </a:ext>
            </a:extLst>
          </p:cNvPr>
          <p:cNvPicPr>
            <a:picLocks noChangeAspect="1"/>
          </p:cNvPicPr>
          <p:nvPr/>
        </p:nvPicPr>
        <p:blipFill>
          <a:blip r:embed="rId4"/>
          <a:stretch>
            <a:fillRect/>
          </a:stretch>
        </p:blipFill>
        <p:spPr>
          <a:xfrm>
            <a:off x="2478910" y="801275"/>
            <a:ext cx="9144793" cy="574902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Potassium (K₂O) Fertilizer Source in Grain Corn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12" name="Picture 11" descr="Asset 17.png">
            <a:extLst>
              <a:ext uri="{FF2B5EF4-FFF2-40B4-BE49-F238E27FC236}">
                <a16:creationId xmlns:a16="http://schemas.microsoft.com/office/drawing/2014/main" id="{89F9E6E2-38F4-44E5-9152-A7201EB2288E}"/>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B4569F3C-DAC0-5A64-101E-8C92CD9EDDA6}"/>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62DE5CE-99EA-EB91-3DF8-849BE128DFE8}"/>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E6FA1AD1-AB33-4242-9B03-5619D22545FE}"/>
              </a:ext>
            </a:extLst>
          </p:cNvPr>
          <p:cNvGraphicFramePr>
            <a:graphicFrameLocks/>
          </p:cNvGraphicFramePr>
          <p:nvPr>
            <p:extLst>
              <p:ext uri="{D42A27DB-BD31-4B8C-83A1-F6EECF244321}">
                <p14:modId xmlns:p14="http://schemas.microsoft.com/office/powerpoint/2010/main" val="135556918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6" name="Object 5">
                        <a:extLst>
                          <a:ext uri="{FF2B5EF4-FFF2-40B4-BE49-F238E27FC236}">
                            <a16:creationId xmlns:a16="http://schemas.microsoft.com/office/drawing/2014/main" id="{8924871A-7061-43EA-A3D5-BAF4606D6814}"/>
                          </a:ext>
                        </a:extLst>
                      </p:cNvPr>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 </a:t>
            </a:r>
          </a:p>
          <a:p>
            <a:r>
              <a:rPr lang="en-CA" dirty="0"/>
              <a:t>Separately for each application timing, the graphs illustrate the % of total potassium (K₂O) volume applied in grain corn that came from each fertilizer source.</a:t>
            </a:r>
          </a:p>
          <a:p>
            <a:r>
              <a:rPr lang="en-CA" dirty="0"/>
              <a:t>Total kilograms of actual potassium (K₂O) applied was calculated based on all sources of potassium (K₂O) from all fertilizer types.</a:t>
            </a:r>
          </a:p>
        </p:txBody>
      </p:sp>
    </p:spTree>
    <p:extLst>
      <p:ext uri="{BB962C8B-B14F-4D97-AF65-F5344CB8AC3E}">
        <p14:creationId xmlns:p14="http://schemas.microsoft.com/office/powerpoint/2010/main" val="1068685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B07B72-2A58-460E-9A36-B74F1A28E7CC}"/>
              </a:ext>
            </a:extLst>
          </p:cNvPr>
          <p:cNvPicPr>
            <a:picLocks noChangeAspect="1"/>
          </p:cNvPicPr>
          <p:nvPr/>
        </p:nvPicPr>
        <p:blipFill>
          <a:blip r:embed="rId3"/>
          <a:stretch>
            <a:fillRect/>
          </a:stretch>
        </p:blipFill>
        <p:spPr>
          <a:xfrm>
            <a:off x="2560159" y="703594"/>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Grain Corn Growers Using Each Sulphur Source in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3" name="Picture 12"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Isosceles Triangle 15"/>
          <p:cNvSpPr/>
          <p:nvPr/>
        </p:nvSpPr>
        <p:spPr>
          <a:xfrm>
            <a:off x="10848599" y="161675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10160375" y="1826459"/>
            <a:ext cx="1681249"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44% of grain corn growers used a Sulphur fertilizer in 2023.</a:t>
            </a:r>
          </a:p>
        </p:txBody>
      </p:sp>
      <p:pic>
        <p:nvPicPr>
          <p:cNvPr id="3" name="Picture 2">
            <a:extLst>
              <a:ext uri="{FF2B5EF4-FFF2-40B4-BE49-F238E27FC236}">
                <a16:creationId xmlns:a16="http://schemas.microsoft.com/office/drawing/2014/main" id="{AB73C6A6-5C38-2F09-E7FA-62FEFBAE6988}"/>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38D0B63B-3090-19E1-7D0F-82D19502EBFA}"/>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5" name="Object 14">
            <a:extLst>
              <a:ext uri="{FF2B5EF4-FFF2-40B4-BE49-F238E27FC236}">
                <a16:creationId xmlns:a16="http://schemas.microsoft.com/office/drawing/2014/main" id="{AE2CDF3F-C991-43AC-9B00-10AE9294F2B0}"/>
              </a:ext>
            </a:extLst>
          </p:cNvPr>
          <p:cNvGraphicFramePr>
            <a:graphicFrameLocks/>
          </p:cNvGraphicFramePr>
          <p:nvPr>
            <p:extLst>
              <p:ext uri="{D42A27DB-BD31-4B8C-83A1-F6EECF244321}">
                <p14:modId xmlns:p14="http://schemas.microsoft.com/office/powerpoint/2010/main" val="233506361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4DCB576A-87A9-4308-AEB7-AE682CB3BE23}"/>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“For your 2023 grain corn crop, did you apply fertilizer or manure at each timing? – and given the options of a) Applied in fall of previous year, b) in the spring before planting, c) in the spring at planting and d) after planting/in-crop.  For your 2023 grain corn crop, which fertilizer types did you apply at each timing?</a:t>
            </a:r>
          </a:p>
          <a:p>
            <a:r>
              <a:rPr lang="en-US" dirty="0"/>
              <a:t>The chart illustrates the % of grain corn growers who indicated that they used this nutrient and each fertilizer type in grain corn in 2023.  </a:t>
            </a:r>
          </a:p>
          <a:p>
            <a:r>
              <a:rPr lang="en-US" dirty="0"/>
              <a:t>Nutrients were defined based on any fertilizer type that contains the nutrient.</a:t>
            </a:r>
            <a:endParaRPr lang="en-CA" dirty="0"/>
          </a:p>
        </p:txBody>
      </p:sp>
    </p:spTree>
    <p:extLst>
      <p:ext uri="{BB962C8B-B14F-4D97-AF65-F5344CB8AC3E}">
        <p14:creationId xmlns:p14="http://schemas.microsoft.com/office/powerpoint/2010/main" val="3208492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1D83F7-9747-43F7-89AA-37C0297934A4}"/>
              </a:ext>
            </a:extLst>
          </p:cNvPr>
          <p:cNvPicPr>
            <a:picLocks noChangeAspect="1"/>
          </p:cNvPicPr>
          <p:nvPr/>
        </p:nvPicPr>
        <p:blipFill>
          <a:blip r:embed="rId3"/>
          <a:stretch>
            <a:fillRect/>
          </a:stretch>
        </p:blipFill>
        <p:spPr>
          <a:xfrm>
            <a:off x="2478910" y="789082"/>
            <a:ext cx="9144793"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 of Grain Corn Growers Using Sulphur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any fertilizer type that contains the nutrient.</a:t>
            </a:r>
          </a:p>
        </p:txBody>
      </p:sp>
      <p:pic>
        <p:nvPicPr>
          <p:cNvPr id="11" name="Picture 10" descr="Asset 17.png">
            <a:extLst>
              <a:ext uri="{FF2B5EF4-FFF2-40B4-BE49-F238E27FC236}">
                <a16:creationId xmlns:a16="http://schemas.microsoft.com/office/drawing/2014/main" id="{65FBF032-169D-431D-B1AF-63EBBC208B83}"/>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Respondents were asked: “For your 2023 grain corn crop, did you apply fertilizer or manure at each timing? – and given the options of a) Applied in fall of previous year, b) in the spring before planting, c) in the spring at planting and d) after planting/in-crop.  For your 2023 grain corn crop, which fertilizer types did you apply at each timing?</a:t>
            </a:r>
          </a:p>
          <a:p>
            <a:pPr lvl="0">
              <a:defRPr/>
            </a:pPr>
            <a:r>
              <a:rPr lang="en-CA" dirty="0"/>
              <a:t>The chart illustrates the % of grain corn growers who indicated that they used this nutrient in grain corn in 2023 by farm size, age and 4R familiarity.</a:t>
            </a:r>
          </a:p>
          <a:p>
            <a:pPr lvl="0">
              <a:defRPr/>
            </a:pPr>
            <a:r>
              <a:rPr lang="en-CA" dirty="0"/>
              <a:t>Nutrients were defined based on any fertilizer type that contains the nutrient.</a:t>
            </a:r>
          </a:p>
        </p:txBody>
      </p:sp>
    </p:spTree>
    <p:extLst>
      <p:ext uri="{BB962C8B-B14F-4D97-AF65-F5344CB8AC3E}">
        <p14:creationId xmlns:p14="http://schemas.microsoft.com/office/powerpoint/2010/main" val="4215441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F2A1C7F-ECB2-469B-9817-CDDB3B906740}"/>
              </a:ext>
            </a:extLst>
          </p:cNvPr>
          <p:cNvPicPr>
            <a:picLocks noChangeAspect="1"/>
          </p:cNvPicPr>
          <p:nvPr/>
        </p:nvPicPr>
        <p:blipFill>
          <a:blip r:embed="rId4"/>
          <a:stretch>
            <a:fillRect/>
          </a:stretch>
        </p:blipFill>
        <p:spPr>
          <a:xfrm>
            <a:off x="2567310" y="853860"/>
            <a:ext cx="8967993" cy="564385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Hectares Treated With Each Sulphur Source in Grain Corn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6"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sp>
        <p:nvSpPr>
          <p:cNvPr id="14" name="Isosceles Triangle 13"/>
          <p:cNvSpPr/>
          <p:nvPr/>
        </p:nvSpPr>
        <p:spPr>
          <a:xfrm>
            <a:off x="10936577" y="1738453"/>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5" name="TextBox 14"/>
          <p:cNvSpPr txBox="1"/>
          <p:nvPr/>
        </p:nvSpPr>
        <p:spPr>
          <a:xfrm>
            <a:off x="9675812" y="1933801"/>
            <a:ext cx="2133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About 37% of grain corn hectares were treated with a Sulphur fertilizer in 2023. </a:t>
            </a:r>
          </a:p>
        </p:txBody>
      </p:sp>
      <p:sp>
        <p:nvSpPr>
          <p:cNvPr id="22" name="Rectangle 21">
            <a:hlinkClick r:id="rId8" action="ppaction://hlinksldjump"/>
            <a:extLst>
              <a:ext uri="{FF2B5EF4-FFF2-40B4-BE49-F238E27FC236}">
                <a16:creationId xmlns:a16="http://schemas.microsoft.com/office/drawing/2014/main" id="{8D24CC10-9812-454F-9819-26768BE10421}"/>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6" name="Picture 25" descr="Asset 17.png">
            <a:extLst>
              <a:ext uri="{FF2B5EF4-FFF2-40B4-BE49-F238E27FC236}">
                <a16:creationId xmlns:a16="http://schemas.microsoft.com/office/drawing/2014/main" id="{4FFEFAB7-0148-4BCD-B0B3-68A6F540C319}"/>
              </a:ext>
            </a:extLst>
          </p:cNvPr>
          <p:cNvPicPr>
            <a:picLocks noChangeAspect="1"/>
          </p:cNvPicPr>
          <p:nvPr/>
        </p:nvPicPr>
        <p:blipFill>
          <a:blip r:embed="rId9"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40A32BF2-2A48-A3D8-D577-A26207DF944B}"/>
              </a:ext>
            </a:extLst>
          </p:cNvPr>
          <p:cNvPicPr>
            <a:picLocks noChangeAspect="1"/>
          </p:cNvPicPr>
          <p:nvPr/>
        </p:nvPicPr>
        <p:blipFill>
          <a:blip r:embed="rId10"/>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933B055-A73D-910A-DCFC-3EFF55C6C70E}"/>
              </a:ext>
            </a:extLst>
          </p:cNvPr>
          <p:cNvPicPr>
            <a:picLocks noChangeAspect="1"/>
          </p:cNvPicPr>
          <p:nvPr/>
        </p:nvPicPr>
        <p:blipFill>
          <a:blip r:embed="rId11" cstate="print"/>
          <a:stretch>
            <a:fillRect/>
          </a:stretch>
        </p:blipFill>
        <p:spPr>
          <a:xfrm>
            <a:off x="226808" y="4568952"/>
            <a:ext cx="305631" cy="304800"/>
          </a:xfrm>
          <a:prstGeom prst="rect">
            <a:avLst/>
          </a:prstGeom>
        </p:spPr>
      </p:pic>
      <p:graphicFrame>
        <p:nvGraphicFramePr>
          <p:cNvPr id="16" name="Object 15">
            <a:extLst>
              <a:ext uri="{FF2B5EF4-FFF2-40B4-BE49-F238E27FC236}">
                <a16:creationId xmlns:a16="http://schemas.microsoft.com/office/drawing/2014/main" id="{19D89B58-3B02-4520-B4AF-0A289111BFDE}"/>
              </a:ext>
            </a:extLst>
          </p:cNvPr>
          <p:cNvGraphicFramePr>
            <a:graphicFrameLocks/>
          </p:cNvGraphicFramePr>
          <p:nvPr>
            <p:extLst>
              <p:ext uri="{D42A27DB-BD31-4B8C-83A1-F6EECF244321}">
                <p14:modId xmlns:p14="http://schemas.microsoft.com/office/powerpoint/2010/main" val="40495007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2" imgW="914400" imgH="771480" progId="Excel.Sheet.12">
                  <p:embed/>
                </p:oleObj>
              </mc:Choice>
              <mc:Fallback>
                <p:oleObj name="Worksheet" showAsIcon="1" r:id="rId12" imgW="914400" imgH="771480" progId="Excel.Sheet.12">
                  <p:embed/>
                  <p:pic>
                    <p:nvPicPr>
                      <p:cNvPr id="9" name="Object 8">
                        <a:extLst>
                          <a:ext uri="{FF2B5EF4-FFF2-40B4-BE49-F238E27FC236}">
                            <a16:creationId xmlns:a16="http://schemas.microsoft.com/office/drawing/2014/main" id="{C23B2556-D928-4410-84F8-5F77141C8FF6}"/>
                          </a:ext>
                        </a:extLst>
                      </p:cNvPr>
                      <p:cNvPicPr/>
                      <p:nvPr/>
                    </p:nvPicPr>
                    <p:blipFill>
                      <a:blip r:embed="rId13"/>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8961120"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For each application timing, respondents were asked: “Of your [xxx] hectares of grain corn, how many hectares of each fertilizer type did you apply?”</a:t>
            </a:r>
          </a:p>
          <a:p>
            <a:pPr lvl="0">
              <a:defRPr/>
            </a:pPr>
            <a:r>
              <a:rPr lang="en-US" dirty="0"/>
              <a:t>The chart illustrates the % of total grain corn hectares that were treated with this nutrient and each fertilizer type in 2023.</a:t>
            </a:r>
          </a:p>
          <a:p>
            <a:pPr lvl="0">
              <a:defRPr/>
            </a:pPr>
            <a:r>
              <a:rPr lang="en-US" dirty="0"/>
              <a:t>Nutrients were defined based on the primary component (see adjacent fertilizer types by clicking on the “A” button).</a:t>
            </a:r>
          </a:p>
        </p:txBody>
      </p:sp>
    </p:spTree>
    <p:extLst>
      <p:ext uri="{BB962C8B-B14F-4D97-AF65-F5344CB8AC3E}">
        <p14:creationId xmlns:p14="http://schemas.microsoft.com/office/powerpoint/2010/main" val="2951026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06095E-6 -4.07407E-6 L 0.00261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8CD8AF-ACB3-4D5B-AD3D-A21C37734781}"/>
              </a:ext>
            </a:extLst>
          </p:cNvPr>
          <p:cNvPicPr>
            <a:picLocks noChangeAspect="1"/>
          </p:cNvPicPr>
          <p:nvPr/>
        </p:nvPicPr>
        <p:blipFill>
          <a:blip r:embed="rId3"/>
          <a:stretch>
            <a:fillRect/>
          </a:stretch>
        </p:blipFill>
        <p:spPr>
          <a:xfrm>
            <a:off x="2671843" y="1145571"/>
            <a:ext cx="9144793" cy="50601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Grain Corn</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1" name="TextBox 10">
            <a:extLst>
              <a:ext uri="{FF2B5EF4-FFF2-40B4-BE49-F238E27FC236}">
                <a16:creationId xmlns:a16="http://schemas.microsoft.com/office/drawing/2014/main" id="{7A729A73-D5D1-4026-8B1C-A585255712BD}"/>
              </a:ext>
            </a:extLst>
          </p:cNvPr>
          <p:cNvSpPr txBox="1"/>
          <p:nvPr/>
        </p:nvSpPr>
        <p:spPr>
          <a:xfrm>
            <a:off x="7618412" y="4399303"/>
            <a:ext cx="2077307"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An estimated 2.6 million kilograms of Sulphur was used in grain corn in 2023.</a:t>
            </a:r>
          </a:p>
        </p:txBody>
      </p:sp>
      <p:pic>
        <p:nvPicPr>
          <p:cNvPr id="13" name="Picture 12" descr="Asset 17.png">
            <a:extLst>
              <a:ext uri="{FF2B5EF4-FFF2-40B4-BE49-F238E27FC236}">
                <a16:creationId xmlns:a16="http://schemas.microsoft.com/office/drawing/2014/main" id="{D46FABF5-C1F0-48F5-B538-A9E994FEDA3D}"/>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4" name="Object 3">
            <a:extLst>
              <a:ext uri="{FF2B5EF4-FFF2-40B4-BE49-F238E27FC236}">
                <a16:creationId xmlns:a16="http://schemas.microsoft.com/office/drawing/2014/main" id="{1BD9101D-FE0D-46E5-89F4-533BFFEFA191}"/>
              </a:ext>
            </a:extLst>
          </p:cNvPr>
          <p:cNvGraphicFramePr>
            <a:graphicFrameLocks/>
          </p:cNvGraphicFramePr>
          <p:nvPr>
            <p:extLst>
              <p:ext uri="{D42A27DB-BD31-4B8C-83A1-F6EECF244321}">
                <p14:modId xmlns:p14="http://schemas.microsoft.com/office/powerpoint/2010/main" val="4683551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total sulphur volume (000’s of kilograms) that was used in each year. The sulphur volume was calculated from all sources of sulphur contained in all fertilizer types.</a:t>
            </a:r>
          </a:p>
        </p:txBody>
      </p:sp>
    </p:spTree>
    <p:extLst>
      <p:ext uri="{BB962C8B-B14F-4D97-AF65-F5344CB8AC3E}">
        <p14:creationId xmlns:p14="http://schemas.microsoft.com/office/powerpoint/2010/main" val="39665543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768C1-B4ED-4D7E-8487-BEBEC4E7AF27}"/>
              </a:ext>
            </a:extLst>
          </p:cNvPr>
          <p:cNvPicPr>
            <a:picLocks noChangeAspect="1"/>
          </p:cNvPicPr>
          <p:nvPr/>
        </p:nvPicPr>
        <p:blipFill>
          <a:blip r:embed="rId3"/>
          <a:stretch>
            <a:fillRect/>
          </a:stretch>
        </p:blipFill>
        <p:spPr>
          <a:xfrm>
            <a:off x="2284412" y="762555"/>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Volume in Grain Corn</a:t>
            </a:r>
            <a:r>
              <a:rPr lang="en-CA" sz="2200" u="none" dirty="0"/>
              <a:t>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13" name="Picture 12" descr="Asset 17.png">
            <a:extLst>
              <a:ext uri="{FF2B5EF4-FFF2-40B4-BE49-F238E27FC236}">
                <a16:creationId xmlns:a16="http://schemas.microsoft.com/office/drawing/2014/main" id="{9D2AD5BB-EB02-484E-92C3-E9E78BDC222A}"/>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6" name="Object 5">
            <a:extLst>
              <a:ext uri="{FF2B5EF4-FFF2-40B4-BE49-F238E27FC236}">
                <a16:creationId xmlns:a16="http://schemas.microsoft.com/office/drawing/2014/main" id="{F18460A8-45CB-48F4-B544-6B4D1F9A822F}"/>
              </a:ext>
            </a:extLst>
          </p:cNvPr>
          <p:cNvGraphicFramePr>
            <a:graphicFrameLocks/>
          </p:cNvGraphicFramePr>
          <p:nvPr>
            <p:extLst>
              <p:ext uri="{D42A27DB-BD31-4B8C-83A1-F6EECF244321}">
                <p14:modId xmlns:p14="http://schemas.microsoft.com/office/powerpoint/2010/main" val="271843951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total sulphur volume (000’s of kilograms) that was used in each year by application timing. The sulphur volume was calculated from all sources of sulphur contained in all fertilizer types.</a:t>
            </a:r>
          </a:p>
        </p:txBody>
      </p:sp>
    </p:spTree>
    <p:extLst>
      <p:ext uri="{BB962C8B-B14F-4D97-AF65-F5344CB8AC3E}">
        <p14:creationId xmlns:p14="http://schemas.microsoft.com/office/powerpoint/2010/main" val="5702303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D130602-620E-4E7A-B7EF-D05736C58ADB}"/>
              </a:ext>
            </a:extLst>
          </p:cNvPr>
          <p:cNvPicPr>
            <a:picLocks noChangeAspect="1"/>
          </p:cNvPicPr>
          <p:nvPr/>
        </p:nvPicPr>
        <p:blipFill>
          <a:blip r:embed="rId3"/>
          <a:stretch>
            <a:fillRect/>
          </a:stretch>
        </p:blipFill>
        <p:spPr>
          <a:xfrm>
            <a:off x="2589245" y="795179"/>
            <a:ext cx="892412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Grain Corn -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25" name="Rectangle 24">
            <a:hlinkClick r:id="rId7" action="ppaction://hlinksldjump"/>
            <a:extLst>
              <a:ext uri="{FF2B5EF4-FFF2-40B4-BE49-F238E27FC236}">
                <a16:creationId xmlns:a16="http://schemas.microsoft.com/office/drawing/2014/main" id="{76D21715-DFD9-4E7B-95A0-894212A32C44}"/>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19" name="Isosceles Triangle 18">
            <a:extLst>
              <a:ext uri="{FF2B5EF4-FFF2-40B4-BE49-F238E27FC236}">
                <a16:creationId xmlns:a16="http://schemas.microsoft.com/office/drawing/2014/main" id="{F3BEBD0E-B676-4E97-8937-4967017B49A5}"/>
              </a:ext>
            </a:extLst>
          </p:cNvPr>
          <p:cNvSpPr/>
          <p:nvPr/>
        </p:nvSpPr>
        <p:spPr>
          <a:xfrm rot="16200000">
            <a:off x="8939888" y="1023747"/>
            <a:ext cx="138545"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7" name="TextBox 16"/>
          <p:cNvSpPr txBox="1"/>
          <p:nvPr/>
        </p:nvSpPr>
        <p:spPr>
          <a:xfrm>
            <a:off x="9096330" y="952500"/>
            <a:ext cx="2198732"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21% of total Sulphur volume was applied as Ammonium sulphate in grain corn.</a:t>
            </a:r>
          </a:p>
        </p:txBody>
      </p:sp>
      <p:pic>
        <p:nvPicPr>
          <p:cNvPr id="23" name="Picture 22" descr="Asset 17.png">
            <a:extLst>
              <a:ext uri="{FF2B5EF4-FFF2-40B4-BE49-F238E27FC236}">
                <a16:creationId xmlns:a16="http://schemas.microsoft.com/office/drawing/2014/main" id="{5ADF9B05-8772-47E8-8913-93022295DEA4}"/>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B91F3187-011C-3183-0566-406AEEBFCA08}"/>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4ADBE4E-DAF3-F3DF-B5A3-FB7E7565DADE}"/>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9F1711CA-47D5-402C-8A63-2BC03DC12D51}"/>
              </a:ext>
            </a:extLst>
          </p:cNvPr>
          <p:cNvGraphicFramePr>
            <a:graphicFrameLocks/>
          </p:cNvGraphicFramePr>
          <p:nvPr>
            <p:extLst>
              <p:ext uri="{D42A27DB-BD31-4B8C-83A1-F6EECF244321}">
                <p14:modId xmlns:p14="http://schemas.microsoft.com/office/powerpoint/2010/main" val="1557446569"/>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4" name="Object 3">
                        <a:extLst>
                          <a:ext uri="{FF2B5EF4-FFF2-40B4-BE49-F238E27FC236}">
                            <a16:creationId xmlns:a16="http://schemas.microsoft.com/office/drawing/2014/main" id="{1BD9101D-FE0D-46E5-89F4-533BFFEFA191}"/>
                          </a:ext>
                        </a:extLst>
                      </p:cNvPr>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 of total sulphur volume applied at all timings 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40192590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BDFB1D1-D3CB-46D0-A740-DCDB36DCDC12}"/>
              </a:ext>
            </a:extLst>
          </p:cNvPr>
          <p:cNvPicPr>
            <a:picLocks noChangeAspect="1"/>
          </p:cNvPicPr>
          <p:nvPr/>
        </p:nvPicPr>
        <p:blipFill>
          <a:blip r:embed="rId3"/>
          <a:stretch>
            <a:fillRect/>
          </a:stretch>
        </p:blipFill>
        <p:spPr>
          <a:xfrm>
            <a:off x="2567310" y="844893"/>
            <a:ext cx="8967993" cy="566179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Grain Corn - </a:t>
            </a:r>
            <a:r>
              <a:rPr lang="en-CA" sz="2200" dirty="0"/>
              <a:t>S</a:t>
            </a:r>
            <a:r>
              <a:rPr lang="en-CA" sz="2200" u="none" dirty="0"/>
              <a:t>pring at Planting </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Sulphur volume was calculated from all sources of sulphur contained in all fertilizer types</a:t>
            </a:r>
          </a:p>
        </p:txBody>
      </p:sp>
      <p:pic>
        <p:nvPicPr>
          <p:cNvPr id="23" name="Picture 22" descr="Asset 17.png">
            <a:extLst>
              <a:ext uri="{FF2B5EF4-FFF2-40B4-BE49-F238E27FC236}">
                <a16:creationId xmlns:a16="http://schemas.microsoft.com/office/drawing/2014/main" id="{5ADF9B05-8772-47E8-8913-93022295DEA4}"/>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B91F3187-011C-3183-0566-406AEEBFCA08}"/>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4ADBE4E-DAF3-F3DF-B5A3-FB7E7565DADE}"/>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8" name="Object 17">
            <a:extLst>
              <a:ext uri="{FF2B5EF4-FFF2-40B4-BE49-F238E27FC236}">
                <a16:creationId xmlns:a16="http://schemas.microsoft.com/office/drawing/2014/main" id="{52AAAE91-250D-49D9-9A71-D0FD91429828}"/>
              </a:ext>
            </a:extLst>
          </p:cNvPr>
          <p:cNvGraphicFramePr>
            <a:graphicFrameLocks/>
          </p:cNvGraphicFramePr>
          <p:nvPr>
            <p:extLst>
              <p:ext uri="{D42A27DB-BD31-4B8C-83A1-F6EECF244321}">
                <p14:modId xmlns:p14="http://schemas.microsoft.com/office/powerpoint/2010/main" val="377377324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1" name="Object 10">
                        <a:extLst>
                          <a:ext uri="{FF2B5EF4-FFF2-40B4-BE49-F238E27FC236}">
                            <a16:creationId xmlns:a16="http://schemas.microsoft.com/office/drawing/2014/main" id="{2203F528-E843-4B05-8E53-C9E5DA23A3AB}"/>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total sulphur volume applied </a:t>
            </a:r>
            <a:r>
              <a:rPr lang="en-CA" dirty="0"/>
              <a:t>in the spring at planting </a:t>
            </a:r>
            <a:r>
              <a:rPr kumimoji="0" lang="en-CA" sz="1050" b="0" i="0" u="none" strike="noStrike" kern="1200" cap="none" spc="0" normalizeH="0" baseline="0" noProof="0" dirty="0">
                <a:ln>
                  <a:noFill/>
                </a:ln>
                <a:solidFill>
                  <a:srgbClr val="201B1A"/>
                </a:solidFill>
                <a:effectLst/>
                <a:uLnTx/>
                <a:uFillTx/>
                <a:latin typeface="Calibri"/>
                <a:ea typeface="+mn-ea"/>
                <a:cs typeface="+mn-cs"/>
              </a:rPr>
              <a:t>that was provided by each fertilizer type. The sulphur volume was calculated from all sources of sulphur contained in all fertilizer types.</a:t>
            </a:r>
          </a:p>
        </p:txBody>
      </p:sp>
    </p:spTree>
    <p:extLst>
      <p:ext uri="{BB962C8B-B14F-4D97-AF65-F5344CB8AC3E}">
        <p14:creationId xmlns:p14="http://schemas.microsoft.com/office/powerpoint/2010/main" val="39098025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a:extLst>
              <a:ext uri="{FF2B5EF4-FFF2-40B4-BE49-F238E27FC236}">
                <a16:creationId xmlns:a16="http://schemas.microsoft.com/office/drawing/2014/main" id="{193CE97C-9DAA-424D-AADA-BA5BBA8064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7162" y="601703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pPr>
              <a:lnSpc>
                <a:spcPts val="2000"/>
              </a:lnSpc>
            </a:pPr>
            <a:r>
              <a:rPr lang="en-CA" sz="2200" u="none" dirty="0"/>
              <a:t>Sulphur Fertilizer Source in Grain Corn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pic>
        <p:nvPicPr>
          <p:cNvPr id="4" name="Picture 3" descr="Asset 9.png">
            <a:extLst>
              <a:ext uri="{FF2B5EF4-FFF2-40B4-BE49-F238E27FC236}">
                <a16:creationId xmlns:a16="http://schemas.microsoft.com/office/drawing/2014/main" id="{A6CF74BC-204D-54B3-D842-0443BE39C584}"/>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2203F528-E843-4B05-8E53-C9E5DA23A3AB}"/>
              </a:ext>
            </a:extLst>
          </p:cNvPr>
          <p:cNvGraphicFramePr>
            <a:graphicFrameLocks/>
          </p:cNvGraphicFramePr>
          <p:nvPr>
            <p:extLst>
              <p:ext uri="{D42A27DB-BD31-4B8C-83A1-F6EECF244321}">
                <p14:modId xmlns:p14="http://schemas.microsoft.com/office/powerpoint/2010/main" val="2102814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6" name="Object 5">
                        <a:extLst>
                          <a:ext uri="{FF2B5EF4-FFF2-40B4-BE49-F238E27FC236}">
                            <a16:creationId xmlns:a16="http://schemas.microsoft.com/office/drawing/2014/main" id="{F18460A8-45CB-48F4-B544-6B4D1F9A822F}"/>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704F2527-A63D-0B8A-9F87-3EEBC6F1EB38}"/>
              </a:ext>
            </a:extLst>
          </p:cNvPr>
          <p:cNvPicPr>
            <a:picLocks noChangeAspect="1"/>
          </p:cNvPicPr>
          <p:nvPr/>
        </p:nvPicPr>
        <p:blipFill>
          <a:blip r:embed="rId10"/>
          <a:stretch>
            <a:fillRect/>
          </a:stretch>
        </p:blipFill>
        <p:spPr>
          <a:xfrm>
            <a:off x="2176950" y="677356"/>
            <a:ext cx="9297206" cy="5797798"/>
          </a:xfrm>
          <a:prstGeom prst="rect">
            <a:avLst/>
          </a:prstGeom>
        </p:spPr>
      </p:pic>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for each application timing, the graphs illustrate the % of total sulphur volume applied in grain corn that came from each fertilizer source.</a:t>
            </a:r>
          </a:p>
          <a:p>
            <a:r>
              <a:rPr lang="en-CA" dirty="0"/>
              <a:t>Total kilograms of actual sulphur applied was calculated based on all sources of sulphur from all fertilizer types.</a:t>
            </a:r>
          </a:p>
        </p:txBody>
      </p:sp>
      <p:pic>
        <p:nvPicPr>
          <p:cNvPr id="3" name="Picture 2">
            <a:extLst>
              <a:ext uri="{FF2B5EF4-FFF2-40B4-BE49-F238E27FC236}">
                <a16:creationId xmlns:a16="http://schemas.microsoft.com/office/drawing/2014/main" id="{C36B70C8-D817-A6CE-82EE-ED43999A1FE2}"/>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262337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268419-5B3B-4900-8832-BEA0582F267B}"/>
              </a:ext>
            </a:extLst>
          </p:cNvPr>
          <p:cNvPicPr>
            <a:picLocks noChangeAspect="1"/>
          </p:cNvPicPr>
          <p:nvPr/>
        </p:nvPicPr>
        <p:blipFill>
          <a:blip r:embed="rId3"/>
          <a:stretch>
            <a:fillRect/>
          </a:stretch>
        </p:blipFill>
        <p:spPr>
          <a:xfrm>
            <a:off x="2495594" y="697491"/>
            <a:ext cx="91447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Grain Corn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Isosceles Triangle 9"/>
          <p:cNvSpPr/>
          <p:nvPr/>
        </p:nvSpPr>
        <p:spPr>
          <a:xfrm>
            <a:off x="10403350" y="1734475"/>
            <a:ext cx="152400" cy="209706"/>
          </a:xfrm>
          <a:prstGeom prst="triangle">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endParaRPr lang="en-CA" sz="1000" dirty="0"/>
          </a:p>
        </p:txBody>
      </p:sp>
      <p:sp>
        <p:nvSpPr>
          <p:cNvPr id="11" name="TextBox 10"/>
          <p:cNvSpPr txBox="1"/>
          <p:nvPr/>
        </p:nvSpPr>
        <p:spPr>
          <a:xfrm>
            <a:off x="9171477" y="1924065"/>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Significantly more corn growers applied fertilizer in 2023.</a:t>
            </a:r>
          </a:p>
        </p:txBody>
      </p:sp>
      <p:sp>
        <p:nvSpPr>
          <p:cNvPr id="13" name="TextBox 12">
            <a:extLst>
              <a:ext uri="{FF2B5EF4-FFF2-40B4-BE49-F238E27FC236}">
                <a16:creationId xmlns:a16="http://schemas.microsoft.com/office/drawing/2014/main" id="{60476637-95E3-4138-8207-54C1A1D8E5C8}"/>
              </a:ext>
            </a:extLst>
          </p:cNvPr>
          <p:cNvSpPr txBox="1"/>
          <p:nvPr/>
        </p:nvSpPr>
        <p:spPr>
          <a:xfrm>
            <a:off x="8075612" y="2935737"/>
            <a:ext cx="18288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Applications in the fall, in the spring before planting and in the spring at planting all increased.</a:t>
            </a:r>
          </a:p>
        </p:txBody>
      </p:sp>
      <p:graphicFrame>
        <p:nvGraphicFramePr>
          <p:cNvPr id="12" name="Object 11">
            <a:extLst>
              <a:ext uri="{FF2B5EF4-FFF2-40B4-BE49-F238E27FC236}">
                <a16:creationId xmlns:a16="http://schemas.microsoft.com/office/drawing/2014/main" id="{0C66B2FC-6339-489E-9C87-5A019494C774}"/>
              </a:ext>
            </a:extLst>
          </p:cNvPr>
          <p:cNvGraphicFramePr>
            <a:graphicFrameLocks/>
          </p:cNvGraphicFramePr>
          <p:nvPr>
            <p:extLst>
              <p:ext uri="{D42A27DB-BD31-4B8C-83A1-F6EECF244321}">
                <p14:modId xmlns:p14="http://schemas.microsoft.com/office/powerpoint/2010/main" val="282784625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grain corn crop, did you apply fertilizer at each timing? – and given the options of a) Applied in fall of previous year, b) in the spring before planting, c) in the spring at planting and d) after planting/in-crop.</a:t>
            </a:r>
          </a:p>
          <a:p>
            <a:r>
              <a:rPr lang="en-CA" dirty="0"/>
              <a:t>The chart illustrates the % of respondents who applied fertilizer at each timing in each year.</a:t>
            </a:r>
          </a:p>
        </p:txBody>
      </p:sp>
    </p:spTree>
    <p:extLst>
      <p:ext uri="{BB962C8B-B14F-4D97-AF65-F5344CB8AC3E}">
        <p14:creationId xmlns:p14="http://schemas.microsoft.com/office/powerpoint/2010/main" val="15128627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8D5557-D10E-415F-A75C-4B6ED42EFFB5}"/>
              </a:ext>
            </a:extLst>
          </p:cNvPr>
          <p:cNvPicPr>
            <a:picLocks noChangeAspect="1"/>
          </p:cNvPicPr>
          <p:nvPr/>
        </p:nvPicPr>
        <p:blipFill>
          <a:blip r:embed="rId3"/>
          <a:stretch>
            <a:fillRect/>
          </a:stretch>
        </p:blipFill>
        <p:spPr>
          <a:xfrm>
            <a:off x="2567310" y="847881"/>
            <a:ext cx="8967993" cy="5655814"/>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Placement in Grain Corn - % of Crop </a:t>
            </a:r>
            <a:r>
              <a:rPr lang="en-CA" sz="2200" dirty="0"/>
              <a:t>Area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8CA01FEE-C6E2-6F23-C7E1-DDB1880F02C8}"/>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8CA14288-11C3-81E3-78C7-5E6047D730D2}"/>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9" name="Object 8">
            <a:extLst>
              <a:ext uri="{FF2B5EF4-FFF2-40B4-BE49-F238E27FC236}">
                <a16:creationId xmlns:a16="http://schemas.microsoft.com/office/drawing/2014/main" id="{B5E2A30E-754C-4758-AB70-AF8CDCF1FFBC}"/>
              </a:ext>
            </a:extLst>
          </p:cNvPr>
          <p:cNvGraphicFramePr>
            <a:graphicFrameLocks/>
          </p:cNvGraphicFramePr>
          <p:nvPr>
            <p:extLst>
              <p:ext uri="{D42A27DB-BD31-4B8C-83A1-F6EECF244321}">
                <p14:modId xmlns:p14="http://schemas.microsoft.com/office/powerpoint/2010/main" val="302401089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grain corn, how many hectares of each fertilizer type did you apply?”</a:t>
            </a:r>
          </a:p>
          <a:p>
            <a:r>
              <a:rPr lang="en-US" dirty="0"/>
              <a:t>Separately for each nutrient, the chart illustrates the % of total grain corn hectares that was applied using each placement at each timing.</a:t>
            </a:r>
          </a:p>
          <a:p>
            <a:pPr lvl="0">
              <a:defRPr/>
            </a:pPr>
            <a:r>
              <a:rPr lang="en-US" dirty="0"/>
              <a:t>Nutrients were defined based on the primary component (see adjacent fertilizer types by clicking on the “A” button).</a:t>
            </a:r>
            <a:endParaRPr lang="en-US" sz="300" dirty="0"/>
          </a:p>
        </p:txBody>
      </p:sp>
    </p:spTree>
    <p:extLst>
      <p:ext uri="{BB962C8B-B14F-4D97-AF65-F5344CB8AC3E}">
        <p14:creationId xmlns:p14="http://schemas.microsoft.com/office/powerpoint/2010/main" val="3032901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9C9DDD-3649-47D4-8D8B-D469D5B16459}"/>
              </a:ext>
            </a:extLst>
          </p:cNvPr>
          <p:cNvPicPr>
            <a:picLocks noChangeAspect="1"/>
          </p:cNvPicPr>
          <p:nvPr/>
        </p:nvPicPr>
        <p:blipFill>
          <a:blip r:embed="rId3"/>
          <a:stretch>
            <a:fillRect/>
          </a:stretch>
        </p:blipFill>
        <p:spPr>
          <a:xfrm>
            <a:off x="2567310" y="850871"/>
            <a:ext cx="8967993" cy="5649835"/>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Nitrogen Placement in Grain Corn - % Nutrient Volume Applied at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4" name="Rectangle 13">
            <a:hlinkClick r:id="rId7"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3" name="Picture 22" descr="Asset 17.png">
            <a:extLst>
              <a:ext uri="{FF2B5EF4-FFF2-40B4-BE49-F238E27FC236}">
                <a16:creationId xmlns:a16="http://schemas.microsoft.com/office/drawing/2014/main" id="{5F5E80F6-6EAE-49D2-9591-7CAA4B64F52A}"/>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6304C09F-67DA-6B9E-2782-9BC9AD04E790}"/>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B7C5A8A-53EC-A1A2-F121-A08CC3D41BF2}"/>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6" name="Object 5">
            <a:extLst>
              <a:ext uri="{FF2B5EF4-FFF2-40B4-BE49-F238E27FC236}">
                <a16:creationId xmlns:a16="http://schemas.microsoft.com/office/drawing/2014/main" id="{35DFE6B9-AD64-4384-BF0A-F04BFAC4BDD6}"/>
              </a:ext>
            </a:extLst>
          </p:cNvPr>
          <p:cNvGraphicFramePr>
            <a:graphicFrameLocks/>
          </p:cNvGraphicFramePr>
          <p:nvPr>
            <p:extLst>
              <p:ext uri="{D42A27DB-BD31-4B8C-83A1-F6EECF244321}">
                <p14:modId xmlns:p14="http://schemas.microsoft.com/office/powerpoint/2010/main" val="790460800"/>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0" name=""/>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pPr lvl="0">
              <a:defRPr/>
            </a:pPr>
            <a:r>
              <a:rPr lang="en-CA" dirty="0"/>
              <a:t>The graph illustrates the % of total nutrient volume applied in grain corn that was applied at each timing/placement (i.e. across all timings, the sum of percentages = 100%).</a:t>
            </a:r>
          </a:p>
          <a:p>
            <a:pPr lvl="0">
              <a:defRPr/>
            </a:pPr>
            <a:r>
              <a:rPr lang="en-CA" dirty="0"/>
              <a:t>Total kilograms of actual nutrient applied was calculated based on all sources of the nutrient from all fertilizer types.</a:t>
            </a:r>
          </a:p>
        </p:txBody>
      </p:sp>
    </p:spTree>
    <p:extLst>
      <p:ext uri="{BB962C8B-B14F-4D97-AF65-F5344CB8AC3E}">
        <p14:creationId xmlns:p14="http://schemas.microsoft.com/office/powerpoint/2010/main" val="3601035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15CA7B-1F11-498D-B0C7-4542610A37A6}"/>
              </a:ext>
            </a:extLst>
          </p:cNvPr>
          <p:cNvPicPr>
            <a:picLocks noChangeAspect="1"/>
          </p:cNvPicPr>
          <p:nvPr/>
        </p:nvPicPr>
        <p:blipFill>
          <a:blip r:embed="rId3"/>
          <a:stretch>
            <a:fillRect/>
          </a:stretch>
        </p:blipFill>
        <p:spPr>
          <a:xfrm>
            <a:off x="2307432" y="762555"/>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Phosphorus (P₂O₅)</a:t>
            </a:r>
            <a:r>
              <a:rPr lang="en-CA" sz="2200" u="none" dirty="0"/>
              <a:t> Placement in Grain Corn - % of Crop Area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0D6483B2-16F6-7D98-46BC-57E0B086D06D}"/>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D88E6AC9-BB34-B780-6D6D-5CD01F5A57D3}"/>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BAAEBC74-81A7-43D1-91B4-30D664BE74E8}"/>
              </a:ext>
            </a:extLst>
          </p:cNvPr>
          <p:cNvGraphicFramePr>
            <a:graphicFrameLocks/>
          </p:cNvGraphicFramePr>
          <p:nvPr>
            <p:extLst>
              <p:ext uri="{D42A27DB-BD31-4B8C-83A1-F6EECF244321}">
                <p14:modId xmlns:p14="http://schemas.microsoft.com/office/powerpoint/2010/main" val="120852646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B5E2A30E-754C-4758-AB70-AF8CDCF1FFBC}"/>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grain corn, how many hectares of each fertilizer type did you apply?”</a:t>
            </a:r>
          </a:p>
          <a:p>
            <a:r>
              <a:rPr lang="en-US" dirty="0"/>
              <a:t>Separately for each nutrient, the chart illustrates the % of total grain corn hectares that was applied using each placement at each timing.</a:t>
            </a:r>
          </a:p>
          <a:p>
            <a:pPr lvl="0">
              <a:defRPr/>
            </a:pPr>
            <a:r>
              <a:rPr lang="en-US" dirty="0"/>
              <a:t>Nutrients were defined based on the primary component (see adjacent fertilizer types by clicking on the “A” button).</a:t>
            </a:r>
            <a:endParaRPr lang="en-US" sz="300" dirty="0"/>
          </a:p>
        </p:txBody>
      </p:sp>
    </p:spTree>
    <p:extLst>
      <p:ext uri="{BB962C8B-B14F-4D97-AF65-F5344CB8AC3E}">
        <p14:creationId xmlns:p14="http://schemas.microsoft.com/office/powerpoint/2010/main" val="518319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119A4B-8597-4F0A-96EF-8F49F0084E55}"/>
              </a:ext>
            </a:extLst>
          </p:cNvPr>
          <p:cNvPicPr>
            <a:picLocks noChangeAspect="1"/>
          </p:cNvPicPr>
          <p:nvPr/>
        </p:nvPicPr>
        <p:blipFill>
          <a:blip r:embed="rId3"/>
          <a:stretch>
            <a:fillRect/>
          </a:stretch>
        </p:blipFill>
        <p:spPr>
          <a:xfrm>
            <a:off x="2262628" y="736329"/>
            <a:ext cx="9144793" cy="5761219"/>
          </a:xfrm>
          <a:prstGeom prst="rect">
            <a:avLst/>
          </a:prstGeom>
        </p:spPr>
      </p:pic>
      <p:sp>
        <p:nvSpPr>
          <p:cNvPr id="2" name="Title 1"/>
          <p:cNvSpPr>
            <a:spLocks noGrp="1"/>
          </p:cNvSpPr>
          <p:nvPr>
            <p:ph type="title" idx="4294967295"/>
          </p:nvPr>
        </p:nvSpPr>
        <p:spPr>
          <a:xfrm>
            <a:off x="2165064" y="250825"/>
            <a:ext cx="9644348" cy="334963"/>
          </a:xfrm>
          <a:prstGeom prst="rect">
            <a:avLst/>
          </a:prstGeom>
        </p:spPr>
        <p:txBody>
          <a:bodyPr/>
          <a:lstStyle/>
          <a:p>
            <a:r>
              <a:rPr lang="en-CA" sz="2100" kern="1200" dirty="0">
                <a:solidFill>
                  <a:schemeClr val="accent2"/>
                </a:solidFill>
                <a:effectLst/>
              </a:rPr>
              <a:t>Phosphorus (P₂O₅) </a:t>
            </a:r>
            <a:r>
              <a:rPr lang="en-CA" sz="2100" u="none" dirty="0"/>
              <a:t>Placement in Grain Corn - % Nutrient Volume Applied at All Timings</a:t>
            </a:r>
            <a:endParaRPr lang="en-US" sz="21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4" name="Rectangle 13">
            <a:hlinkClick r:id="rId7"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3" name="Picture 22" descr="Asset 17.png">
            <a:extLst>
              <a:ext uri="{FF2B5EF4-FFF2-40B4-BE49-F238E27FC236}">
                <a16:creationId xmlns:a16="http://schemas.microsoft.com/office/drawing/2014/main" id="{5F5E80F6-6EAE-49D2-9591-7CAA4B64F52A}"/>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58493864-9883-6DAA-BF55-C032ECE255B0}"/>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A1BCFA6-3066-1D45-26D2-FCB7AC27CD1B}"/>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742C1A8C-9503-4E41-96F0-17B2B259CDA4}"/>
              </a:ext>
            </a:extLst>
          </p:cNvPr>
          <p:cNvGraphicFramePr>
            <a:graphicFrameLocks/>
          </p:cNvGraphicFramePr>
          <p:nvPr>
            <p:extLst>
              <p:ext uri="{D42A27DB-BD31-4B8C-83A1-F6EECF244321}">
                <p14:modId xmlns:p14="http://schemas.microsoft.com/office/powerpoint/2010/main" val="90861092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6" name="Object 5">
                        <a:extLst>
                          <a:ext uri="{FF2B5EF4-FFF2-40B4-BE49-F238E27FC236}">
                            <a16:creationId xmlns:a16="http://schemas.microsoft.com/office/drawing/2014/main" id="{35DFE6B9-AD64-4384-BF0A-F04BFAC4BDD6}"/>
                          </a:ext>
                        </a:extLst>
                      </p:cNvPr>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pPr lvl="0">
              <a:defRPr/>
            </a:pPr>
            <a:r>
              <a:rPr lang="en-CA" dirty="0"/>
              <a:t>The graph illustrates the % of total nutrient volume applied in grain corn that was applied at each timing/placement (i.e. across all timings, the sum of percentages = 100%).</a:t>
            </a:r>
          </a:p>
          <a:p>
            <a:pPr lvl="0">
              <a:defRPr/>
            </a:pPr>
            <a:r>
              <a:rPr lang="en-CA" dirty="0"/>
              <a:t>Total kilograms of actual nutrient applied was calculated based on all sources of the nutrient from all fertilizer types.</a:t>
            </a:r>
          </a:p>
        </p:txBody>
      </p:sp>
    </p:spTree>
    <p:extLst>
      <p:ext uri="{BB962C8B-B14F-4D97-AF65-F5344CB8AC3E}">
        <p14:creationId xmlns:p14="http://schemas.microsoft.com/office/powerpoint/2010/main" val="2599624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F93E1A-0454-4FD4-83B0-5F578C427A23}"/>
              </a:ext>
            </a:extLst>
          </p:cNvPr>
          <p:cNvPicPr>
            <a:picLocks noChangeAspect="1"/>
          </p:cNvPicPr>
          <p:nvPr/>
        </p:nvPicPr>
        <p:blipFill>
          <a:blip r:embed="rId3"/>
          <a:stretch>
            <a:fillRect/>
          </a:stretch>
        </p:blipFill>
        <p:spPr>
          <a:xfrm>
            <a:off x="2369306" y="733980"/>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400" kern="1200" dirty="0">
                <a:solidFill>
                  <a:schemeClr val="accent2"/>
                </a:solidFill>
                <a:effectLst/>
                <a:latin typeface="Calibri" pitchFamily="34" charset="0"/>
                <a:ea typeface="+mj-ea"/>
                <a:cs typeface="+mj-cs"/>
              </a:rPr>
              <a:t>Potassium (K₂O)</a:t>
            </a:r>
            <a:r>
              <a:rPr lang="en-CA" sz="2200" u="none" dirty="0"/>
              <a:t> Placement in Grain Corn - % of Crop Area</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50F6FB62-66BF-14DF-6069-235AAE42B227}"/>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B86A1794-2651-C823-5F44-ECF500AF5B5E}"/>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18152BBF-B2AA-4BB9-BB0C-80B0C80199FD}"/>
              </a:ext>
            </a:extLst>
          </p:cNvPr>
          <p:cNvGraphicFramePr>
            <a:graphicFrameLocks/>
          </p:cNvGraphicFramePr>
          <p:nvPr>
            <p:extLst>
              <p:ext uri="{D42A27DB-BD31-4B8C-83A1-F6EECF244321}">
                <p14:modId xmlns:p14="http://schemas.microsoft.com/office/powerpoint/2010/main" val="238970958"/>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9" name="Object 8">
                        <a:extLst>
                          <a:ext uri="{FF2B5EF4-FFF2-40B4-BE49-F238E27FC236}">
                            <a16:creationId xmlns:a16="http://schemas.microsoft.com/office/drawing/2014/main" id="{B5E2A30E-754C-4758-AB70-AF8CDCF1FFBC}"/>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grain corn, how many hectares of each fertilizer type did you apply?”</a:t>
            </a:r>
          </a:p>
          <a:p>
            <a:r>
              <a:rPr lang="en-US" dirty="0"/>
              <a:t>Separately for each nutrient, the chart illustrates the % of total grain corn hectares that was applied using each placement at each timing.</a:t>
            </a:r>
          </a:p>
          <a:p>
            <a:pPr lvl="0">
              <a:defRPr/>
            </a:pPr>
            <a:r>
              <a:rPr lang="en-US" dirty="0"/>
              <a:t>Nutrients were defined based on the primary component (see adjacent fertilizer types by clicking on the “A” button).</a:t>
            </a:r>
            <a:endParaRPr lang="en-US" sz="300" dirty="0"/>
          </a:p>
        </p:txBody>
      </p:sp>
    </p:spTree>
    <p:extLst>
      <p:ext uri="{BB962C8B-B14F-4D97-AF65-F5344CB8AC3E}">
        <p14:creationId xmlns:p14="http://schemas.microsoft.com/office/powerpoint/2010/main" val="4133624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206C5E-D156-45FD-B9E9-E860FBA939DC}"/>
              </a:ext>
            </a:extLst>
          </p:cNvPr>
          <p:cNvPicPr>
            <a:picLocks noChangeAspect="1"/>
          </p:cNvPicPr>
          <p:nvPr/>
        </p:nvPicPr>
        <p:blipFill>
          <a:blip r:embed="rId3"/>
          <a:stretch>
            <a:fillRect/>
          </a:stretch>
        </p:blipFill>
        <p:spPr>
          <a:xfrm>
            <a:off x="2165063" y="703594"/>
            <a:ext cx="9144793" cy="5761219"/>
          </a:xfrm>
          <a:prstGeom prst="rect">
            <a:avLst/>
          </a:prstGeom>
        </p:spPr>
      </p:pic>
      <p:sp>
        <p:nvSpPr>
          <p:cNvPr id="2" name="Title 1"/>
          <p:cNvSpPr>
            <a:spLocks noGrp="1"/>
          </p:cNvSpPr>
          <p:nvPr>
            <p:ph type="title" idx="4294967295"/>
          </p:nvPr>
        </p:nvSpPr>
        <p:spPr>
          <a:xfrm>
            <a:off x="2165064" y="250825"/>
            <a:ext cx="9601200" cy="334963"/>
          </a:xfrm>
          <a:prstGeom prst="rect">
            <a:avLst/>
          </a:prstGeom>
        </p:spPr>
        <p:txBody>
          <a:bodyPr/>
          <a:lstStyle/>
          <a:p>
            <a:r>
              <a:rPr lang="en-CA" sz="2150" kern="1200" dirty="0">
                <a:solidFill>
                  <a:schemeClr val="accent2"/>
                </a:solidFill>
                <a:effectLst/>
              </a:rPr>
              <a:t>Potassium (K₂O)</a:t>
            </a:r>
            <a:r>
              <a:rPr lang="en-CA" sz="2150" u="none" dirty="0"/>
              <a:t> Placement in Grain Corn - % Nutrient Volume Applied at All Timings</a:t>
            </a:r>
            <a:endParaRPr lang="en-US" sz="215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4" name="Rectangle 13">
            <a:hlinkClick r:id="rId7"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23" name="Picture 22" descr="Asset 17.png">
            <a:extLst>
              <a:ext uri="{FF2B5EF4-FFF2-40B4-BE49-F238E27FC236}">
                <a16:creationId xmlns:a16="http://schemas.microsoft.com/office/drawing/2014/main" id="{5F5E80F6-6EAE-49D2-9591-7CAA4B64F52A}"/>
              </a:ext>
            </a:extLst>
          </p:cNvPr>
          <p:cNvPicPr>
            <a:picLocks noChangeAspect="1"/>
          </p:cNvPicPr>
          <p:nvPr/>
        </p:nvPicPr>
        <p:blipFill>
          <a:blip r:embed="rId8"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BBA4758A-EFE1-CF71-C053-741F5B981A91}"/>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58C8F229-16DC-AEC0-C85A-6F8E9BD19B0D}"/>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2" name="Object 11">
            <a:extLst>
              <a:ext uri="{FF2B5EF4-FFF2-40B4-BE49-F238E27FC236}">
                <a16:creationId xmlns:a16="http://schemas.microsoft.com/office/drawing/2014/main" id="{2E6CDB2F-26E8-4BD1-9A7C-07424D5D3876}"/>
              </a:ext>
            </a:extLst>
          </p:cNvPr>
          <p:cNvGraphicFramePr>
            <a:graphicFrameLocks/>
          </p:cNvGraphicFramePr>
          <p:nvPr>
            <p:extLst>
              <p:ext uri="{D42A27DB-BD31-4B8C-83A1-F6EECF244321}">
                <p14:modId xmlns:p14="http://schemas.microsoft.com/office/powerpoint/2010/main" val="2567656722"/>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6" name="Object 5">
                        <a:extLst>
                          <a:ext uri="{FF2B5EF4-FFF2-40B4-BE49-F238E27FC236}">
                            <a16:creationId xmlns:a16="http://schemas.microsoft.com/office/drawing/2014/main" id="{35DFE6B9-AD64-4384-BF0A-F04BFAC4BDD6}"/>
                          </a:ext>
                        </a:extLst>
                      </p:cNvPr>
                      <p:cNvPicPr/>
                      <p:nvPr/>
                    </p:nvPicPr>
                    <p:blipFill>
                      <a:blip r:embed="rId12"/>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pPr lvl="0">
              <a:defRPr/>
            </a:pPr>
            <a:r>
              <a:rPr lang="en-CA" dirty="0"/>
              <a:t>The graph illustrates the % of total nutrient volume applied in grain corn that was applied at each timing/placement (i.e. across all timings, the sum of percentages = 100%).</a:t>
            </a:r>
          </a:p>
          <a:p>
            <a:pPr lvl="0">
              <a:defRPr/>
            </a:pPr>
            <a:r>
              <a:rPr lang="en-CA" dirty="0"/>
              <a:t>Total kilograms of actual nutrient applied was calculated based on all sources of the nutrient from all fertilizer types.</a:t>
            </a:r>
          </a:p>
        </p:txBody>
      </p:sp>
    </p:spTree>
    <p:extLst>
      <p:ext uri="{BB962C8B-B14F-4D97-AF65-F5344CB8AC3E}">
        <p14:creationId xmlns:p14="http://schemas.microsoft.com/office/powerpoint/2010/main" val="26265603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Placement in Grain Corn - % of Crop Area</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Nutrients were defined based on the primary component of each fertilizer type</a:t>
            </a:r>
          </a:p>
        </p:txBody>
      </p:sp>
      <p:pic>
        <p:nvPicPr>
          <p:cNvPr id="14" name="Picture 13" descr="Asset 17.png">
            <a:extLst>
              <a:ext uri="{FF2B5EF4-FFF2-40B4-BE49-F238E27FC236}">
                <a16:creationId xmlns:a16="http://schemas.microsoft.com/office/drawing/2014/main" id="{A3788C46-1078-4306-93F0-CC1BA3E883F0}"/>
              </a:ext>
            </a:extLst>
          </p:cNvPr>
          <p:cNvPicPr>
            <a:picLocks noChangeAspect="1"/>
          </p:cNvPicPr>
          <p:nvPr/>
        </p:nvPicPr>
        <p:blipFill>
          <a:blip r:embed="rId6" cstate="print"/>
          <a:stretch>
            <a:fillRect/>
          </a:stretch>
        </p:blipFill>
        <p:spPr>
          <a:xfrm>
            <a:off x="11706540" y="295922"/>
            <a:ext cx="407672" cy="407672"/>
          </a:xfrm>
          <a:prstGeom prst="rect">
            <a:avLst/>
          </a:prstGeom>
        </p:spPr>
      </p:pic>
      <p:pic>
        <p:nvPicPr>
          <p:cNvPr id="4" name="Picture 3" descr="Asset 9.png">
            <a:extLst>
              <a:ext uri="{FF2B5EF4-FFF2-40B4-BE49-F238E27FC236}">
                <a16:creationId xmlns:a16="http://schemas.microsoft.com/office/drawing/2014/main" id="{853FD848-95E5-2870-7F3A-DD003A3FFAE7}"/>
              </a:ext>
            </a:extLst>
          </p:cNvPr>
          <p:cNvPicPr>
            <a:picLocks noChangeAspect="1"/>
          </p:cNvPicPr>
          <p:nvPr/>
        </p:nvPicPr>
        <p:blipFill>
          <a:blip r:embed="rId7"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A9E0C076-4A51-49A9-938C-B0DA55BFEB6F}"/>
              </a:ext>
            </a:extLst>
          </p:cNvPr>
          <p:cNvGraphicFramePr>
            <a:graphicFrameLocks/>
          </p:cNvGraphicFramePr>
          <p:nvPr>
            <p:extLst>
              <p:ext uri="{D42A27DB-BD31-4B8C-83A1-F6EECF244321}">
                <p14:modId xmlns:p14="http://schemas.microsoft.com/office/powerpoint/2010/main" val="10810893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9" name="Object 8">
                        <a:extLst>
                          <a:ext uri="{FF2B5EF4-FFF2-40B4-BE49-F238E27FC236}">
                            <a16:creationId xmlns:a16="http://schemas.microsoft.com/office/drawing/2014/main" id="{B5E2A30E-754C-4758-AB70-AF8CDCF1FFBC}"/>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pic>
        <p:nvPicPr>
          <p:cNvPr id="9" name="Picture 8">
            <a:extLst>
              <a:ext uri="{FF2B5EF4-FFF2-40B4-BE49-F238E27FC236}">
                <a16:creationId xmlns:a16="http://schemas.microsoft.com/office/drawing/2014/main" id="{D063BA8A-6C72-B3B2-B36B-427506352F94}"/>
              </a:ext>
            </a:extLst>
          </p:cNvPr>
          <p:cNvPicPr>
            <a:picLocks noChangeAspect="1"/>
          </p:cNvPicPr>
          <p:nvPr/>
        </p:nvPicPr>
        <p:blipFill>
          <a:blip r:embed="rId10"/>
          <a:stretch>
            <a:fillRect/>
          </a:stretch>
        </p:blipFill>
        <p:spPr>
          <a:xfrm>
            <a:off x="2148139" y="736329"/>
            <a:ext cx="9144793" cy="5761219"/>
          </a:xfrm>
          <a:prstGeom prst="rect">
            <a:avLst/>
          </a:prstGeom>
        </p:spPr>
      </p:pic>
      <p:sp>
        <p:nvSpPr>
          <p:cNvPr id="8" name="MoreInfo"/>
          <p:cNvSpPr txBox="1"/>
          <p:nvPr>
            <p:custDataLst>
              <p:tags r:id="rId1"/>
            </p:custDataLst>
          </p:nvPr>
        </p:nvSpPr>
        <p:spPr>
          <a:xfrm>
            <a:off x="2165062" y="6955572"/>
            <a:ext cx="9110949" cy="82330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For each application timing, respondents were asked: “Of your [xxx] hectares of grain corn, how many hectares of each fertilizer type did you apply?”</a:t>
            </a:r>
          </a:p>
          <a:p>
            <a:r>
              <a:rPr lang="en-US" dirty="0"/>
              <a:t>Separately for each nutrient, the chart illustrates the % of total grain corn hectares that was applied using each placement at each timing.</a:t>
            </a:r>
          </a:p>
          <a:p>
            <a:pPr lvl="0">
              <a:defRPr/>
            </a:pPr>
            <a:r>
              <a:rPr lang="en-US" dirty="0"/>
              <a:t>Nutrients were defined based on the primary component (see adjacent fertilizer types by clicking on the “A” button).</a:t>
            </a:r>
            <a:endParaRPr lang="en-US" sz="300" dirty="0"/>
          </a:p>
        </p:txBody>
      </p:sp>
      <p:pic>
        <p:nvPicPr>
          <p:cNvPr id="3" name="Picture 2">
            <a:extLst>
              <a:ext uri="{FF2B5EF4-FFF2-40B4-BE49-F238E27FC236}">
                <a16:creationId xmlns:a16="http://schemas.microsoft.com/office/drawing/2014/main" id="{24DC7BC0-AF43-6524-EDBE-038FB71FEF1A}"/>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2710225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5532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E1E26F-EA7D-456D-BF80-C73FD4030A5B}"/>
              </a:ext>
            </a:extLst>
          </p:cNvPr>
          <p:cNvPicPr>
            <a:picLocks noChangeAspect="1"/>
          </p:cNvPicPr>
          <p:nvPr/>
        </p:nvPicPr>
        <p:blipFill>
          <a:blip r:embed="rId3"/>
          <a:stretch>
            <a:fillRect/>
          </a:stretch>
        </p:blipFill>
        <p:spPr>
          <a:xfrm>
            <a:off x="2351028" y="705250"/>
            <a:ext cx="8967993" cy="5761219"/>
          </a:xfrm>
          <a:prstGeom prst="rect">
            <a:avLst/>
          </a:prstGeom>
        </p:spPr>
      </p:pic>
      <p:sp>
        <p:nvSpPr>
          <p:cNvPr id="2" name="Title 1"/>
          <p:cNvSpPr>
            <a:spLocks noGrp="1"/>
          </p:cNvSpPr>
          <p:nvPr>
            <p:ph type="title" idx="4294967295"/>
          </p:nvPr>
        </p:nvSpPr>
        <p:spPr>
          <a:xfrm>
            <a:off x="2165064" y="250825"/>
            <a:ext cx="10023762" cy="334963"/>
          </a:xfrm>
          <a:prstGeom prst="rect">
            <a:avLst/>
          </a:prstGeom>
        </p:spPr>
        <p:txBody>
          <a:bodyPr/>
          <a:lstStyle/>
          <a:p>
            <a:r>
              <a:rPr lang="en-CA" sz="2200" u="none" dirty="0"/>
              <a:t>Sulphur Placement in Grain Corn - % Nutrient Volume Applied at All Timings</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3" name="TextBox 12"/>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Nutrient volume was calculated from all sources of the nutrient contained in all fertilizer types</a:t>
            </a:r>
          </a:p>
        </p:txBody>
      </p:sp>
      <p:sp>
        <p:nvSpPr>
          <p:cNvPr id="14" name="Rectangle 13">
            <a:hlinkClick r:id="rId7" action="ppaction://hlinksldjump"/>
            <a:extLst>
              <a:ext uri="{FF2B5EF4-FFF2-40B4-BE49-F238E27FC236}">
                <a16:creationId xmlns:a16="http://schemas.microsoft.com/office/drawing/2014/main" id="{68ABB408-0171-49A1-8E3E-EC5C13831D6D}"/>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D7281068-0A2C-D57B-6845-25953A9A848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2FA5E4B-3204-2133-5F9C-0E140403D27D}"/>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1" name="Object 10">
            <a:extLst>
              <a:ext uri="{FF2B5EF4-FFF2-40B4-BE49-F238E27FC236}">
                <a16:creationId xmlns:a16="http://schemas.microsoft.com/office/drawing/2014/main" id="{3A229CBD-5B19-4F7C-85F9-7508B24C237E}"/>
              </a:ext>
            </a:extLst>
          </p:cNvPr>
          <p:cNvGraphicFramePr>
            <a:graphicFrameLocks/>
          </p:cNvGraphicFramePr>
          <p:nvPr>
            <p:extLst>
              <p:ext uri="{D42A27DB-BD31-4B8C-83A1-F6EECF244321}">
                <p14:modId xmlns:p14="http://schemas.microsoft.com/office/powerpoint/2010/main" val="180745768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35DFE6B9-AD64-4384-BF0A-F04BFAC4BDD6}"/>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pPr lvl="0">
              <a:defRPr/>
            </a:pPr>
            <a:r>
              <a:rPr lang="en-CA" dirty="0"/>
              <a:t>The graph illustrates the % of total nutrient volume applied in grain corn that was applied at each timing/placement (i.e. across all timings, the sum of percentages = 100%).</a:t>
            </a:r>
          </a:p>
          <a:p>
            <a:pPr lvl="0">
              <a:defRPr/>
            </a:pPr>
            <a:r>
              <a:rPr lang="en-CA" dirty="0"/>
              <a:t>Total kilograms of actual nutrient applied was calculated based on all sources of the nutrient from all fertilizer types.</a:t>
            </a:r>
          </a:p>
        </p:txBody>
      </p:sp>
    </p:spTree>
    <p:extLst>
      <p:ext uri="{BB962C8B-B14F-4D97-AF65-F5344CB8AC3E}">
        <p14:creationId xmlns:p14="http://schemas.microsoft.com/office/powerpoint/2010/main" val="15940092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2A2525-7930-41C4-BC08-59BCAB561670}"/>
              </a:ext>
            </a:extLst>
          </p:cNvPr>
          <p:cNvPicPr>
            <a:picLocks noChangeAspect="1"/>
          </p:cNvPicPr>
          <p:nvPr/>
        </p:nvPicPr>
        <p:blipFill>
          <a:blip r:embed="rId3"/>
          <a:stretch>
            <a:fillRect/>
          </a:stretch>
        </p:blipFill>
        <p:spPr>
          <a:xfrm>
            <a:off x="4875212" y="1155569"/>
            <a:ext cx="5029636" cy="503573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6" name="Rectangle 5">
            <a:hlinkClick r:id="rId8" action="ppaction://hlinksldjump"/>
            <a:extLst>
              <a:ext uri="{FF2B5EF4-FFF2-40B4-BE49-F238E27FC236}">
                <a16:creationId xmlns:a16="http://schemas.microsoft.com/office/drawing/2014/main" id="{B593261E-C31E-D72C-D82F-2434CD96B4C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descr="Asset 9.png">
            <a:extLst>
              <a:ext uri="{FF2B5EF4-FFF2-40B4-BE49-F238E27FC236}">
                <a16:creationId xmlns:a16="http://schemas.microsoft.com/office/drawing/2014/main" id="{82C95734-40CB-E1AD-3FAE-12331E65BD52}"/>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4" name="TextBox 3">
            <a:extLst>
              <a:ext uri="{FF2B5EF4-FFF2-40B4-BE49-F238E27FC236}">
                <a16:creationId xmlns:a16="http://schemas.microsoft.com/office/drawing/2014/main" id="{B6B89E5E-0960-9193-F871-BAE10AAD3EF3}"/>
              </a:ext>
            </a:extLst>
          </p:cNvPr>
          <p:cNvSpPr txBox="1"/>
          <p:nvPr/>
        </p:nvSpPr>
        <p:spPr>
          <a:xfrm>
            <a:off x="8075612" y="869870"/>
            <a:ext cx="1447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rates were similar in 2023 compared to 2022.</a:t>
            </a:r>
          </a:p>
        </p:txBody>
      </p:sp>
      <p:graphicFrame>
        <p:nvGraphicFramePr>
          <p:cNvPr id="16" name="Object 15">
            <a:extLst>
              <a:ext uri="{FF2B5EF4-FFF2-40B4-BE49-F238E27FC236}">
                <a16:creationId xmlns:a16="http://schemas.microsoft.com/office/drawing/2014/main" id="{A09C1439-BE72-4276-84BA-3ED5968C3584}"/>
              </a:ext>
            </a:extLst>
          </p:cNvPr>
          <p:cNvGraphicFramePr>
            <a:graphicFrameLocks/>
          </p:cNvGraphicFramePr>
          <p:nvPr>
            <p:extLst>
              <p:ext uri="{D42A27DB-BD31-4B8C-83A1-F6EECF244321}">
                <p14:modId xmlns:p14="http://schemas.microsoft.com/office/powerpoint/2010/main" val="2526149925"/>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4" name="Object 3">
                        <a:extLst>
                          <a:ext uri="{FF2B5EF4-FFF2-40B4-BE49-F238E27FC236}">
                            <a16:creationId xmlns:a16="http://schemas.microsoft.com/office/drawing/2014/main" id="{7796823C-3A21-4BE8-82FE-9366505B9AB9}"/>
                          </a:ext>
                        </a:extLst>
                      </p:cNvPr>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average rate of nitrogen applied in each year expressed in kilograms of actual nitrogen per hectare.</a:t>
            </a:r>
          </a:p>
        </p:txBody>
      </p:sp>
      <p:pic>
        <p:nvPicPr>
          <p:cNvPr id="3" name="Picture 2">
            <a:extLst>
              <a:ext uri="{FF2B5EF4-FFF2-40B4-BE49-F238E27FC236}">
                <a16:creationId xmlns:a16="http://schemas.microsoft.com/office/drawing/2014/main" id="{F3F115FB-2D0C-BB8A-A7CC-399DA09174B4}"/>
              </a:ext>
            </a:extLst>
          </p:cNvPr>
          <p:cNvPicPr>
            <a:picLocks noChangeAspect="1"/>
          </p:cNvPicPr>
          <p:nvPr/>
        </p:nvPicPr>
        <p:blipFill>
          <a:blip r:embed="rId12"/>
          <a:stretch>
            <a:fillRect/>
          </a:stretch>
        </p:blipFill>
        <p:spPr>
          <a:xfrm>
            <a:off x="12266612" y="0"/>
            <a:ext cx="4839315" cy="6858000"/>
          </a:xfrm>
          <a:prstGeom prst="rect">
            <a:avLst/>
          </a:prstGeom>
        </p:spPr>
      </p:pic>
    </p:spTree>
    <p:extLst>
      <p:ext uri="{BB962C8B-B14F-4D97-AF65-F5344CB8AC3E}">
        <p14:creationId xmlns:p14="http://schemas.microsoft.com/office/powerpoint/2010/main" val="4103277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Grain Corn - Average Rate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8" name="TextBox 17"/>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9" name="TextBox 18"/>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nitrogen</a:t>
            </a:r>
          </a:p>
        </p:txBody>
      </p:sp>
      <p:sp>
        <p:nvSpPr>
          <p:cNvPr id="6" name="Rectangle 5">
            <a:hlinkClick r:id="rId7" action="ppaction://hlinksldjump"/>
            <a:extLst>
              <a:ext uri="{FF2B5EF4-FFF2-40B4-BE49-F238E27FC236}">
                <a16:creationId xmlns:a16="http://schemas.microsoft.com/office/drawing/2014/main" id="{B593261E-C31E-D72C-D82F-2434CD96B4C9}"/>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11" name="Picture 10" descr="Asset 9.png">
            <a:extLst>
              <a:ext uri="{FF2B5EF4-FFF2-40B4-BE49-F238E27FC236}">
                <a16:creationId xmlns:a16="http://schemas.microsoft.com/office/drawing/2014/main" id="{8544B95E-B175-A4D7-C725-4546E89EF893}"/>
              </a:ext>
            </a:extLst>
          </p:cNvPr>
          <p:cNvPicPr>
            <a:picLocks noChangeAspect="1"/>
          </p:cNvPicPr>
          <p:nvPr/>
        </p:nvPicPr>
        <p:blipFill>
          <a:blip r:embed="rId8" cstate="print"/>
          <a:stretch>
            <a:fillRect/>
          </a:stretch>
        </p:blipFill>
        <p:spPr>
          <a:xfrm>
            <a:off x="226808" y="4568952"/>
            <a:ext cx="305631" cy="304800"/>
          </a:xfrm>
          <a:prstGeom prst="rect">
            <a:avLst/>
          </a:prstGeom>
        </p:spPr>
      </p:pic>
      <p:pic>
        <p:nvPicPr>
          <p:cNvPr id="15" name="Picture 14">
            <a:extLst>
              <a:ext uri="{FF2B5EF4-FFF2-40B4-BE49-F238E27FC236}">
                <a16:creationId xmlns:a16="http://schemas.microsoft.com/office/drawing/2014/main" id="{BB83F064-FBEB-4A0B-82ED-DA9935422BE6}"/>
              </a:ext>
            </a:extLst>
          </p:cNvPr>
          <p:cNvPicPr>
            <a:picLocks noChangeAspect="1"/>
          </p:cNvPicPr>
          <p:nvPr/>
        </p:nvPicPr>
        <p:blipFill>
          <a:blip r:embed="rId9"/>
          <a:stretch>
            <a:fillRect/>
          </a:stretch>
        </p:blipFill>
        <p:spPr>
          <a:xfrm>
            <a:off x="2463401" y="647736"/>
            <a:ext cx="9144793" cy="5767316"/>
          </a:xfrm>
          <a:prstGeom prst="rect">
            <a:avLst/>
          </a:prstGeom>
        </p:spPr>
      </p:pic>
      <p:graphicFrame>
        <p:nvGraphicFramePr>
          <p:cNvPr id="4" name="Object 3">
            <a:extLst>
              <a:ext uri="{FF2B5EF4-FFF2-40B4-BE49-F238E27FC236}">
                <a16:creationId xmlns:a16="http://schemas.microsoft.com/office/drawing/2014/main" id="{7796823C-3A21-4BE8-82FE-9366505B9AB9}"/>
              </a:ext>
            </a:extLst>
          </p:cNvPr>
          <p:cNvGraphicFramePr>
            <a:graphicFrameLocks/>
          </p:cNvGraphicFramePr>
          <p:nvPr>
            <p:extLst>
              <p:ext uri="{D42A27DB-BD31-4B8C-83A1-F6EECF244321}">
                <p14:modId xmlns:p14="http://schemas.microsoft.com/office/powerpoint/2010/main" val="3395362176"/>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by farm size, age and 4R familiarity, the graph illustrates the average nitrogen application rate in kilograms of nitrogen per hectare (including untreated grain corn hectares).</a:t>
            </a:r>
          </a:p>
        </p:txBody>
      </p:sp>
      <p:pic>
        <p:nvPicPr>
          <p:cNvPr id="3" name="Picture 2">
            <a:extLst>
              <a:ext uri="{FF2B5EF4-FFF2-40B4-BE49-F238E27FC236}">
                <a16:creationId xmlns:a16="http://schemas.microsoft.com/office/drawing/2014/main" id="{16A779A4-5F2E-2402-C3CD-9958A0CDBBAA}"/>
              </a:ext>
            </a:extLst>
          </p:cNvPr>
          <p:cNvPicPr>
            <a:picLocks noChangeAspect="1"/>
          </p:cNvPicPr>
          <p:nvPr/>
        </p:nvPicPr>
        <p:blipFill>
          <a:blip r:embed="rId12"/>
          <a:stretch>
            <a:fillRect/>
          </a:stretch>
        </p:blipFill>
        <p:spPr>
          <a:xfrm>
            <a:off x="12266612" y="0"/>
            <a:ext cx="4839315" cy="6858000"/>
          </a:xfrm>
          <a:prstGeom prst="rect">
            <a:avLst/>
          </a:prstGeom>
        </p:spPr>
      </p:pic>
    </p:spTree>
    <p:extLst>
      <p:ext uri="{BB962C8B-B14F-4D97-AF65-F5344CB8AC3E}">
        <p14:creationId xmlns:p14="http://schemas.microsoft.com/office/powerpoint/2010/main" val="39538559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Applications in Grain Corn - % Growers by Timing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pic>
        <p:nvPicPr>
          <p:cNvPr id="3" name="Picture 2">
            <a:extLst>
              <a:ext uri="{FF2B5EF4-FFF2-40B4-BE49-F238E27FC236}">
                <a16:creationId xmlns:a16="http://schemas.microsoft.com/office/drawing/2014/main" id="{2EF9FECC-BA90-4D06-B354-11B7C7C3029F}"/>
              </a:ext>
            </a:extLst>
          </p:cNvPr>
          <p:cNvPicPr>
            <a:picLocks noChangeAspect="1"/>
          </p:cNvPicPr>
          <p:nvPr/>
        </p:nvPicPr>
        <p:blipFill>
          <a:blip r:embed="rId7"/>
          <a:stretch>
            <a:fillRect/>
          </a:stretch>
        </p:blipFill>
        <p:spPr>
          <a:xfrm>
            <a:off x="2517985" y="833763"/>
            <a:ext cx="9144793" cy="5773412"/>
          </a:xfrm>
          <a:prstGeom prst="rect">
            <a:avLst/>
          </a:prstGeom>
        </p:spPr>
      </p:pic>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2023 grain corn crop, did you apply fertilizer at each timing? – and given the options of a) Applied in fall of previous year, b) in the spring before planting, c) in the spring at planting and d) after planting/in-crop.</a:t>
            </a:r>
          </a:p>
          <a:p>
            <a:r>
              <a:rPr lang="en-CA" dirty="0"/>
              <a:t>Separately by farm size, age and 4R program familiarity, the charts illustrate the % of grain corn growers who applied fertilizer at each timing.</a:t>
            </a:r>
          </a:p>
        </p:txBody>
      </p:sp>
    </p:spTree>
    <p:extLst>
      <p:ext uri="{BB962C8B-B14F-4D97-AF65-F5344CB8AC3E}">
        <p14:creationId xmlns:p14="http://schemas.microsoft.com/office/powerpoint/2010/main" val="26881606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55A66C-5175-4AFA-8B79-10F258EB4FAE}"/>
              </a:ext>
            </a:extLst>
          </p:cNvPr>
          <p:cNvPicPr>
            <a:picLocks noChangeAspect="1"/>
          </p:cNvPicPr>
          <p:nvPr/>
        </p:nvPicPr>
        <p:blipFill>
          <a:blip r:embed="rId3"/>
          <a:stretch>
            <a:fillRect/>
          </a:stretch>
        </p:blipFill>
        <p:spPr>
          <a:xfrm>
            <a:off x="2439694" y="835248"/>
            <a:ext cx="9150889"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Nitrogen Rates in Grain Corn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pic>
        <p:nvPicPr>
          <p:cNvPr id="13" name="Picture 12" descr="Asset 17.png">
            <a:extLst>
              <a:ext uri="{FF2B5EF4-FFF2-40B4-BE49-F238E27FC236}">
                <a16:creationId xmlns:a16="http://schemas.microsoft.com/office/drawing/2014/main" id="{23A7CA6E-C7F1-42E0-AB1D-6C3EE352B265}"/>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6265AF8C-59E5-5607-5679-0328BA2EE82F}"/>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A59A7356-4EFF-7B3A-ADBA-F2556E0612D9}"/>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graph on the left illustrates the % of grain corn hectares that were treated with nitrogen at an application rate that fell within each rate range. The graph on the right illustrates the cumulative % of grain corn hectares that were treated with nitrogen at an application rate that fell within each rate range. </a:t>
            </a:r>
          </a:p>
        </p:txBody>
      </p:sp>
    </p:spTree>
    <p:extLst>
      <p:ext uri="{BB962C8B-B14F-4D97-AF65-F5344CB8AC3E}">
        <p14:creationId xmlns:p14="http://schemas.microsoft.com/office/powerpoint/2010/main" val="13790050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3B681D-3167-8B67-7C4B-353074C2D72B}"/>
              </a:ext>
            </a:extLst>
          </p:cNvPr>
          <p:cNvPicPr>
            <a:picLocks noChangeAspect="1"/>
          </p:cNvPicPr>
          <p:nvPr/>
        </p:nvPicPr>
        <p:blipFill>
          <a:blip r:embed="rId3"/>
          <a:stretch>
            <a:fillRect/>
          </a:stretch>
        </p:blipFill>
        <p:spPr>
          <a:xfrm>
            <a:off x="2532761" y="703594"/>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Nitrogen Rate Ranges in Grain Corn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4" name="TextBox 13">
            <a:extLst>
              <a:ext uri="{FF2B5EF4-FFF2-40B4-BE49-F238E27FC236}">
                <a16:creationId xmlns:a16="http://schemas.microsoft.com/office/drawing/2014/main" id="{C7C92DDB-E76F-47C5-A1D7-E66FD0AA95E7}"/>
              </a:ext>
            </a:extLst>
          </p:cNvPr>
          <p:cNvSpPr txBox="1"/>
          <p:nvPr/>
        </p:nvSpPr>
        <p:spPr>
          <a:xfrm>
            <a:off x="8075612" y="38100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65% of the N volume was applied between 160 – 239.9 kg/ha</a:t>
            </a:r>
          </a:p>
        </p:txBody>
      </p:sp>
      <p:pic>
        <p:nvPicPr>
          <p:cNvPr id="15" name="Picture 14" descr="Asset 17.png">
            <a:extLst>
              <a:ext uri="{FF2B5EF4-FFF2-40B4-BE49-F238E27FC236}">
                <a16:creationId xmlns:a16="http://schemas.microsoft.com/office/drawing/2014/main" id="{D3FE0C33-27E6-40A3-9555-3ED8F0ADA6D5}"/>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A463C3C2-D64E-D769-DECC-7BB0AAC5E5B0}"/>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E845FEB9-1B53-BE07-C230-12F92C85703C}"/>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8" name="Object 17">
            <a:extLst>
              <a:ext uri="{FF2B5EF4-FFF2-40B4-BE49-F238E27FC236}">
                <a16:creationId xmlns:a16="http://schemas.microsoft.com/office/drawing/2014/main" id="{479F8342-94C8-4F88-B4FA-7477CA4D612B}"/>
              </a:ext>
            </a:extLst>
          </p:cNvPr>
          <p:cNvGraphicFramePr>
            <a:graphicFrameLocks/>
          </p:cNvGraphicFramePr>
          <p:nvPr>
            <p:extLst>
              <p:ext uri="{D42A27DB-BD31-4B8C-83A1-F6EECF244321}">
                <p14:modId xmlns:p14="http://schemas.microsoft.com/office/powerpoint/2010/main" val="135676447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1E53AEC3-298B-4D35-8DAB-46CA3BA9A9BD}"/>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US" dirty="0"/>
              <a:t>The chart illustrates the % of nitrogen volume that was applied in grain corn within each rate range.</a:t>
            </a:r>
          </a:p>
          <a:p>
            <a:r>
              <a:rPr lang="en-US" dirty="0"/>
              <a:t>Total kilograms of actual nitrogen applied was calculated based on all sources of nitrogen from all fertilizer types.</a:t>
            </a:r>
          </a:p>
        </p:txBody>
      </p:sp>
      <p:sp>
        <p:nvSpPr>
          <p:cNvPr id="9" name="Rectangle 8">
            <a:extLst>
              <a:ext uri="{FF2B5EF4-FFF2-40B4-BE49-F238E27FC236}">
                <a16:creationId xmlns:a16="http://schemas.microsoft.com/office/drawing/2014/main" id="{AEAC30FD-7815-BB3A-9D50-85F05A150307}"/>
              </a:ext>
            </a:extLst>
          </p:cNvPr>
          <p:cNvSpPr/>
          <p:nvPr/>
        </p:nvSpPr>
        <p:spPr>
          <a:xfrm>
            <a:off x="2513011" y="3236260"/>
            <a:ext cx="9036000" cy="1764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298757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84">
            <a:extLst>
              <a:ext uri="{FF2B5EF4-FFF2-40B4-BE49-F238E27FC236}">
                <a16:creationId xmlns:a16="http://schemas.microsoft.com/office/drawing/2014/main" id="{2B4EE872-7835-4519-A124-B0081273B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0762" y="244792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AFFDCC23-B58C-16E0-FFB0-F61CAEA378D6}"/>
              </a:ext>
            </a:extLst>
          </p:cNvPr>
          <p:cNvPicPr>
            <a:picLocks noChangeAspect="1"/>
          </p:cNvPicPr>
          <p:nvPr/>
        </p:nvPicPr>
        <p:blipFill>
          <a:blip r:embed="rId4"/>
          <a:stretch>
            <a:fillRect/>
          </a:stretch>
        </p:blipFill>
        <p:spPr>
          <a:xfrm>
            <a:off x="2225536" y="548390"/>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Nitrogen Rates in Grain Corn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Nitrogen volume was calculated from all sources of nitrogen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nitrogen</a:t>
            </a:r>
          </a:p>
        </p:txBody>
      </p:sp>
      <p:sp>
        <p:nvSpPr>
          <p:cNvPr id="14" name="TextBox 13"/>
          <p:cNvSpPr txBox="1"/>
          <p:nvPr/>
        </p:nvSpPr>
        <p:spPr>
          <a:xfrm>
            <a:off x="6951461" y="4396303"/>
            <a:ext cx="1582884"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Nitrogen rates at planting were 71 kg/ha in 2023.</a:t>
            </a:r>
          </a:p>
        </p:txBody>
      </p:sp>
      <p:sp>
        <p:nvSpPr>
          <p:cNvPr id="17" name="Rectangle 16">
            <a:hlinkClick r:id="rId8" action="ppaction://hlinksldjump"/>
            <a:extLst>
              <a:ext uri="{FF2B5EF4-FFF2-40B4-BE49-F238E27FC236}">
                <a16:creationId xmlns:a16="http://schemas.microsoft.com/office/drawing/2014/main" id="{D1D7BF23-9CDB-42DD-81BF-4CBE189F2AE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graphicFrame>
        <p:nvGraphicFramePr>
          <p:cNvPr id="15" name="Object 14">
            <a:extLst>
              <a:ext uri="{FF2B5EF4-FFF2-40B4-BE49-F238E27FC236}">
                <a16:creationId xmlns:a16="http://schemas.microsoft.com/office/drawing/2014/main" id="{6E610C8E-3B54-49B2-B916-64C24D3A41EB}"/>
              </a:ext>
            </a:extLst>
          </p:cNvPr>
          <p:cNvGraphicFramePr>
            <a:graphicFrameLocks/>
          </p:cNvGraphicFramePr>
          <p:nvPr>
            <p:extLst>
              <p:ext uri="{D42A27DB-BD31-4B8C-83A1-F6EECF244321}">
                <p14:modId xmlns:p14="http://schemas.microsoft.com/office/powerpoint/2010/main" val="274608598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6" name="Object 5">
                        <a:extLst>
                          <a:ext uri="{FF2B5EF4-FFF2-40B4-BE49-F238E27FC236}">
                            <a16:creationId xmlns:a16="http://schemas.microsoft.com/office/drawing/2014/main" id="{5D8A8F86-8BB8-431F-B494-0C6FA3DB0E14}"/>
                          </a:ext>
                        </a:extLst>
                      </p:cNvPr>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average rate of Nitrogen applied at each application timing in each year expressed in kilograms of actual Nitrogen per hectare.</a:t>
            </a:r>
          </a:p>
          <a:p>
            <a:r>
              <a:rPr lang="en-CA" dirty="0"/>
              <a:t>Note: Rates exclude non-users of Nitrogen.</a:t>
            </a:r>
          </a:p>
        </p:txBody>
      </p:sp>
    </p:spTree>
    <p:extLst>
      <p:ext uri="{BB962C8B-B14F-4D97-AF65-F5344CB8AC3E}">
        <p14:creationId xmlns:p14="http://schemas.microsoft.com/office/powerpoint/2010/main" val="11739359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379BF23-4099-4FFC-AAE9-5548E719F735}"/>
              </a:ext>
            </a:extLst>
          </p:cNvPr>
          <p:cNvPicPr>
            <a:picLocks noChangeAspect="1"/>
          </p:cNvPicPr>
          <p:nvPr/>
        </p:nvPicPr>
        <p:blipFill>
          <a:blip r:embed="rId3"/>
          <a:stretch>
            <a:fillRect/>
          </a:stretch>
        </p:blipFill>
        <p:spPr>
          <a:xfrm>
            <a:off x="4683265" y="1016576"/>
            <a:ext cx="5029636" cy="502963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4" name="Rectangle 3">
            <a:hlinkClick r:id="rId8" action="ppaction://hlinksldjump"/>
            <a:extLst>
              <a:ext uri="{FF2B5EF4-FFF2-40B4-BE49-F238E27FC236}">
                <a16:creationId xmlns:a16="http://schemas.microsoft.com/office/drawing/2014/main" id="{EC4D6791-5D59-FA2E-4730-71022E4529D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6" name="Picture 5" descr="Asset 9.png">
            <a:extLst>
              <a:ext uri="{FF2B5EF4-FFF2-40B4-BE49-F238E27FC236}">
                <a16:creationId xmlns:a16="http://schemas.microsoft.com/office/drawing/2014/main" id="{CEF3134A-3399-98F7-2412-FD345417A7C3}"/>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11" name="TextBox 10">
            <a:extLst>
              <a:ext uri="{FF2B5EF4-FFF2-40B4-BE49-F238E27FC236}">
                <a16:creationId xmlns:a16="http://schemas.microsoft.com/office/drawing/2014/main" id="{8EC1C62D-3CBA-A0F5-C0FC-11C7097CEB64}"/>
              </a:ext>
            </a:extLst>
          </p:cNvPr>
          <p:cNvSpPr txBox="1"/>
          <p:nvPr/>
        </p:nvSpPr>
        <p:spPr>
          <a:xfrm>
            <a:off x="7847012" y="864368"/>
            <a:ext cx="1447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Phosphorous rates were slightly higher in 2023.</a:t>
            </a:r>
          </a:p>
        </p:txBody>
      </p:sp>
      <p:graphicFrame>
        <p:nvGraphicFramePr>
          <p:cNvPr id="13" name="Object 12">
            <a:extLst>
              <a:ext uri="{FF2B5EF4-FFF2-40B4-BE49-F238E27FC236}">
                <a16:creationId xmlns:a16="http://schemas.microsoft.com/office/drawing/2014/main" id="{08D5096B-B2C8-4D00-8010-2E71CA873F32}"/>
              </a:ext>
            </a:extLst>
          </p:cNvPr>
          <p:cNvGraphicFramePr>
            <a:graphicFrameLocks/>
          </p:cNvGraphicFramePr>
          <p:nvPr>
            <p:extLst>
              <p:ext uri="{D42A27DB-BD31-4B8C-83A1-F6EECF244321}">
                <p14:modId xmlns:p14="http://schemas.microsoft.com/office/powerpoint/2010/main" val="467813758"/>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0" name=""/>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74673"/>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average rate of Phosphorus (P₂O₅) applied in each year expressed in kilograms of actual Phosphorus (P₂O₅) per hectare.</a:t>
            </a:r>
          </a:p>
          <a:p>
            <a:r>
              <a:rPr lang="en-CA" dirty="0"/>
              <a:t>Note: Rates include non-users of Phosphorus (P₂O₅).</a:t>
            </a:r>
          </a:p>
        </p:txBody>
      </p:sp>
      <p:pic>
        <p:nvPicPr>
          <p:cNvPr id="3" name="Picture 2">
            <a:extLst>
              <a:ext uri="{FF2B5EF4-FFF2-40B4-BE49-F238E27FC236}">
                <a16:creationId xmlns:a16="http://schemas.microsoft.com/office/drawing/2014/main" id="{D0971FA9-E2BA-E72F-9115-79F135BBA945}"/>
              </a:ext>
            </a:extLst>
          </p:cNvPr>
          <p:cNvPicPr>
            <a:picLocks noChangeAspect="1"/>
          </p:cNvPicPr>
          <p:nvPr/>
        </p:nvPicPr>
        <p:blipFill>
          <a:blip r:embed="rId12"/>
          <a:stretch>
            <a:fillRect/>
          </a:stretch>
        </p:blipFill>
        <p:spPr>
          <a:xfrm>
            <a:off x="12266612" y="0"/>
            <a:ext cx="4839315" cy="6858000"/>
          </a:xfrm>
          <a:prstGeom prst="rect">
            <a:avLst/>
          </a:prstGeom>
        </p:spPr>
      </p:pic>
    </p:spTree>
    <p:extLst>
      <p:ext uri="{BB962C8B-B14F-4D97-AF65-F5344CB8AC3E}">
        <p14:creationId xmlns:p14="http://schemas.microsoft.com/office/powerpoint/2010/main" val="635681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87D887-AAFB-4481-BFE9-5201B4632382}"/>
              </a:ext>
            </a:extLst>
          </p:cNvPr>
          <p:cNvPicPr>
            <a:picLocks noChangeAspect="1"/>
          </p:cNvPicPr>
          <p:nvPr/>
        </p:nvPicPr>
        <p:blipFill>
          <a:blip r:embed="rId3"/>
          <a:stretch>
            <a:fillRect/>
          </a:stretch>
        </p:blipFill>
        <p:spPr>
          <a:xfrm>
            <a:off x="2349466" y="671584"/>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Grain Corn - Average Rate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phosphorus</a:t>
            </a:r>
          </a:p>
        </p:txBody>
      </p:sp>
      <p:sp>
        <p:nvSpPr>
          <p:cNvPr id="17" name="TextBox 16">
            <a:extLst>
              <a:ext uri="{FF2B5EF4-FFF2-40B4-BE49-F238E27FC236}">
                <a16:creationId xmlns:a16="http://schemas.microsoft.com/office/drawing/2014/main" id="{7426169D-5EAF-495F-9F27-3C60B3298535}"/>
              </a:ext>
            </a:extLst>
          </p:cNvPr>
          <p:cNvSpPr txBox="1"/>
          <p:nvPr/>
        </p:nvSpPr>
        <p:spPr>
          <a:xfrm>
            <a:off x="8761412" y="3099582"/>
            <a:ext cx="1524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Younger farmers tend to use slightly higher P₂O₅ rates.</a:t>
            </a:r>
          </a:p>
        </p:txBody>
      </p:sp>
      <p:sp>
        <p:nvSpPr>
          <p:cNvPr id="4" name="Rectangle 3">
            <a:hlinkClick r:id="rId8" action="ppaction://hlinksldjump"/>
            <a:extLst>
              <a:ext uri="{FF2B5EF4-FFF2-40B4-BE49-F238E27FC236}">
                <a16:creationId xmlns:a16="http://schemas.microsoft.com/office/drawing/2014/main" id="{EC4D6791-5D59-FA2E-4730-71022E4529DA}"/>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C8C5FCE0-5F4E-233A-94AC-2F30E3FE72DF}"/>
              </a:ext>
            </a:extLst>
          </p:cNvPr>
          <p:cNvPicPr>
            <a:picLocks noChangeAspect="1"/>
          </p:cNvPicPr>
          <p:nvPr/>
        </p:nvPicPr>
        <p:blipFill>
          <a:blip r:embed="rId9"/>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F20F8AA0-E3B9-E663-E393-AEF7A8F54FEF}"/>
              </a:ext>
            </a:extLst>
          </p:cNvPr>
          <p:cNvPicPr>
            <a:picLocks noChangeAspect="1"/>
          </p:cNvPicPr>
          <p:nvPr/>
        </p:nvPicPr>
        <p:blipFill>
          <a:blip r:embed="rId10" cstate="print"/>
          <a:stretch>
            <a:fillRect/>
          </a:stretch>
        </p:blipFill>
        <p:spPr>
          <a:xfrm>
            <a:off x="226808" y="4568952"/>
            <a:ext cx="305631" cy="304800"/>
          </a:xfrm>
          <a:prstGeom prst="rect">
            <a:avLst/>
          </a:prstGeom>
        </p:spPr>
      </p:pic>
      <p:graphicFrame>
        <p:nvGraphicFramePr>
          <p:cNvPr id="18" name="Object 17">
            <a:extLst>
              <a:ext uri="{FF2B5EF4-FFF2-40B4-BE49-F238E27FC236}">
                <a16:creationId xmlns:a16="http://schemas.microsoft.com/office/drawing/2014/main" id="{E070D457-B2E7-4864-B7BE-3F552C331C86}"/>
              </a:ext>
            </a:extLst>
          </p:cNvPr>
          <p:cNvGraphicFramePr>
            <a:graphicFrameLocks/>
          </p:cNvGraphicFramePr>
          <p:nvPr>
            <p:extLst>
              <p:ext uri="{D42A27DB-BD31-4B8C-83A1-F6EECF244321}">
                <p14:modId xmlns:p14="http://schemas.microsoft.com/office/powerpoint/2010/main" val="1827144700"/>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1" imgW="914400" imgH="771480" progId="Excel.Sheet.12">
                  <p:embed/>
                </p:oleObj>
              </mc:Choice>
              <mc:Fallback>
                <p:oleObj name="Worksheet" showAsIcon="1" r:id="rId11" imgW="914400" imgH="771480" progId="Excel.Sheet.12">
                  <p:embed/>
                  <p:pic>
                    <p:nvPicPr>
                      <p:cNvPr id="13" name="Object 12">
                        <a:extLst>
                          <a:ext uri="{FF2B5EF4-FFF2-40B4-BE49-F238E27FC236}">
                            <a16:creationId xmlns:a16="http://schemas.microsoft.com/office/drawing/2014/main" id="{08D5096B-B2C8-4D00-8010-2E71CA873F32}"/>
                          </a:ext>
                        </a:extLst>
                      </p:cNvPr>
                      <p:cNvPicPr/>
                      <p:nvPr/>
                    </p:nvPicPr>
                    <p:blipFill>
                      <a:blip r:embed="rId12"/>
                      <a:srcRect l="29861" t="2469" r="29861" b="62551"/>
                      <a:stretch>
                        <a:fillRect/>
                      </a:stretch>
                    </p:blipFill>
                    <p:spPr>
                      <a:xfrm>
                        <a:off x="812800" y="4572000"/>
                        <a:ext cx="279400" cy="2921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by farm size, age and 4R familiarity, the graph illustrates the average Phosphorus (P₂O₅) application rate in kilograms of Phosphorus (P₂O₅) per hectare (including untreated grain corn hectares).</a:t>
            </a:r>
          </a:p>
        </p:txBody>
      </p:sp>
    </p:spTree>
    <p:extLst>
      <p:ext uri="{BB962C8B-B14F-4D97-AF65-F5344CB8AC3E}">
        <p14:creationId xmlns:p14="http://schemas.microsoft.com/office/powerpoint/2010/main" val="15481556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4E290-5AC4-4DED-A9EA-264C4265C4EA}"/>
              </a:ext>
            </a:extLst>
          </p:cNvPr>
          <p:cNvPicPr>
            <a:picLocks noChangeAspect="1"/>
          </p:cNvPicPr>
          <p:nvPr/>
        </p:nvPicPr>
        <p:blipFill>
          <a:blip r:embed="rId3"/>
          <a:stretch>
            <a:fillRect/>
          </a:stretch>
        </p:blipFill>
        <p:spPr>
          <a:xfrm>
            <a:off x="2442742" y="838297"/>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 Rates in Grain Corn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pic>
        <p:nvPicPr>
          <p:cNvPr id="22" name="Picture 21" descr="Asset 17.png">
            <a:extLst>
              <a:ext uri="{FF2B5EF4-FFF2-40B4-BE49-F238E27FC236}">
                <a16:creationId xmlns:a16="http://schemas.microsoft.com/office/drawing/2014/main" id="{F5A4210E-C8EF-457A-B6F3-C717EF9F545F}"/>
              </a:ext>
            </a:extLst>
          </p:cNvPr>
          <p:cNvPicPr>
            <a:picLocks noChangeAspect="1"/>
          </p:cNvPicPr>
          <p:nvPr/>
        </p:nvPicPr>
        <p:blipFill>
          <a:blip r:embed="rId7" cstate="print"/>
          <a:stretch>
            <a:fillRect/>
          </a:stretch>
        </p:blipFill>
        <p:spPr>
          <a:xfrm>
            <a:off x="11706540" y="295922"/>
            <a:ext cx="407672" cy="407672"/>
          </a:xfrm>
          <a:prstGeom prst="rect">
            <a:avLst/>
          </a:prstGeom>
        </p:spPr>
      </p:pic>
      <p:pic>
        <p:nvPicPr>
          <p:cNvPr id="3" name="Picture 2">
            <a:extLst>
              <a:ext uri="{FF2B5EF4-FFF2-40B4-BE49-F238E27FC236}">
                <a16:creationId xmlns:a16="http://schemas.microsoft.com/office/drawing/2014/main" id="{2AE9F74E-A510-7401-9F95-DE7F4BF1179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01D65474-FFF9-185B-D9EE-2BA947F87EF5}"/>
              </a:ext>
            </a:extLst>
          </p:cNvPr>
          <p:cNvPicPr>
            <a:picLocks noChangeAspect="1"/>
          </p:cNvPicPr>
          <p:nvPr/>
        </p:nvPicPr>
        <p:blipFill>
          <a:blip r:embed="rId9"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US" dirty="0"/>
              <a:t>The graph on the left illustrates the % of grain corn hectares that were treated with phosphorus (P</a:t>
            </a:r>
            <a:r>
              <a:rPr lang="en-US" baseline="-25000" dirty="0"/>
              <a:t>2</a:t>
            </a:r>
            <a:r>
              <a:rPr lang="en-US" dirty="0"/>
              <a:t>O</a:t>
            </a:r>
            <a:r>
              <a:rPr lang="en-US" baseline="-25000" dirty="0"/>
              <a:t>5</a:t>
            </a:r>
            <a:r>
              <a:rPr lang="en-US" dirty="0"/>
              <a:t>) at an application rate that fell within each rate range. The graph on the right illustrates the cumulative % of grain corn hectares that were treated with phosphorus (P</a:t>
            </a:r>
            <a:r>
              <a:rPr lang="en-US" baseline="-25000" dirty="0"/>
              <a:t>2</a:t>
            </a:r>
            <a:r>
              <a:rPr lang="en-US" dirty="0"/>
              <a:t>O</a:t>
            </a:r>
            <a:r>
              <a:rPr lang="en-US" baseline="-25000" dirty="0"/>
              <a:t>5</a:t>
            </a:r>
            <a:r>
              <a:rPr lang="en-US" dirty="0"/>
              <a:t>) at an application rate that fell within each rate range. </a:t>
            </a:r>
          </a:p>
        </p:txBody>
      </p:sp>
    </p:spTree>
    <p:extLst>
      <p:ext uri="{BB962C8B-B14F-4D97-AF65-F5344CB8AC3E}">
        <p14:creationId xmlns:p14="http://schemas.microsoft.com/office/powerpoint/2010/main" val="6013238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B5F57E-3F0B-2026-A495-15E473422D9F}"/>
              </a:ext>
            </a:extLst>
          </p:cNvPr>
          <p:cNvPicPr>
            <a:picLocks noChangeAspect="1"/>
          </p:cNvPicPr>
          <p:nvPr/>
        </p:nvPicPr>
        <p:blipFill>
          <a:blip r:embed="rId2"/>
          <a:stretch>
            <a:fillRect/>
          </a:stretch>
        </p:blipFill>
        <p:spPr>
          <a:xfrm>
            <a:off x="2537868" y="776939"/>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Phosphorus (P₂O₅)</a:t>
            </a:r>
            <a:r>
              <a:rPr lang="en-US" sz="2200" u="none" dirty="0"/>
              <a:t> Rate Ranges in Grain Corn - % of Volume in 2023</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5" name="TextBox 14">
            <a:extLst>
              <a:ext uri="{FF2B5EF4-FFF2-40B4-BE49-F238E27FC236}">
                <a16:creationId xmlns:a16="http://schemas.microsoft.com/office/drawing/2014/main" id="{8F03E53A-E4E0-4497-8AA3-9945EC64305F}"/>
              </a:ext>
            </a:extLst>
          </p:cNvPr>
          <p:cNvSpPr txBox="1"/>
          <p:nvPr/>
        </p:nvSpPr>
        <p:spPr>
          <a:xfrm>
            <a:off x="9599612" y="3733800"/>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66% of the P₂O₅ volume was applied between 40 – 69.9 lbs./ac.</a:t>
            </a:r>
          </a:p>
        </p:txBody>
      </p:sp>
      <p:pic>
        <p:nvPicPr>
          <p:cNvPr id="3" name="Picture 2">
            <a:extLst>
              <a:ext uri="{FF2B5EF4-FFF2-40B4-BE49-F238E27FC236}">
                <a16:creationId xmlns:a16="http://schemas.microsoft.com/office/drawing/2014/main" id="{5E4B31F7-3D70-6C6F-B497-09DFAD686FEF}"/>
              </a:ext>
            </a:extLst>
          </p:cNvPr>
          <p:cNvPicPr>
            <a:picLocks noChangeAspect="1"/>
          </p:cNvPicPr>
          <p:nvPr/>
        </p:nvPicPr>
        <p:blipFill>
          <a:blip r:embed="rId7"/>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25D93588-6037-E4BC-093C-7F1E657B3B35}"/>
              </a:ext>
            </a:extLst>
          </p:cNvPr>
          <p:cNvPicPr>
            <a:picLocks noChangeAspect="1"/>
          </p:cNvPicPr>
          <p:nvPr/>
        </p:nvPicPr>
        <p:blipFill>
          <a:blip r:embed="rId8" cstate="print"/>
          <a:stretch>
            <a:fillRect/>
          </a:stretch>
        </p:blipFill>
        <p:spPr>
          <a:xfrm>
            <a:off x="226808" y="4568952"/>
            <a:ext cx="305631" cy="304800"/>
          </a:xfrm>
          <a:prstGeom prst="rect">
            <a:avLst/>
          </a:prstGeom>
        </p:spPr>
      </p:pic>
      <p:graphicFrame>
        <p:nvGraphicFramePr>
          <p:cNvPr id="17" name="Object 16">
            <a:extLst>
              <a:ext uri="{FF2B5EF4-FFF2-40B4-BE49-F238E27FC236}">
                <a16:creationId xmlns:a16="http://schemas.microsoft.com/office/drawing/2014/main" id="{3EB21F2F-A6F4-4774-B581-E641AEEEF4E4}"/>
              </a:ext>
            </a:extLst>
          </p:cNvPr>
          <p:cNvGraphicFramePr>
            <a:graphicFrameLocks/>
          </p:cNvGraphicFramePr>
          <p:nvPr>
            <p:extLst>
              <p:ext uri="{D42A27DB-BD31-4B8C-83A1-F6EECF244321}">
                <p14:modId xmlns:p14="http://schemas.microsoft.com/office/powerpoint/2010/main" val="22624505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5" name="Object 14">
                        <a:extLst>
                          <a:ext uri="{FF2B5EF4-FFF2-40B4-BE49-F238E27FC236}">
                            <a16:creationId xmlns:a16="http://schemas.microsoft.com/office/drawing/2014/main" id="{F9EF33A4-7E3A-4389-84E7-8F219B23AA91}"/>
                          </a:ext>
                        </a:extLst>
                      </p:cNvPr>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EX-MOREINFO-001"/>
          <p:cNvSpPr txBox="1"/>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US" dirty="0"/>
              <a:t>The chart illustrates the % of phosphorus (P₂O₅) volume that was applied in grain corn within each rate range.</a:t>
            </a:r>
          </a:p>
          <a:p>
            <a:r>
              <a:rPr lang="en-US" dirty="0"/>
              <a:t>Total kilograms of actual phosphorus (P₂O₅) applied was calculated based on all sources of phosphorus (P₂O₅) from all fertilizer types.</a:t>
            </a:r>
          </a:p>
        </p:txBody>
      </p:sp>
      <p:sp>
        <p:nvSpPr>
          <p:cNvPr id="11" name="Rectangle 10">
            <a:extLst>
              <a:ext uri="{FF2B5EF4-FFF2-40B4-BE49-F238E27FC236}">
                <a16:creationId xmlns:a16="http://schemas.microsoft.com/office/drawing/2014/main" id="{171D56DB-1F1A-D36C-47FC-A4456F481106}"/>
              </a:ext>
            </a:extLst>
          </p:cNvPr>
          <p:cNvSpPr/>
          <p:nvPr/>
        </p:nvSpPr>
        <p:spPr>
          <a:xfrm>
            <a:off x="2589211" y="2608730"/>
            <a:ext cx="8928000" cy="154800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4023660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2" y="5186145"/>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4">
            <a:extLst>
              <a:ext uri="{FF2B5EF4-FFF2-40B4-BE49-F238E27FC236}">
                <a16:creationId xmlns:a16="http://schemas.microsoft.com/office/drawing/2014/main" id="{F308FE75-E51E-C1C5-150A-3A01DF27E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1" y="563541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4">
            <a:extLst>
              <a:ext uri="{FF2B5EF4-FFF2-40B4-BE49-F238E27FC236}">
                <a16:creationId xmlns:a16="http://schemas.microsoft.com/office/drawing/2014/main" id="{0CBEDED4-E255-17C6-30BE-E341AB283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0384" y="322758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Phosphorus (P₂O₅) Rates in Grain Corn - By Timing</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Phosphorus (P₂O₅) volume was calculated from all sources of phosphorus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phosphorus</a:t>
            </a:r>
          </a:p>
        </p:txBody>
      </p:sp>
      <p:graphicFrame>
        <p:nvGraphicFramePr>
          <p:cNvPr id="16" name="Object 15">
            <a:extLst>
              <a:ext uri="{FF2B5EF4-FFF2-40B4-BE49-F238E27FC236}">
                <a16:creationId xmlns:a16="http://schemas.microsoft.com/office/drawing/2014/main" id="{9EBE70BD-9238-4F8F-B0C6-971EF28235DE}"/>
              </a:ext>
            </a:extLst>
          </p:cNvPr>
          <p:cNvGraphicFramePr>
            <a:graphicFrameLocks/>
          </p:cNvGraphicFramePr>
          <p:nvPr>
            <p:extLst>
              <p:ext uri="{D42A27DB-BD31-4B8C-83A1-F6EECF244321}">
                <p14:modId xmlns:p14="http://schemas.microsoft.com/office/powerpoint/2010/main" val="169751349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12" name="Object 11">
                        <a:extLst>
                          <a:ext uri="{FF2B5EF4-FFF2-40B4-BE49-F238E27FC236}">
                            <a16:creationId xmlns:a16="http://schemas.microsoft.com/office/drawing/2014/main" id="{34A312EC-B4CA-4E91-B159-F0FD99770228}"/>
                          </a:ext>
                        </a:extLst>
                      </p:cNvPr>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pic>
        <p:nvPicPr>
          <p:cNvPr id="15" name="Picture 14">
            <a:extLst>
              <a:ext uri="{FF2B5EF4-FFF2-40B4-BE49-F238E27FC236}">
                <a16:creationId xmlns:a16="http://schemas.microsoft.com/office/drawing/2014/main" id="{24409F2D-1EFF-2E49-B7DB-60927FD34261}"/>
              </a:ext>
            </a:extLst>
          </p:cNvPr>
          <p:cNvPicPr>
            <a:picLocks noChangeAspect="1"/>
          </p:cNvPicPr>
          <p:nvPr/>
        </p:nvPicPr>
        <p:blipFill>
          <a:blip r:embed="rId9"/>
          <a:stretch>
            <a:fillRect/>
          </a:stretch>
        </p:blipFill>
        <p:spPr>
          <a:xfrm>
            <a:off x="2185845" y="649391"/>
            <a:ext cx="9169179" cy="5761219"/>
          </a:xfrm>
          <a:prstGeom prst="rect">
            <a:avLst/>
          </a:prstGeom>
        </p:spPr>
      </p:pic>
      <p:sp>
        <p:nvSpPr>
          <p:cNvPr id="23" name="Rectangle 22">
            <a:hlinkClick r:id="rId10" action="ppaction://hlinksldjump"/>
            <a:extLst>
              <a:ext uri="{FF2B5EF4-FFF2-40B4-BE49-F238E27FC236}">
                <a16:creationId xmlns:a16="http://schemas.microsoft.com/office/drawing/2014/main" id="{890D9436-4639-4900-8C30-AF2FCED941F6}"/>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average rate of Phosphorus (P₂O₅) applied at each application timing in each year expressed in kilograms of actual Phosphorus (P₂O₅) per hectare.</a:t>
            </a:r>
          </a:p>
          <a:p>
            <a:r>
              <a:rPr lang="en-CA" dirty="0"/>
              <a:t>Note: Rates </a:t>
            </a:r>
            <a:r>
              <a:rPr lang="en-CA" u="sng" dirty="0"/>
              <a:t>exclude</a:t>
            </a:r>
            <a:r>
              <a:rPr lang="en-CA" dirty="0"/>
              <a:t> non-users of Phosphorus (P₂O₅).</a:t>
            </a:r>
          </a:p>
        </p:txBody>
      </p:sp>
    </p:spTree>
    <p:extLst>
      <p:ext uri="{BB962C8B-B14F-4D97-AF65-F5344CB8AC3E}">
        <p14:creationId xmlns:p14="http://schemas.microsoft.com/office/powerpoint/2010/main" val="2971168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727D061-3B55-4859-890A-69183729957C}"/>
              </a:ext>
            </a:extLst>
          </p:cNvPr>
          <p:cNvPicPr>
            <a:picLocks noChangeAspect="1"/>
          </p:cNvPicPr>
          <p:nvPr/>
        </p:nvPicPr>
        <p:blipFill>
          <a:blip r:embed="rId2"/>
          <a:stretch>
            <a:fillRect/>
          </a:stretch>
        </p:blipFill>
        <p:spPr>
          <a:xfrm>
            <a:off x="4805620" y="1092776"/>
            <a:ext cx="5029636" cy="502963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Grain Corn</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include</a:t>
            </a:r>
            <a:r>
              <a:rPr lang="en-CA" sz="800" dirty="0">
                <a:solidFill>
                  <a:srgbClr val="201B1A"/>
                </a:solidFill>
                <a:latin typeface="Calibri Light"/>
              </a:rPr>
              <a:t> growers who did not apply any potassium</a:t>
            </a:r>
          </a:p>
        </p:txBody>
      </p:sp>
      <p:sp>
        <p:nvSpPr>
          <p:cNvPr id="3" name="Rectangle 2">
            <a:hlinkClick r:id="rId7" action="ppaction://hlinksldjump"/>
            <a:extLst>
              <a:ext uri="{FF2B5EF4-FFF2-40B4-BE49-F238E27FC236}">
                <a16:creationId xmlns:a16="http://schemas.microsoft.com/office/drawing/2014/main" id="{DF8564BC-0CDF-B907-F607-7B402624997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EX-MOREINFO-001"/>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average rate of Potassium (K₂O) applied in each year expressed in kilograms of actual Potassium (K₂O) per hectare.</a:t>
            </a:r>
          </a:p>
          <a:p>
            <a:r>
              <a:rPr lang="en-CA" dirty="0"/>
              <a:t>Note: Rates include non-users of Potassium (K₂O).</a:t>
            </a:r>
          </a:p>
        </p:txBody>
      </p:sp>
      <p:pic>
        <p:nvPicPr>
          <p:cNvPr id="6" name="Picture 5" descr="Asset 9.png">
            <a:extLst>
              <a:ext uri="{FF2B5EF4-FFF2-40B4-BE49-F238E27FC236}">
                <a16:creationId xmlns:a16="http://schemas.microsoft.com/office/drawing/2014/main" id="{DF817D41-8AAA-D333-3AF6-168FE3440188}"/>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11" name="TextBox 10">
            <a:extLst>
              <a:ext uri="{FF2B5EF4-FFF2-40B4-BE49-F238E27FC236}">
                <a16:creationId xmlns:a16="http://schemas.microsoft.com/office/drawing/2014/main" id="{89E2D021-3E6B-F477-6FA5-44A7BFEF17DB}"/>
              </a:ext>
            </a:extLst>
          </p:cNvPr>
          <p:cNvSpPr txBox="1"/>
          <p:nvPr/>
        </p:nvSpPr>
        <p:spPr>
          <a:xfrm>
            <a:off x="7999412" y="826268"/>
            <a:ext cx="1447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Potassium rates were slightly higher in 2023.</a:t>
            </a:r>
          </a:p>
        </p:txBody>
      </p:sp>
      <p:graphicFrame>
        <p:nvGraphicFramePr>
          <p:cNvPr id="16" name="Object 15">
            <a:extLst>
              <a:ext uri="{FF2B5EF4-FFF2-40B4-BE49-F238E27FC236}">
                <a16:creationId xmlns:a16="http://schemas.microsoft.com/office/drawing/2014/main" id="{F57EB00F-CE01-437E-8F56-4781562B1614}"/>
              </a:ext>
            </a:extLst>
          </p:cNvPr>
          <p:cNvGraphicFramePr>
            <a:graphicFrameLocks/>
          </p:cNvGraphicFramePr>
          <p:nvPr>
            <p:extLst>
              <p:ext uri="{D42A27DB-BD31-4B8C-83A1-F6EECF244321}">
                <p14:modId xmlns:p14="http://schemas.microsoft.com/office/powerpoint/2010/main" val="64735347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3" name="Object 12">
                        <a:extLst>
                          <a:ext uri="{FF2B5EF4-FFF2-40B4-BE49-F238E27FC236}">
                            <a16:creationId xmlns:a16="http://schemas.microsoft.com/office/drawing/2014/main" id="{08D5096B-B2C8-4D00-8010-2E71CA873F32}"/>
                          </a:ext>
                        </a:extLst>
                      </p:cNvPr>
                      <p:cNvPicPr/>
                      <p:nvPr/>
                    </p:nvPicPr>
                    <p:blipFill>
                      <a:blip r:embed="rId10"/>
                      <a:srcRect l="29861" t="2469" r="29861" b="62551"/>
                      <a:stretch>
                        <a:fillRect/>
                      </a:stretch>
                    </p:blipFill>
                    <p:spPr>
                      <a:xfrm>
                        <a:off x="812800" y="4572000"/>
                        <a:ext cx="279400" cy="29210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268B3DB3-415F-C13C-8C50-745655B83BF1}"/>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427168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0EDAB6E-9A69-6372-A50B-AAD4CDCB622B}"/>
              </a:ext>
            </a:extLst>
          </p:cNvPr>
          <p:cNvPicPr>
            <a:picLocks noChangeAspect="1"/>
          </p:cNvPicPr>
          <p:nvPr/>
        </p:nvPicPr>
        <p:blipFill>
          <a:blip r:embed="rId2"/>
          <a:stretch>
            <a:fillRect/>
          </a:stretch>
        </p:blipFill>
        <p:spPr>
          <a:xfrm>
            <a:off x="2307432" y="557284"/>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Grain Corn - Average Rate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20" name="TextBox 19"/>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Potassium (K₂O) volume was calculated from all sources of potassium contained in all fertilizer types</a:t>
            </a:r>
          </a:p>
        </p:txBody>
      </p:sp>
      <p:sp>
        <p:nvSpPr>
          <p:cNvPr id="21" name="TextBox 20"/>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201B1A"/>
                </a:solidFill>
                <a:effectLst/>
                <a:uLnTx/>
                <a:uFillTx/>
                <a:latin typeface="Calibri Light"/>
                <a:ea typeface="+mn-ea"/>
                <a:cs typeface="+mn-cs"/>
              </a:rPr>
              <a:t>Note: Rates </a:t>
            </a:r>
            <a:r>
              <a:rPr kumimoji="0" lang="en-CA" sz="800" b="0" i="0" u="sng" strike="noStrike" kern="1200" cap="none" spc="0" normalizeH="0" baseline="0" noProof="0" dirty="0">
                <a:ln>
                  <a:noFill/>
                </a:ln>
                <a:solidFill>
                  <a:srgbClr val="201B1A"/>
                </a:solidFill>
                <a:effectLst/>
                <a:uLnTx/>
                <a:uFillTx/>
                <a:latin typeface="Calibri Light"/>
                <a:ea typeface="+mn-ea"/>
                <a:cs typeface="+mn-cs"/>
              </a:rPr>
              <a:t>include</a:t>
            </a:r>
            <a:r>
              <a:rPr kumimoji="0" lang="en-CA" sz="800" b="0" i="0" u="none" strike="noStrike" kern="1200" cap="none" spc="0" normalizeH="0" baseline="0" noProof="0" dirty="0">
                <a:ln>
                  <a:noFill/>
                </a:ln>
                <a:solidFill>
                  <a:srgbClr val="201B1A"/>
                </a:solidFill>
                <a:effectLst/>
                <a:uLnTx/>
                <a:uFillTx/>
                <a:latin typeface="Calibri Light"/>
                <a:ea typeface="+mn-ea"/>
                <a:cs typeface="+mn-cs"/>
              </a:rPr>
              <a:t> growers who did not apply any potassium</a:t>
            </a:r>
          </a:p>
        </p:txBody>
      </p:sp>
      <p:sp>
        <p:nvSpPr>
          <p:cNvPr id="17" name="TextBox 16">
            <a:extLst>
              <a:ext uri="{FF2B5EF4-FFF2-40B4-BE49-F238E27FC236}">
                <a16:creationId xmlns:a16="http://schemas.microsoft.com/office/drawing/2014/main" id="{71FA0D23-F961-430E-96EB-781EBD523D35}"/>
              </a:ext>
            </a:extLst>
          </p:cNvPr>
          <p:cNvSpPr txBox="1"/>
          <p:nvPr/>
        </p:nvSpPr>
        <p:spPr>
          <a:xfrm>
            <a:off x="8765394" y="1564096"/>
            <a:ext cx="1887943"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Small farms were more likely to apply higher rates of Potassium.</a:t>
            </a:r>
          </a:p>
        </p:txBody>
      </p:sp>
      <p:sp>
        <p:nvSpPr>
          <p:cNvPr id="3" name="Rectangle 2">
            <a:hlinkClick r:id="rId7" action="ppaction://hlinksldjump"/>
            <a:extLst>
              <a:ext uri="{FF2B5EF4-FFF2-40B4-BE49-F238E27FC236}">
                <a16:creationId xmlns:a16="http://schemas.microsoft.com/office/drawing/2014/main" id="{DF8564BC-0CDF-B907-F607-7B4026249975}"/>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marL="0" marR="0" lvl="0" indent="0" algn="r" defTabSz="481897" rtl="0" eaLnBrk="1" fontAlgn="auto" latinLnBrk="0" hangingPunct="1">
              <a:lnSpc>
                <a:spcPts val="976"/>
              </a:lnSpc>
              <a:spcBef>
                <a:spcPct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 Grain Corn Summary  </a:t>
            </a:r>
            <a:r>
              <a:rPr kumimoji="0" lang="en-US" sz="800" b="0" i="0" u="none" strike="noStrike" kern="1200" cap="none" spc="0" normalizeH="0" baseline="0" noProof="0" dirty="0">
                <a:ln>
                  <a:noFill/>
                </a:ln>
                <a:solidFill>
                  <a:prstClr val="white"/>
                </a:solidFill>
                <a:effectLst/>
                <a:uLnTx/>
                <a:uFillTx/>
                <a:latin typeface="Calibri"/>
                <a:ea typeface="+mn-ea"/>
                <a:cs typeface="Calibri" panose="020F0502020204030204" pitchFamily="34" charset="0"/>
                <a:sym typeface="Wingdings 3"/>
              </a:rPr>
              <a:t> </a:t>
            </a:r>
            <a:r>
              <a:rPr kumimoji="0" lang="en-US" sz="800" b="0" i="0" u="none" strike="noStrike" kern="1200" cap="none" spc="0" normalizeH="0" baseline="0" noProof="0" dirty="0">
                <a:ln>
                  <a:noFill/>
                </a:ln>
                <a:solidFill>
                  <a:prstClr val="white"/>
                </a:solidFill>
                <a:effectLst/>
                <a:uLnTx/>
                <a:uFillTx/>
                <a:latin typeface="Calibri"/>
                <a:ea typeface="+mn-ea"/>
                <a:cs typeface="+mn-cs"/>
                <a:sym typeface="Wingdings 3"/>
              </a:rPr>
              <a:t></a:t>
            </a: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6" name="Picture 5" descr="Asset 9.png">
            <a:extLst>
              <a:ext uri="{FF2B5EF4-FFF2-40B4-BE49-F238E27FC236}">
                <a16:creationId xmlns:a16="http://schemas.microsoft.com/office/drawing/2014/main" id="{DF817D41-8AAA-D333-3AF6-168FE3440188}"/>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13" name="TextBox 12">
            <a:extLst>
              <a:ext uri="{FF2B5EF4-FFF2-40B4-BE49-F238E27FC236}">
                <a16:creationId xmlns:a16="http://schemas.microsoft.com/office/drawing/2014/main" id="{6B742971-AFDB-90B8-0AC2-D35354F4801B}"/>
              </a:ext>
            </a:extLst>
          </p:cNvPr>
          <p:cNvSpPr txBox="1"/>
          <p:nvPr/>
        </p:nvSpPr>
        <p:spPr>
          <a:xfrm>
            <a:off x="9142412" y="3429000"/>
            <a:ext cx="20574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01B1A"/>
                </a:solidFill>
                <a:effectLst/>
                <a:uLnTx/>
                <a:uFillTx/>
                <a:latin typeface="Calibri"/>
                <a:ea typeface="+mn-ea"/>
                <a:cs typeface="+mn-cs"/>
              </a:rPr>
              <a:t>Middle Aged </a:t>
            </a:r>
            <a:r>
              <a:rPr lang="en-US" sz="1000" dirty="0">
                <a:solidFill>
                  <a:srgbClr val="201B1A"/>
                </a:solidFill>
                <a:latin typeface="Calibri"/>
              </a:rPr>
              <a:t>growers </a:t>
            </a:r>
            <a:r>
              <a:rPr kumimoji="0" lang="en-US" sz="1000" b="0" i="0" u="none" strike="noStrike" kern="1200" cap="none" spc="0" normalizeH="0" baseline="0" noProof="0" dirty="0">
                <a:ln>
                  <a:noFill/>
                </a:ln>
                <a:solidFill>
                  <a:srgbClr val="201B1A"/>
                </a:solidFill>
                <a:effectLst/>
                <a:uLnTx/>
                <a:uFillTx/>
                <a:latin typeface="Calibri"/>
                <a:ea typeface="+mn-ea"/>
                <a:cs typeface="+mn-cs"/>
              </a:rPr>
              <a:t>were more likely to apply lower rates of Potassium.</a:t>
            </a:r>
          </a:p>
        </p:txBody>
      </p:sp>
      <p:sp>
        <p:nvSpPr>
          <p:cNvPr id="8" name="EX-MOREINFO-001"/>
          <p:cNvSpPr txBox="1"/>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Separately by farm size, age and 4R familiarity, the graph illustrates the average Potassium (K₂O) application rate in kilograms of Potassium (K₂O) per hectare (including untreated grain corn hectares).</a:t>
            </a:r>
          </a:p>
        </p:txBody>
      </p:sp>
      <p:graphicFrame>
        <p:nvGraphicFramePr>
          <p:cNvPr id="18" name="Object 17">
            <a:extLst>
              <a:ext uri="{FF2B5EF4-FFF2-40B4-BE49-F238E27FC236}">
                <a16:creationId xmlns:a16="http://schemas.microsoft.com/office/drawing/2014/main" id="{285358DB-D20B-4C13-8D1E-BD49DCCE5A33}"/>
              </a:ext>
            </a:extLst>
          </p:cNvPr>
          <p:cNvGraphicFramePr>
            <a:graphicFrameLocks/>
          </p:cNvGraphicFramePr>
          <p:nvPr>
            <p:extLst>
              <p:ext uri="{D42A27DB-BD31-4B8C-83A1-F6EECF244321}">
                <p14:modId xmlns:p14="http://schemas.microsoft.com/office/powerpoint/2010/main" val="64735347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3" name="Object 12">
                        <a:extLst>
                          <a:ext uri="{FF2B5EF4-FFF2-40B4-BE49-F238E27FC236}">
                            <a16:creationId xmlns:a16="http://schemas.microsoft.com/office/drawing/2014/main" id="{08D5096B-B2C8-4D00-8010-2E71CA873F32}"/>
                          </a:ext>
                        </a:extLst>
                      </p:cNvPr>
                      <p:cNvPicPr/>
                      <p:nvPr/>
                    </p:nvPicPr>
                    <p:blipFill>
                      <a:blip r:embed="rId10"/>
                      <a:srcRect l="29861" t="2469" r="29861" b="62551"/>
                      <a:stretch>
                        <a:fillRect/>
                      </a:stretch>
                    </p:blipFill>
                    <p:spPr>
                      <a:xfrm>
                        <a:off x="812800" y="4572000"/>
                        <a:ext cx="279400" cy="29210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268B3DB3-415F-C13C-8C50-745655B83BF1}"/>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883698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1D9AAE-EA3B-4AD8-B592-BE9C15FAE85E}"/>
              </a:ext>
            </a:extLst>
          </p:cNvPr>
          <p:cNvPicPr>
            <a:picLocks noChangeAspect="1"/>
          </p:cNvPicPr>
          <p:nvPr/>
        </p:nvPicPr>
        <p:blipFill>
          <a:blip r:embed="rId3"/>
          <a:stretch>
            <a:fillRect/>
          </a:stretch>
        </p:blipFill>
        <p:spPr>
          <a:xfrm>
            <a:off x="2360612" y="890450"/>
            <a:ext cx="9144793" cy="577950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Grain Corn - % Growers</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9"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pic>
        <p:nvPicPr>
          <p:cNvPr id="25" name="Picture 24"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a:t>
            </a:r>
            <a:r>
              <a:rPr lang="en-CA" dirty="0"/>
              <a:t>grain corn </a:t>
            </a:r>
            <a:r>
              <a:rPr kumimoji="0" lang="en-CA" sz="1050" b="0" i="0" u="none" strike="noStrike" kern="1200" cap="none" spc="0" normalizeH="0" baseline="0" noProof="0" dirty="0">
                <a:ln>
                  <a:noFill/>
                </a:ln>
                <a:solidFill>
                  <a:srgbClr val="201B1A"/>
                </a:solidFill>
                <a:effectLst/>
                <a:uLnTx/>
                <a:uFillTx/>
                <a:latin typeface="Calibri"/>
                <a:ea typeface="+mn-ea"/>
                <a:cs typeface="+mn-cs"/>
              </a:rPr>
              <a:t>crop, did you apply </a:t>
            </a:r>
            <a:r>
              <a:rPr lang="en-CA" dirty="0"/>
              <a:t>manure </a:t>
            </a:r>
            <a:r>
              <a:rPr kumimoji="0" lang="en-CA" sz="1050" b="0" i="0" u="none" strike="noStrike" kern="1200" cap="none" spc="0" normalizeH="0" baseline="0" noProof="0" dirty="0">
                <a:ln>
                  <a:noFill/>
                </a:ln>
                <a:solidFill>
                  <a:srgbClr val="201B1A"/>
                </a:solidFill>
                <a:effectLst/>
                <a:uLnTx/>
                <a:uFillTx/>
                <a:latin typeface="Calibri"/>
                <a:ea typeface="+mn-ea"/>
                <a:cs typeface="+mn-cs"/>
              </a:rPr>
              <a:t>at each timing? – and given the options of a) Applied in fall of previous year, b) in the spring before planting, c) in the spring at planting and d) after planting/in-crop.</a:t>
            </a:r>
          </a:p>
          <a:p>
            <a:pPr lvl="0"/>
            <a:r>
              <a:rPr kumimoji="0" lang="en-CA" sz="1050" b="0" i="0" u="none" strike="noStrike" kern="1200" cap="none" spc="0" normalizeH="0" baseline="0" noProof="0" dirty="0">
                <a:ln>
                  <a:noFill/>
                </a:ln>
                <a:solidFill>
                  <a:srgbClr val="201B1A"/>
                </a:solidFill>
                <a:effectLst/>
                <a:uLnTx/>
                <a:uFillTx/>
                <a:latin typeface="Calibri"/>
                <a:ea typeface="+mn-ea"/>
                <a:cs typeface="+mn-cs"/>
              </a:rPr>
              <a:t>The chart illustrates the % of respondents who applied </a:t>
            </a:r>
            <a:r>
              <a:rPr lang="en-CA" dirty="0"/>
              <a:t>manure </a:t>
            </a:r>
            <a:r>
              <a:rPr kumimoji="0" lang="en-CA" sz="1050" b="0" i="0" u="none" strike="noStrike" kern="1200" cap="none" spc="0" normalizeH="0" baseline="0" noProof="0" dirty="0">
                <a:ln>
                  <a:noFill/>
                </a:ln>
                <a:solidFill>
                  <a:srgbClr val="201B1A"/>
                </a:solidFill>
                <a:effectLst/>
                <a:uLnTx/>
                <a:uFillTx/>
                <a:latin typeface="Calibri"/>
                <a:ea typeface="+mn-ea"/>
                <a:cs typeface="+mn-cs"/>
              </a:rPr>
              <a:t>at each timing</a:t>
            </a:r>
            <a:r>
              <a:rPr kumimoji="0" lang="en-CA" sz="1050" b="0" i="0" u="none" strike="noStrike" kern="1200" cap="none" spc="0" normalizeH="0" noProof="0" dirty="0">
                <a:ln>
                  <a:noFill/>
                </a:ln>
                <a:solidFill>
                  <a:srgbClr val="201B1A"/>
                </a:solidFill>
                <a:effectLst/>
                <a:uLnTx/>
                <a:uFillTx/>
                <a:latin typeface="Calibri"/>
                <a:ea typeface="+mn-ea"/>
                <a:cs typeface="+mn-cs"/>
              </a:rPr>
              <a:t> in each year.</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918783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95C4DE-1F9E-42BB-850A-76D0D21392D6}"/>
              </a:ext>
            </a:extLst>
          </p:cNvPr>
          <p:cNvPicPr>
            <a:picLocks noChangeAspect="1"/>
          </p:cNvPicPr>
          <p:nvPr/>
        </p:nvPicPr>
        <p:blipFill>
          <a:blip r:embed="rId3"/>
          <a:stretch>
            <a:fillRect/>
          </a:stretch>
        </p:blipFill>
        <p:spPr>
          <a:xfrm>
            <a:off x="2442742" y="835248"/>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 Rates in Grain Corn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2" name="TextBox 11"/>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22" name="Rectangle 21">
            <a:hlinkClick r:id="rId8" action="ppaction://hlinksldjump"/>
            <a:extLst>
              <a:ext uri="{FF2B5EF4-FFF2-40B4-BE49-F238E27FC236}">
                <a16:creationId xmlns:a16="http://schemas.microsoft.com/office/drawing/2014/main" id="{2D09E3A4-5A45-4486-89B8-CA4D232EC5FF}"/>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3" name="Picture 2">
            <a:extLst>
              <a:ext uri="{FF2B5EF4-FFF2-40B4-BE49-F238E27FC236}">
                <a16:creationId xmlns:a16="http://schemas.microsoft.com/office/drawing/2014/main" id="{C8D64C09-A1C3-DBA8-E1A2-953ED0D48D0D}"/>
              </a:ext>
            </a:extLst>
          </p:cNvPr>
          <p:cNvPicPr>
            <a:picLocks noChangeAspect="1"/>
          </p:cNvPicPr>
          <p:nvPr/>
        </p:nvPicPr>
        <p:blipFill>
          <a:blip r:embed="rId9"/>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6C968AC6-9861-06FB-CF0A-E2BDBC98F2C7}"/>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US" dirty="0"/>
              <a:t>The graph on the left illustrates the % of grain corn hectares that were treated with potassium (K</a:t>
            </a:r>
            <a:r>
              <a:rPr lang="en-US" baseline="-25000" dirty="0"/>
              <a:t>2</a:t>
            </a:r>
            <a:r>
              <a:rPr lang="en-US" dirty="0"/>
              <a:t>O) at an application rate that fell within each rate range. The graph on the right illustrates the cumulative % of grain corn hectares that were treated with potassium (K</a:t>
            </a:r>
            <a:r>
              <a:rPr lang="en-US" baseline="-25000" dirty="0"/>
              <a:t>2</a:t>
            </a:r>
            <a:r>
              <a:rPr lang="en-US" dirty="0"/>
              <a:t>O) at an application rate that fell within each rate range. </a:t>
            </a:r>
          </a:p>
        </p:txBody>
      </p:sp>
    </p:spTree>
    <p:extLst>
      <p:ext uri="{BB962C8B-B14F-4D97-AF65-F5344CB8AC3E}">
        <p14:creationId xmlns:p14="http://schemas.microsoft.com/office/powerpoint/2010/main" val="1392149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6B0932-0894-AA0A-FF32-FCE246EB5F0F}"/>
              </a:ext>
            </a:extLst>
          </p:cNvPr>
          <p:cNvPicPr>
            <a:picLocks noChangeAspect="1"/>
          </p:cNvPicPr>
          <p:nvPr/>
        </p:nvPicPr>
        <p:blipFill>
          <a:blip r:embed="rId3"/>
          <a:stretch>
            <a:fillRect/>
          </a:stretch>
        </p:blipFill>
        <p:spPr>
          <a:xfrm>
            <a:off x="2517985" y="805877"/>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Potassium (K₂O)</a:t>
            </a:r>
            <a:r>
              <a:rPr lang="en-US" sz="2200" u="none" dirty="0"/>
              <a:t> Rate Ranges in Grain Corn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pic>
        <p:nvPicPr>
          <p:cNvPr id="20" name="Picture 19" descr="Asset 17.png">
            <a:extLst>
              <a:ext uri="{FF2B5EF4-FFF2-40B4-BE49-F238E27FC236}">
                <a16:creationId xmlns:a16="http://schemas.microsoft.com/office/drawing/2014/main" id="{86ED8964-94E1-4548-B2C5-0C1A72FD832C}"/>
              </a:ext>
            </a:extLst>
          </p:cNvPr>
          <p:cNvPicPr>
            <a:picLocks noChangeAspect="1"/>
          </p:cNvPicPr>
          <p:nvPr/>
        </p:nvPicPr>
        <p:blipFill>
          <a:blip r:embed="rId7" cstate="print"/>
          <a:stretch>
            <a:fillRect/>
          </a:stretch>
        </p:blipFill>
        <p:spPr>
          <a:xfrm>
            <a:off x="11706540" y="295922"/>
            <a:ext cx="407672" cy="407672"/>
          </a:xfrm>
          <a:prstGeom prst="rect">
            <a:avLst/>
          </a:prstGeom>
        </p:spPr>
      </p:pic>
      <p:sp>
        <p:nvSpPr>
          <p:cNvPr id="21" name="TextBox 20">
            <a:extLst>
              <a:ext uri="{FF2B5EF4-FFF2-40B4-BE49-F238E27FC236}">
                <a16:creationId xmlns:a16="http://schemas.microsoft.com/office/drawing/2014/main" id="{EA845C35-636B-4568-A76F-7DA2238641B8}"/>
              </a:ext>
            </a:extLst>
          </p:cNvPr>
          <p:cNvSpPr txBox="1"/>
          <p:nvPr/>
        </p:nvSpPr>
        <p:spPr>
          <a:xfrm>
            <a:off x="7999412" y="3252900"/>
            <a:ext cx="194656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35% of the potassium volume was applied between 50 to 59.9 kg/ha.</a:t>
            </a:r>
          </a:p>
        </p:txBody>
      </p:sp>
      <p:pic>
        <p:nvPicPr>
          <p:cNvPr id="3" name="Picture 2">
            <a:extLst>
              <a:ext uri="{FF2B5EF4-FFF2-40B4-BE49-F238E27FC236}">
                <a16:creationId xmlns:a16="http://schemas.microsoft.com/office/drawing/2014/main" id="{38303390-0F2D-4763-4F74-E1669889EB91}"/>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458C218A-3AFD-4E76-82A8-1D37E95949CF}"/>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BA768A2F-4735-402B-8CD7-6AF7FDAE61FA}"/>
              </a:ext>
            </a:extLst>
          </p:cNvPr>
          <p:cNvGraphicFramePr>
            <a:graphicFrameLocks/>
          </p:cNvGraphicFramePr>
          <p:nvPr>
            <p:extLst>
              <p:ext uri="{D42A27DB-BD31-4B8C-83A1-F6EECF244321}">
                <p14:modId xmlns:p14="http://schemas.microsoft.com/office/powerpoint/2010/main" val="20121676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6" name="Object 5">
                        <a:extLst>
                          <a:ext uri="{FF2B5EF4-FFF2-40B4-BE49-F238E27FC236}">
                            <a16:creationId xmlns:a16="http://schemas.microsoft.com/office/drawing/2014/main" id="{1E53AEC3-298B-4D35-8DAB-46CA3BA9A9BD}"/>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63121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US" dirty="0"/>
              <a:t>The chart illustrates the % of potassium (K₂O) volume that was applied in grain corn within each rate range.</a:t>
            </a:r>
          </a:p>
          <a:p>
            <a:r>
              <a:rPr lang="en-US" dirty="0"/>
              <a:t>Total kilograms of actual potassium (K₂O) applied was calculated based on all sources of potassium (K₂O) from all fertilizer types.</a:t>
            </a:r>
          </a:p>
        </p:txBody>
      </p:sp>
    </p:spTree>
    <p:extLst>
      <p:ext uri="{BB962C8B-B14F-4D97-AF65-F5344CB8AC3E}">
        <p14:creationId xmlns:p14="http://schemas.microsoft.com/office/powerpoint/2010/main" val="41698681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1.85185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8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3517" y="212209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4">
            <a:extLst>
              <a:ext uri="{FF2B5EF4-FFF2-40B4-BE49-F238E27FC236}">
                <a16:creationId xmlns:a16="http://schemas.microsoft.com/office/drawing/2014/main" id="{E79EF7F6-69ED-3F0F-0409-ACBB3A3E8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798" y="5545674"/>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4">
            <a:extLst>
              <a:ext uri="{FF2B5EF4-FFF2-40B4-BE49-F238E27FC236}">
                <a16:creationId xmlns:a16="http://schemas.microsoft.com/office/drawing/2014/main" id="{748D8718-25B3-FF81-8EE7-CD7A7889D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2371" y="2533546"/>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0DB40FAB-1DF5-06C2-5BDC-E94DDA71E9C6}"/>
              </a:ext>
            </a:extLst>
          </p:cNvPr>
          <p:cNvPicPr>
            <a:picLocks noChangeAspect="1"/>
          </p:cNvPicPr>
          <p:nvPr/>
        </p:nvPicPr>
        <p:blipFill>
          <a:blip r:embed="rId4"/>
          <a:stretch>
            <a:fillRect/>
          </a:stretch>
        </p:blipFill>
        <p:spPr>
          <a:xfrm>
            <a:off x="2181091" y="585788"/>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Potassium (K₂O) Rates in Grain Corn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Potassium (K₂O) volume was calculated from all sources of potassium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potassium</a:t>
            </a:r>
          </a:p>
        </p:txBody>
      </p:sp>
      <p:graphicFrame>
        <p:nvGraphicFramePr>
          <p:cNvPr id="16" name="Object 15">
            <a:extLst>
              <a:ext uri="{FF2B5EF4-FFF2-40B4-BE49-F238E27FC236}">
                <a16:creationId xmlns:a16="http://schemas.microsoft.com/office/drawing/2014/main" id="{3A637EE9-C582-4030-A716-3B801D51767B}"/>
              </a:ext>
            </a:extLst>
          </p:cNvPr>
          <p:cNvGraphicFramePr>
            <a:graphicFrameLocks/>
          </p:cNvGraphicFramePr>
          <p:nvPr>
            <p:extLst>
              <p:ext uri="{D42A27DB-BD31-4B8C-83A1-F6EECF244321}">
                <p14:modId xmlns:p14="http://schemas.microsoft.com/office/powerpoint/2010/main" val="2914199166"/>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16" name="Object 15">
                        <a:extLst>
                          <a:ext uri="{FF2B5EF4-FFF2-40B4-BE49-F238E27FC236}">
                            <a16:creationId xmlns:a16="http://schemas.microsoft.com/office/drawing/2014/main" id="{9EBE70BD-9238-4F8F-B0C6-971EF28235DE}"/>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average rate of Potassium (K₂O) applied at each application timing in each year expressed in kilograms of actual Potassium (K₂O) per hectare.</a:t>
            </a:r>
          </a:p>
          <a:p>
            <a:r>
              <a:rPr lang="en-CA" dirty="0"/>
              <a:t>Note: Rates exclude non-users of Potassium (K₂O).</a:t>
            </a:r>
          </a:p>
        </p:txBody>
      </p:sp>
    </p:spTree>
    <p:extLst>
      <p:ext uri="{BB962C8B-B14F-4D97-AF65-F5344CB8AC3E}">
        <p14:creationId xmlns:p14="http://schemas.microsoft.com/office/powerpoint/2010/main" val="3101570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46BAB0A-FF52-4A6F-B219-49012D77BAF7}"/>
              </a:ext>
            </a:extLst>
          </p:cNvPr>
          <p:cNvPicPr>
            <a:picLocks noChangeAspect="1"/>
          </p:cNvPicPr>
          <p:nvPr/>
        </p:nvPicPr>
        <p:blipFill>
          <a:blip r:embed="rId2"/>
          <a:stretch>
            <a:fillRect/>
          </a:stretch>
        </p:blipFill>
        <p:spPr>
          <a:xfrm>
            <a:off x="4532093" y="1061517"/>
            <a:ext cx="5029636" cy="502963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Average Sulphur Rates in Grain Corn</a:t>
            </a:r>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3" name="Rectangle 2">
            <a:hlinkClick r:id="rId7" action="ppaction://hlinksldjump"/>
            <a:extLst>
              <a:ext uri="{FF2B5EF4-FFF2-40B4-BE49-F238E27FC236}">
                <a16:creationId xmlns:a16="http://schemas.microsoft.com/office/drawing/2014/main" id="{379DA1D5-57E3-4EC7-55DE-5785EF78CDD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EX-MOREINFO-001"/>
          <p:cNvSpPr txBox="1"/>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average rate of Sulphur applied in each year expressed in kilograms of actual Sulphur per hectare.</a:t>
            </a:r>
          </a:p>
          <a:p>
            <a:r>
              <a:rPr lang="en-CA" dirty="0"/>
              <a:t>Note: Rates include non-users of Sulphur.</a:t>
            </a:r>
          </a:p>
        </p:txBody>
      </p:sp>
      <p:pic>
        <p:nvPicPr>
          <p:cNvPr id="6" name="Picture 5" descr="Asset 9.png">
            <a:extLst>
              <a:ext uri="{FF2B5EF4-FFF2-40B4-BE49-F238E27FC236}">
                <a16:creationId xmlns:a16="http://schemas.microsoft.com/office/drawing/2014/main" id="{CB7025D8-A88B-6753-7A49-4EACD43B25FE}"/>
              </a:ext>
            </a:extLst>
          </p:cNvPr>
          <p:cNvPicPr>
            <a:picLocks noChangeAspect="1"/>
          </p:cNvPicPr>
          <p:nvPr/>
        </p:nvPicPr>
        <p:blipFill>
          <a:blip r:embed="rId8" cstate="print"/>
          <a:stretch>
            <a:fillRect/>
          </a:stretch>
        </p:blipFill>
        <p:spPr>
          <a:xfrm>
            <a:off x="226808" y="4568952"/>
            <a:ext cx="305631" cy="304800"/>
          </a:xfrm>
          <a:prstGeom prst="rect">
            <a:avLst/>
          </a:prstGeom>
        </p:spPr>
      </p:pic>
      <p:sp>
        <p:nvSpPr>
          <p:cNvPr id="12" name="TextBox 11">
            <a:extLst>
              <a:ext uri="{FF2B5EF4-FFF2-40B4-BE49-F238E27FC236}">
                <a16:creationId xmlns:a16="http://schemas.microsoft.com/office/drawing/2014/main" id="{E5FC411C-6172-46E4-A31E-6D4A9B59E70C}"/>
              </a:ext>
            </a:extLst>
          </p:cNvPr>
          <p:cNvSpPr txBox="1"/>
          <p:nvPr/>
        </p:nvSpPr>
        <p:spPr>
          <a:xfrm>
            <a:off x="7770381" y="885417"/>
            <a:ext cx="1447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Sulphur rates were down very slightly in 2023.</a:t>
            </a:r>
          </a:p>
        </p:txBody>
      </p:sp>
      <p:graphicFrame>
        <p:nvGraphicFramePr>
          <p:cNvPr id="15" name="Object 14">
            <a:extLst>
              <a:ext uri="{FF2B5EF4-FFF2-40B4-BE49-F238E27FC236}">
                <a16:creationId xmlns:a16="http://schemas.microsoft.com/office/drawing/2014/main" id="{A095C426-EBA1-49B9-81BC-43A8957030CD}"/>
              </a:ext>
            </a:extLst>
          </p:cNvPr>
          <p:cNvGraphicFramePr>
            <a:graphicFrameLocks/>
          </p:cNvGraphicFramePr>
          <p:nvPr>
            <p:extLst>
              <p:ext uri="{D42A27DB-BD31-4B8C-83A1-F6EECF244321}">
                <p14:modId xmlns:p14="http://schemas.microsoft.com/office/powerpoint/2010/main" val="64735347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13" name="Object 12">
                        <a:extLst>
                          <a:ext uri="{FF2B5EF4-FFF2-40B4-BE49-F238E27FC236}">
                            <a16:creationId xmlns:a16="http://schemas.microsoft.com/office/drawing/2014/main" id="{08D5096B-B2C8-4D00-8010-2E71CA873F32}"/>
                          </a:ext>
                        </a:extLst>
                      </p:cNvPr>
                      <p:cNvPicPr/>
                      <p:nvPr/>
                    </p:nvPicPr>
                    <p:blipFill>
                      <a:blip r:embed="rId10"/>
                      <a:srcRect l="29861" t="2469" r="29861" b="62551"/>
                      <a:stretch>
                        <a:fillRect/>
                      </a:stretch>
                    </p:blipFill>
                    <p:spPr>
                      <a:xfrm>
                        <a:off x="812800" y="4572000"/>
                        <a:ext cx="279400" cy="292100"/>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6B09199B-688D-4383-2F79-5354C0D389AF}"/>
              </a:ext>
            </a:extLst>
          </p:cNvPr>
          <p:cNvPicPr>
            <a:picLocks noChangeAspect="1"/>
          </p:cNvPicPr>
          <p:nvPr/>
        </p:nvPicPr>
        <p:blipFill>
          <a:blip r:embed="rId11"/>
          <a:stretch>
            <a:fillRect/>
          </a:stretch>
        </p:blipFill>
        <p:spPr>
          <a:xfrm>
            <a:off x="12266612" y="0"/>
            <a:ext cx="4839315" cy="6858000"/>
          </a:xfrm>
          <a:prstGeom prst="rect">
            <a:avLst/>
          </a:prstGeom>
        </p:spPr>
      </p:pic>
    </p:spTree>
    <p:extLst>
      <p:ext uri="{BB962C8B-B14F-4D97-AF65-F5344CB8AC3E}">
        <p14:creationId xmlns:p14="http://schemas.microsoft.com/office/powerpoint/2010/main" val="8866069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24B370-E796-4D2A-BF1F-09EA50013F13}"/>
              </a:ext>
            </a:extLst>
          </p:cNvPr>
          <p:cNvPicPr>
            <a:picLocks noChangeAspect="1"/>
          </p:cNvPicPr>
          <p:nvPr/>
        </p:nvPicPr>
        <p:blipFill>
          <a:blip r:embed="rId2"/>
          <a:stretch>
            <a:fillRect/>
          </a:stretch>
        </p:blipFill>
        <p:spPr>
          <a:xfrm>
            <a:off x="2262628" y="733980"/>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Grain Corn - Average Rate in 2023</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6"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3" name="Rectangle 2">
            <a:hlinkClick r:id="rId7" action="ppaction://hlinksldjump"/>
            <a:extLst>
              <a:ext uri="{FF2B5EF4-FFF2-40B4-BE49-F238E27FC236}">
                <a16:creationId xmlns:a16="http://schemas.microsoft.com/office/drawing/2014/main" id="{379DA1D5-57E3-4EC7-55DE-5785EF78CDD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sp>
        <p:nvSpPr>
          <p:cNvPr id="8" name="EX-MOREINFO-001"/>
          <p:cNvSpPr txBox="1"/>
          <p:nvPr/>
        </p:nvSpPr>
        <p:spPr>
          <a:xfrm>
            <a:off x="2165063" y="6955572"/>
            <a:ext cx="5577840" cy="1231106"/>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US" dirty="0"/>
              <a:t>Separately by farm size, age and 4R familiarity, the graph illustrates the average sulphur application rate in kilograms of sulphur per hectare (including untreated grain corn hectares).</a:t>
            </a:r>
          </a:p>
        </p:txBody>
      </p:sp>
      <p:pic>
        <p:nvPicPr>
          <p:cNvPr id="4" name="Picture 3">
            <a:extLst>
              <a:ext uri="{FF2B5EF4-FFF2-40B4-BE49-F238E27FC236}">
                <a16:creationId xmlns:a16="http://schemas.microsoft.com/office/drawing/2014/main" id="{7AC41146-485B-2FE7-D460-33EC2AD53AB7}"/>
              </a:ext>
            </a:extLst>
          </p:cNvPr>
          <p:cNvPicPr>
            <a:picLocks noChangeAspect="1"/>
          </p:cNvPicPr>
          <p:nvPr/>
        </p:nvPicPr>
        <p:blipFill>
          <a:blip r:embed="rId8"/>
          <a:stretch>
            <a:fillRect/>
          </a:stretch>
        </p:blipFill>
        <p:spPr>
          <a:xfrm>
            <a:off x="12266612" y="0"/>
            <a:ext cx="4839315" cy="6858000"/>
          </a:xfrm>
          <a:prstGeom prst="rect">
            <a:avLst/>
          </a:prstGeom>
        </p:spPr>
      </p:pic>
      <p:pic>
        <p:nvPicPr>
          <p:cNvPr id="6" name="Picture 5" descr="Asset 9.png">
            <a:extLst>
              <a:ext uri="{FF2B5EF4-FFF2-40B4-BE49-F238E27FC236}">
                <a16:creationId xmlns:a16="http://schemas.microsoft.com/office/drawing/2014/main" id="{4ED1337C-0680-D7DC-45BB-20A4DC086EB5}"/>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4" name="Object 13">
            <a:extLst>
              <a:ext uri="{FF2B5EF4-FFF2-40B4-BE49-F238E27FC236}">
                <a16:creationId xmlns:a16="http://schemas.microsoft.com/office/drawing/2014/main" id="{F7C927DA-3983-4D1C-BBD6-D529CA30C01B}"/>
              </a:ext>
            </a:extLst>
          </p:cNvPr>
          <p:cNvGraphicFramePr>
            <a:graphicFrameLocks/>
          </p:cNvGraphicFramePr>
          <p:nvPr>
            <p:extLst>
              <p:ext uri="{D42A27DB-BD31-4B8C-83A1-F6EECF244321}">
                <p14:modId xmlns:p14="http://schemas.microsoft.com/office/powerpoint/2010/main" val="647353479"/>
              </p:ext>
            </p:extLst>
          </p:nvPr>
        </p:nvGraphicFramePr>
        <p:xfrm>
          <a:off x="812800" y="4572000"/>
          <a:ext cx="279400" cy="2921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3" name="Object 12">
                        <a:extLst>
                          <a:ext uri="{FF2B5EF4-FFF2-40B4-BE49-F238E27FC236}">
                            <a16:creationId xmlns:a16="http://schemas.microsoft.com/office/drawing/2014/main" id="{08D5096B-B2C8-4D00-8010-2E71CA873F32}"/>
                          </a:ext>
                        </a:extLst>
                      </p:cNvPr>
                      <p:cNvPicPr/>
                      <p:nvPr/>
                    </p:nvPicPr>
                    <p:blipFill>
                      <a:blip r:embed="rId11"/>
                      <a:srcRect l="29861" t="2469" r="29861" b="62551"/>
                      <a:stretch>
                        <a:fillRect/>
                      </a:stretch>
                    </p:blipFill>
                    <p:spPr>
                      <a:xfrm>
                        <a:off x="812800" y="4572000"/>
                        <a:ext cx="279400" cy="292100"/>
                      </a:xfrm>
                      <a:prstGeom prst="rect">
                        <a:avLst/>
                      </a:prstGeom>
                    </p:spPr>
                  </p:pic>
                </p:oleObj>
              </mc:Fallback>
            </mc:AlternateContent>
          </a:graphicData>
        </a:graphic>
      </p:graphicFrame>
    </p:spTree>
    <p:extLst>
      <p:ext uri="{BB962C8B-B14F-4D97-AF65-F5344CB8AC3E}">
        <p14:creationId xmlns:p14="http://schemas.microsoft.com/office/powerpoint/2010/main" val="2558934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animBg="1"/>
      <p:bldP spid="8"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3482F-0F5E-42EB-86E7-5465CFB8F069}"/>
              </a:ext>
            </a:extLst>
          </p:cNvPr>
          <p:cNvPicPr>
            <a:picLocks noChangeAspect="1"/>
          </p:cNvPicPr>
          <p:nvPr/>
        </p:nvPicPr>
        <p:blipFill>
          <a:blip r:embed="rId3"/>
          <a:stretch>
            <a:fillRect/>
          </a:stretch>
        </p:blipFill>
        <p:spPr>
          <a:xfrm>
            <a:off x="2442742" y="838297"/>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Sulphur Rates in Grain Corn - Rate Ranges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t>Grain Corn</a:t>
            </a:r>
          </a:p>
        </p:txBody>
      </p:sp>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4" name="Rectangle 13">
            <a:hlinkClick r:id="rId8" action="ppaction://hlinksldjump"/>
            <a:extLst>
              <a:ext uri="{FF2B5EF4-FFF2-40B4-BE49-F238E27FC236}">
                <a16:creationId xmlns:a16="http://schemas.microsoft.com/office/drawing/2014/main" id="{F6E3DC71-8A19-40C9-A5D7-798FF80E173C}"/>
              </a:ext>
            </a:extLst>
          </p:cNvPr>
          <p:cNvSpPr/>
          <p:nvPr/>
        </p:nvSpPr>
        <p:spPr>
          <a:xfrm>
            <a:off x="74612" y="2515393"/>
            <a:ext cx="1645920" cy="137160"/>
          </a:xfrm>
          <a:prstGeom prst="rect">
            <a:avLst/>
          </a:prstGeom>
          <a:noFill/>
          <a:ln w="127">
            <a:noFill/>
          </a:ln>
          <a:scene3d>
            <a:camera prst="orthographicFront"/>
            <a:lightRig rig="threePt" dir="t"/>
          </a:scene3d>
          <a:sp3d>
            <a:bevelB w="0" h="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none" lIns="0" tIns="0" rIns="0" bIns="0" numCol="1" spcCol="1377" anchor="ctr" anchorCtr="0">
            <a:noAutofit/>
          </a:bodyPr>
          <a:lstStyle/>
          <a:p>
            <a:pPr algn="r" defTabSz="481897">
              <a:lnSpc>
                <a:spcPts val="976"/>
              </a:lnSpc>
              <a:spcBef>
                <a:spcPct val="0"/>
              </a:spcBef>
            </a:pPr>
            <a:r>
              <a:rPr lang="en-US" sz="800" dirty="0">
                <a:solidFill>
                  <a:schemeClr val="bg1"/>
                </a:solidFill>
                <a:latin typeface="+mj-lt"/>
                <a:sym typeface="Wingdings 3"/>
              </a:rPr>
              <a:t> Grain Corn Summary  </a:t>
            </a:r>
            <a:r>
              <a:rPr lang="en-US" sz="800" dirty="0">
                <a:solidFill>
                  <a:schemeClr val="bg1"/>
                </a:solidFill>
                <a:latin typeface="+mj-lt"/>
                <a:cs typeface="Calibri" panose="020F0502020204030204" pitchFamily="34" charset="0"/>
                <a:sym typeface="Wingdings 3"/>
              </a:rPr>
              <a:t> </a:t>
            </a:r>
            <a:r>
              <a:rPr lang="en-US" sz="800" dirty="0">
                <a:solidFill>
                  <a:schemeClr val="bg1"/>
                </a:solidFill>
                <a:latin typeface="+mj-lt"/>
                <a:sym typeface="Wingdings 3"/>
              </a:rPr>
              <a:t></a:t>
            </a:r>
            <a:endParaRPr lang="en-US" sz="800" dirty="0">
              <a:solidFill>
                <a:schemeClr val="bg1"/>
              </a:solidFill>
              <a:latin typeface="+mj-lt"/>
            </a:endParaRPr>
          </a:p>
        </p:txBody>
      </p:sp>
      <p:pic>
        <p:nvPicPr>
          <p:cNvPr id="4" name="Picture 3">
            <a:extLst>
              <a:ext uri="{FF2B5EF4-FFF2-40B4-BE49-F238E27FC236}">
                <a16:creationId xmlns:a16="http://schemas.microsoft.com/office/drawing/2014/main" id="{3BA4F064-253F-2054-82FD-084F4B8D7C93}"/>
              </a:ext>
            </a:extLst>
          </p:cNvPr>
          <p:cNvPicPr>
            <a:picLocks noChangeAspect="1"/>
          </p:cNvPicPr>
          <p:nvPr/>
        </p:nvPicPr>
        <p:blipFill>
          <a:blip r:embed="rId9"/>
          <a:stretch>
            <a:fillRect/>
          </a:stretch>
        </p:blipFill>
        <p:spPr>
          <a:xfrm>
            <a:off x="12266612" y="0"/>
            <a:ext cx="4839315" cy="6858000"/>
          </a:xfrm>
          <a:prstGeom prst="rect">
            <a:avLst/>
          </a:prstGeom>
        </p:spPr>
      </p:pic>
      <p:pic>
        <p:nvPicPr>
          <p:cNvPr id="11" name="Picture 10" descr="Asset 9.png">
            <a:extLst>
              <a:ext uri="{FF2B5EF4-FFF2-40B4-BE49-F238E27FC236}">
                <a16:creationId xmlns:a16="http://schemas.microsoft.com/office/drawing/2014/main" id="{0E4825B6-F273-663D-A1B7-B7ED5AFC3124}"/>
              </a:ext>
            </a:extLst>
          </p:cNvPr>
          <p:cNvPicPr>
            <a:picLocks noChangeAspect="1"/>
          </p:cNvPicPr>
          <p:nvPr/>
        </p:nvPicPr>
        <p:blipFill>
          <a:blip r:embed="rId10" cstate="print"/>
          <a:stretch>
            <a:fillRect/>
          </a:stretch>
        </p:blipFill>
        <p:spPr>
          <a:xfrm>
            <a:off x="226808" y="4568952"/>
            <a:ext cx="305631" cy="304800"/>
          </a:xfrm>
          <a:prstGeom prst="rect">
            <a:avLst/>
          </a:prstGeom>
        </p:spPr>
      </p:pic>
      <p:sp>
        <p:nvSpPr>
          <p:cNvPr id="8" name="MOREINFO"/>
          <p:cNvSpPr txBox="1"/>
          <p:nvPr>
            <p:custDataLst>
              <p:tags r:id="rId1"/>
            </p:custDataLst>
          </p:nvPr>
        </p:nvSpPr>
        <p:spPr>
          <a:xfrm>
            <a:off x="2165063" y="6955572"/>
            <a:ext cx="5577840" cy="1554272"/>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US" dirty="0"/>
              <a:t>The graph on the left illustrates the % of grain corn hectares that were treated with sulphur at an application rate that fell within each rate range. The graph on the right illustrates the cumulative % of grain corn hectares that were treated with sulphur at an application rate that fell within each rate range. </a:t>
            </a:r>
          </a:p>
        </p:txBody>
      </p:sp>
    </p:spTree>
    <p:extLst>
      <p:ext uri="{BB962C8B-B14F-4D97-AF65-F5344CB8AC3E}">
        <p14:creationId xmlns:p14="http://schemas.microsoft.com/office/powerpoint/2010/main" val="13809257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3.703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4"/>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8" grpId="0" animBg="1"/>
      <p:bldP spid="8"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839B66-10EC-9363-1FFA-60095EA3FF1F}"/>
              </a:ext>
            </a:extLst>
          </p:cNvPr>
          <p:cNvPicPr>
            <a:picLocks noChangeAspect="1"/>
          </p:cNvPicPr>
          <p:nvPr/>
        </p:nvPicPr>
        <p:blipFill>
          <a:blip r:embed="rId3"/>
          <a:stretch>
            <a:fillRect/>
          </a:stretch>
        </p:blipFill>
        <p:spPr>
          <a:xfrm>
            <a:off x="2395997" y="793034"/>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Sulphur Rate Ranges in Grain Corn - % of Volume in 2023</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6" name="TextBox 15"/>
          <p:cNvSpPr txBox="1"/>
          <p:nvPr/>
        </p:nvSpPr>
        <p:spPr>
          <a:xfrm>
            <a:off x="2165063" y="6585932"/>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5" name="TextBox 14">
            <a:extLst>
              <a:ext uri="{FF2B5EF4-FFF2-40B4-BE49-F238E27FC236}">
                <a16:creationId xmlns:a16="http://schemas.microsoft.com/office/drawing/2014/main" id="{8094CB7C-B4BF-4882-A92F-1E1709336F02}"/>
              </a:ext>
            </a:extLst>
          </p:cNvPr>
          <p:cNvSpPr txBox="1"/>
          <p:nvPr/>
        </p:nvSpPr>
        <p:spPr>
          <a:xfrm>
            <a:off x="7880566" y="3497543"/>
            <a:ext cx="1828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34% of the S volume was applied between 20 – 29.9 lbs./ac.</a:t>
            </a:r>
          </a:p>
        </p:txBody>
      </p:sp>
      <p:pic>
        <p:nvPicPr>
          <p:cNvPr id="3" name="Picture 2">
            <a:extLst>
              <a:ext uri="{FF2B5EF4-FFF2-40B4-BE49-F238E27FC236}">
                <a16:creationId xmlns:a16="http://schemas.microsoft.com/office/drawing/2014/main" id="{7245D360-2919-A4E2-186C-DE959B1518F4}"/>
              </a:ext>
            </a:extLst>
          </p:cNvPr>
          <p:cNvPicPr>
            <a:picLocks noChangeAspect="1"/>
          </p:cNvPicPr>
          <p:nvPr/>
        </p:nvPicPr>
        <p:blipFill>
          <a:blip r:embed="rId8"/>
          <a:stretch>
            <a:fillRect/>
          </a:stretch>
        </p:blipFill>
        <p:spPr>
          <a:xfrm>
            <a:off x="12266612" y="0"/>
            <a:ext cx="4839315" cy="6858000"/>
          </a:xfrm>
          <a:prstGeom prst="rect">
            <a:avLst/>
          </a:prstGeom>
        </p:spPr>
      </p:pic>
      <p:pic>
        <p:nvPicPr>
          <p:cNvPr id="4" name="Picture 3" descr="Asset 9.png">
            <a:extLst>
              <a:ext uri="{FF2B5EF4-FFF2-40B4-BE49-F238E27FC236}">
                <a16:creationId xmlns:a16="http://schemas.microsoft.com/office/drawing/2014/main" id="{F7DB423B-BCD2-965D-388B-2A15243C4464}"/>
              </a:ext>
            </a:extLst>
          </p:cNvPr>
          <p:cNvPicPr>
            <a:picLocks noChangeAspect="1"/>
          </p:cNvPicPr>
          <p:nvPr/>
        </p:nvPicPr>
        <p:blipFill>
          <a:blip r:embed="rId9" cstate="print"/>
          <a:stretch>
            <a:fillRect/>
          </a:stretch>
        </p:blipFill>
        <p:spPr>
          <a:xfrm>
            <a:off x="226808" y="4568952"/>
            <a:ext cx="305631" cy="304800"/>
          </a:xfrm>
          <a:prstGeom prst="rect">
            <a:avLst/>
          </a:prstGeom>
        </p:spPr>
      </p:pic>
      <p:graphicFrame>
        <p:nvGraphicFramePr>
          <p:cNvPr id="13" name="Object 12">
            <a:extLst>
              <a:ext uri="{FF2B5EF4-FFF2-40B4-BE49-F238E27FC236}">
                <a16:creationId xmlns:a16="http://schemas.microsoft.com/office/drawing/2014/main" id="{3F047FA2-C312-4C4B-9C7E-CFA5CD0DB480}"/>
              </a:ext>
            </a:extLst>
          </p:cNvPr>
          <p:cNvGraphicFramePr>
            <a:graphicFrameLocks/>
          </p:cNvGraphicFramePr>
          <p:nvPr>
            <p:extLst>
              <p:ext uri="{D42A27DB-BD31-4B8C-83A1-F6EECF244321}">
                <p14:modId xmlns:p14="http://schemas.microsoft.com/office/powerpoint/2010/main" val="41980882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10" imgW="914400" imgH="771480" progId="Excel.Sheet.12">
                  <p:embed/>
                </p:oleObj>
              </mc:Choice>
              <mc:Fallback>
                <p:oleObj name="Worksheet" showAsIcon="1" r:id="rId10" imgW="914400" imgH="771480" progId="Excel.Sheet.12">
                  <p:embed/>
                  <p:pic>
                    <p:nvPicPr>
                      <p:cNvPr id="15" name="Object 14">
                        <a:extLst>
                          <a:ext uri="{FF2B5EF4-FFF2-40B4-BE49-F238E27FC236}">
                            <a16:creationId xmlns:a16="http://schemas.microsoft.com/office/drawing/2014/main" id="{29416971-AAA3-487B-AB31-FF9084655A4D}"/>
                          </a:ext>
                        </a:extLst>
                      </p:cNvPr>
                      <p:cNvPicPr/>
                      <p:nvPr/>
                    </p:nvPicPr>
                    <p:blipFill>
                      <a:blip r:embed="rId11"/>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 of sulphur volume that was applied in grain corn within each rate range.</a:t>
            </a:r>
          </a:p>
          <a:p>
            <a:r>
              <a:rPr lang="en-CA" dirty="0"/>
              <a:t>Total kilograms of actual sulphur applied was calculated based on all sources of sulphur nutrient from all fertilizer types.</a:t>
            </a:r>
          </a:p>
        </p:txBody>
      </p:sp>
    </p:spTree>
    <p:extLst>
      <p:ext uri="{BB962C8B-B14F-4D97-AF65-F5344CB8AC3E}">
        <p14:creationId xmlns:p14="http://schemas.microsoft.com/office/powerpoint/2010/main" val="32933459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6017E-6 0 L -0.4423 0 " pathEditMode="relative" rAng="0" ptsTypes="AA">
                                      <p:cBhvr>
                                        <p:cTn id="16" dur="1100" fill="hold"/>
                                        <p:tgtEl>
                                          <p:spTgt spid="3"/>
                                        </p:tgtEl>
                                        <p:attrNameLst>
                                          <p:attrName>ppt_x</p:attrName>
                                          <p:attrName>ppt_y</p:attrName>
                                        </p:attrNameLst>
                                      </p:cBhvr>
                                      <p:rCtr x="-22115" y="0"/>
                                    </p:animMotion>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8" grpId="0" animBg="1"/>
      <p:bldP spid="8" grpId="1"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84">
            <a:extLst>
              <a:ext uri="{FF2B5EF4-FFF2-40B4-BE49-F238E27FC236}">
                <a16:creationId xmlns:a16="http://schemas.microsoft.com/office/drawing/2014/main" id="{BFB6380F-E67A-478F-9732-8D8938844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0747" y="2505173"/>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82F72C45-9CA4-2970-FCD6-FC4B6EE2F6F8}"/>
              </a:ext>
            </a:extLst>
          </p:cNvPr>
          <p:cNvPicPr>
            <a:picLocks noChangeAspect="1"/>
          </p:cNvPicPr>
          <p:nvPr/>
        </p:nvPicPr>
        <p:blipFill>
          <a:blip r:embed="rId4"/>
          <a:stretch>
            <a:fillRect/>
          </a:stretch>
        </p:blipFill>
        <p:spPr>
          <a:xfrm>
            <a:off x="2165063" y="551438"/>
            <a:ext cx="9144793" cy="5755123"/>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Average Sulphur Rates in Grain Corn - By Timing</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1" name="TextBox 10"/>
          <p:cNvSpPr txBox="1"/>
          <p:nvPr/>
        </p:nvSpPr>
        <p:spPr>
          <a:xfrm>
            <a:off x="2165063" y="64770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Sulphur volume was calculated from all sources of sulphur contained in all fertilizer types</a:t>
            </a:r>
          </a:p>
        </p:txBody>
      </p:sp>
      <p:sp>
        <p:nvSpPr>
          <p:cNvPr id="12" name="TextBox 11"/>
          <p:cNvSpPr txBox="1"/>
          <p:nvPr/>
        </p:nvSpPr>
        <p:spPr>
          <a:xfrm>
            <a:off x="2166516" y="6629400"/>
            <a:ext cx="4987056" cy="192873"/>
          </a:xfrm>
          <a:prstGeom prst="rect">
            <a:avLst/>
          </a:prstGeom>
          <a:noFill/>
          <a:effectLst/>
        </p:spPr>
        <p:txBody>
          <a:bodyPr wrap="square" lIns="18288" tIns="36576" rIns="18288" bIns="27432" rtlCol="0" anchor="ctr" anchorCtr="0">
            <a:spAutoFit/>
          </a:bodyPr>
          <a:lstStyle/>
          <a:p>
            <a:pPr>
              <a:lnSpc>
                <a:spcPts val="1000"/>
              </a:lnSpc>
            </a:pPr>
            <a:r>
              <a:rPr lang="en-CA" sz="800" dirty="0">
                <a:solidFill>
                  <a:srgbClr val="201B1A"/>
                </a:solidFill>
                <a:latin typeface="Calibri Light"/>
              </a:rPr>
              <a:t>Note: Rates </a:t>
            </a:r>
            <a:r>
              <a:rPr lang="en-CA" sz="800" u="sng" dirty="0">
                <a:solidFill>
                  <a:srgbClr val="201B1A"/>
                </a:solidFill>
                <a:latin typeface="Calibri Light"/>
              </a:rPr>
              <a:t>exclude</a:t>
            </a:r>
            <a:r>
              <a:rPr lang="en-CA" sz="800" dirty="0">
                <a:solidFill>
                  <a:srgbClr val="201B1A"/>
                </a:solidFill>
                <a:latin typeface="Calibri Light"/>
              </a:rPr>
              <a:t> growers who did not apply any sulphur</a:t>
            </a:r>
          </a:p>
        </p:txBody>
      </p:sp>
      <p:graphicFrame>
        <p:nvGraphicFramePr>
          <p:cNvPr id="13" name="Object 12">
            <a:extLst>
              <a:ext uri="{FF2B5EF4-FFF2-40B4-BE49-F238E27FC236}">
                <a16:creationId xmlns:a16="http://schemas.microsoft.com/office/drawing/2014/main" id="{8BBB5099-AE2F-4C8E-BCB7-35623C693225}"/>
              </a:ext>
            </a:extLst>
          </p:cNvPr>
          <p:cNvGraphicFramePr>
            <a:graphicFrameLocks/>
          </p:cNvGraphicFramePr>
          <p:nvPr>
            <p:extLst>
              <p:ext uri="{D42A27DB-BD31-4B8C-83A1-F6EECF244321}">
                <p14:modId xmlns:p14="http://schemas.microsoft.com/office/powerpoint/2010/main" val="23350347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16" name="Object 15">
                        <a:extLst>
                          <a:ext uri="{FF2B5EF4-FFF2-40B4-BE49-F238E27FC236}">
                            <a16:creationId xmlns:a16="http://schemas.microsoft.com/office/drawing/2014/main" id="{3A637EE9-C582-4030-A716-3B801D51767B}"/>
                          </a:ext>
                        </a:extLst>
                      </p:cNvPr>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469633"/>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For each fertilizer type used in either a custom blend or applied as an unblended product, respondents were asked: a) how many hectares they applied, and b) the application rate in kilograms of actual nutrient/ha. Volumes of each nutrient were calculated by multiplying hectares treated times the application rate.</a:t>
            </a:r>
          </a:p>
          <a:p>
            <a:r>
              <a:rPr lang="en-CA" dirty="0"/>
              <a:t>The chart illustrates the average rate of Sulphur applied at each application timing in each year expressed in kilograms of actual Sulphur per hectare.</a:t>
            </a:r>
          </a:p>
          <a:p>
            <a:r>
              <a:rPr lang="en-CA" dirty="0"/>
              <a:t>Note: Rates exclude non-users of Sulphur.</a:t>
            </a:r>
          </a:p>
        </p:txBody>
      </p:sp>
    </p:spTree>
    <p:extLst>
      <p:ext uri="{BB962C8B-B14F-4D97-AF65-F5344CB8AC3E}">
        <p14:creationId xmlns:p14="http://schemas.microsoft.com/office/powerpoint/2010/main" val="32552459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3BC9F08-3885-4A32-A89F-F01FE8499353}"/>
              </a:ext>
            </a:extLst>
          </p:cNvPr>
          <p:cNvPicPr>
            <a:picLocks noChangeAspect="1"/>
          </p:cNvPicPr>
          <p:nvPr/>
        </p:nvPicPr>
        <p:blipFill>
          <a:blip r:embed="rId4"/>
          <a:stretch>
            <a:fillRect/>
          </a:stretch>
        </p:blipFill>
        <p:spPr>
          <a:xfrm>
            <a:off x="4502958" y="1389590"/>
            <a:ext cx="5096698" cy="457239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Fertilizer Program in Grain Corn</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4" name="TextBox 3"/>
          <p:cNvSpPr txBox="1"/>
          <p:nvPr/>
        </p:nvSpPr>
        <p:spPr>
          <a:xfrm>
            <a:off x="7469331" y="4597400"/>
            <a:ext cx="22860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About 48% of grain corn growers say they tailor their fertilizer program field by field. </a:t>
            </a:r>
          </a:p>
        </p:txBody>
      </p:sp>
      <p:graphicFrame>
        <p:nvGraphicFramePr>
          <p:cNvPr id="6" name="Object 5">
            <a:extLst>
              <a:ext uri="{FF2B5EF4-FFF2-40B4-BE49-F238E27FC236}">
                <a16:creationId xmlns:a16="http://schemas.microsoft.com/office/drawing/2014/main" id="{33C2457D-429D-4721-AB69-CBBDE43D7B23}"/>
              </a:ext>
            </a:extLst>
          </p:cNvPr>
          <p:cNvGraphicFramePr>
            <a:graphicFrameLocks/>
          </p:cNvGraphicFramePr>
          <p:nvPr>
            <p:extLst>
              <p:ext uri="{D42A27DB-BD31-4B8C-83A1-F6EECF244321}">
                <p14:modId xmlns:p14="http://schemas.microsoft.com/office/powerpoint/2010/main" val="4231216891"/>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9" imgW="914400" imgH="771480" progId="Excel.Sheet.12">
                  <p:embed/>
                </p:oleObj>
              </mc:Choice>
              <mc:Fallback>
                <p:oleObj name="Worksheet" showAsIcon="1" r:id="rId9" imgW="914400" imgH="771480" progId="Excel.Sheet.12">
                  <p:embed/>
                  <p:pic>
                    <p:nvPicPr>
                      <p:cNvPr id="0" name=""/>
                      <p:cNvPicPr/>
                      <p:nvPr/>
                    </p:nvPicPr>
                    <p:blipFill>
                      <a:blip r:embed="rId10"/>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grain corn crop, did you: a) use variable rate technology based on prescription maps on all of your grain corn hectares, b) use variable rate technology based on prescription maps on some of your grain corn hectares, c) tailor your fertilizer program on a field-by-field basis or d) use exactly the same fertilizer program for all grain corn fields on the farm?</a:t>
            </a:r>
          </a:p>
          <a:p>
            <a:r>
              <a:rPr lang="en-CA" dirty="0"/>
              <a:t>The graph illustrates the % of grain corn growers who followed each fertilizer program in their 2023 grain corn crop.</a:t>
            </a:r>
          </a:p>
        </p:txBody>
      </p:sp>
    </p:spTree>
    <p:extLst>
      <p:ext uri="{BB962C8B-B14F-4D97-AF65-F5344CB8AC3E}">
        <p14:creationId xmlns:p14="http://schemas.microsoft.com/office/powerpoint/2010/main" val="21677945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26A6B1-4110-426C-8DA6-96E3B6239978}"/>
              </a:ext>
            </a:extLst>
          </p:cNvPr>
          <p:cNvPicPr>
            <a:picLocks noChangeAspect="1"/>
          </p:cNvPicPr>
          <p:nvPr/>
        </p:nvPicPr>
        <p:blipFill>
          <a:blip r:embed="rId4"/>
          <a:stretch>
            <a:fillRect/>
          </a:stretch>
        </p:blipFill>
        <p:spPr>
          <a:xfrm>
            <a:off x="2554497" y="833763"/>
            <a:ext cx="9150889" cy="577341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Fertilizer Program in Grain Corn - Trends</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pic>
        <p:nvPicPr>
          <p:cNvPr id="9" name="Picture 8" descr="Asset 17.png"/>
          <p:cNvPicPr>
            <a:picLocks noChangeAspect="1"/>
          </p:cNvPicPr>
          <p:nvPr/>
        </p:nvPicPr>
        <p:blipFill>
          <a:blip r:embed="rId8" cstate="print"/>
          <a:stretch>
            <a:fillRect/>
          </a:stretch>
        </p:blipFill>
        <p:spPr>
          <a:xfrm>
            <a:off x="11706540" y="295922"/>
            <a:ext cx="407672" cy="407672"/>
          </a:xfrm>
          <a:prstGeom prst="rect">
            <a:avLst/>
          </a:prstGeom>
        </p:spPr>
      </p:pic>
      <p:sp>
        <p:nvSpPr>
          <p:cNvPr id="4" name="TextBox 3"/>
          <p:cNvSpPr txBox="1"/>
          <p:nvPr/>
        </p:nvSpPr>
        <p:spPr>
          <a:xfrm>
            <a:off x="7389812" y="4191000"/>
            <a:ext cx="2355735"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Slightly more corn growers said they tailored their fertilizer program field by field in 2023. </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grain corn crop, did you: a) use variable rate technology based on prescription maps on all of your grain corn hectares, b) use variable rate technology based on prescription maps on some of your grain corn hectares, c) tailor your fertilizer program on a field-by-field basis or d) use exactly the same fertilizer program for all grain corn fields on the farm?</a:t>
            </a:r>
          </a:p>
          <a:p>
            <a:r>
              <a:rPr lang="en-US" dirty="0"/>
              <a:t>The graph illustrates the % of grain corn growers who followed each fertilizer program in their grain corn crop in each year.</a:t>
            </a:r>
          </a:p>
        </p:txBody>
      </p:sp>
    </p:spTree>
    <p:extLst>
      <p:ext uri="{BB962C8B-B14F-4D97-AF65-F5344CB8AC3E}">
        <p14:creationId xmlns:p14="http://schemas.microsoft.com/office/powerpoint/2010/main" val="1661860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0F0DF4-7755-4F7B-858B-8E4A95490959}"/>
              </a:ext>
            </a:extLst>
          </p:cNvPr>
          <p:cNvPicPr>
            <a:picLocks noChangeAspect="1"/>
          </p:cNvPicPr>
          <p:nvPr/>
        </p:nvPicPr>
        <p:blipFill>
          <a:blip r:embed="rId3"/>
          <a:stretch>
            <a:fillRect/>
          </a:stretch>
        </p:blipFill>
        <p:spPr>
          <a:xfrm>
            <a:off x="2567310" y="844893"/>
            <a:ext cx="8967993" cy="5661792"/>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Manure Applications in Grain Corn - % Growers by Timing in 2023</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pic>
        <p:nvPicPr>
          <p:cNvPr id="9" name="Picture 8" descr="Asset 17.png"/>
          <p:cNvPicPr>
            <a:picLocks noChangeAspect="1"/>
          </p:cNvPicPr>
          <p:nvPr/>
        </p:nvPicPr>
        <p:blipFill>
          <a:blip r:embed="rId7" cstate="print"/>
          <a:stretch>
            <a:fillRect/>
          </a:stretch>
        </p:blipFill>
        <p:spPr>
          <a:xfrm>
            <a:off x="11706540" y="295922"/>
            <a:ext cx="407672" cy="40767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were asked: “For your 2023 </a:t>
            </a:r>
            <a:r>
              <a:rPr lang="en-CA" dirty="0"/>
              <a:t>grain corn </a:t>
            </a:r>
            <a:r>
              <a:rPr kumimoji="0" lang="en-CA" sz="1050" b="0" i="0" u="none" strike="noStrike" kern="1200" cap="none" spc="0" normalizeH="0" baseline="0" noProof="0" dirty="0">
                <a:ln>
                  <a:noFill/>
                </a:ln>
                <a:solidFill>
                  <a:srgbClr val="201B1A"/>
                </a:solidFill>
                <a:effectLst/>
                <a:uLnTx/>
                <a:uFillTx/>
                <a:latin typeface="Calibri"/>
                <a:ea typeface="+mn-ea"/>
                <a:cs typeface="+mn-cs"/>
              </a:rPr>
              <a:t>crop, did you apply manure at each timing? – and given the options of a) Applied in fall of previous year, b) in the spring before planting, c) in the spring at planting and d) after planting/in-crop.</a:t>
            </a:r>
          </a:p>
          <a:p>
            <a:pPr lvl="0">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farm size, age and 4R program familiarity, the charts illustrate the % of </a:t>
            </a:r>
            <a:r>
              <a:rPr lang="en-CA" dirty="0"/>
              <a:t>grain corn </a:t>
            </a:r>
            <a:r>
              <a:rPr kumimoji="0" lang="en-CA" sz="1050" b="0" i="0" u="none" strike="noStrike" kern="1200" cap="none" spc="0" normalizeH="0" baseline="0" noProof="0" dirty="0">
                <a:ln>
                  <a:noFill/>
                </a:ln>
                <a:solidFill>
                  <a:srgbClr val="201B1A"/>
                </a:solidFill>
                <a:effectLst/>
                <a:uLnTx/>
                <a:uFillTx/>
                <a:latin typeface="Calibri"/>
                <a:ea typeface="+mn-ea"/>
                <a:cs typeface="+mn-cs"/>
              </a:rPr>
              <a:t>growers who applied manure at each timing.</a:t>
            </a:r>
          </a:p>
        </p:txBody>
      </p:sp>
    </p:spTree>
    <p:extLst>
      <p:ext uri="{BB962C8B-B14F-4D97-AF65-F5344CB8AC3E}">
        <p14:creationId xmlns:p14="http://schemas.microsoft.com/office/powerpoint/2010/main" val="9145150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Fertilizer Program in Grain Corn - by Sub-Group</a:t>
            </a:r>
            <a:endParaRPr lang="en-US" sz="2200" u="none" dirty="0"/>
          </a:p>
        </p:txBody>
      </p:sp>
      <p:pic>
        <p:nvPicPr>
          <p:cNvPr id="5" name="Picture 4" descr="Asset 8.png">
            <a:hlinkClick r:id="rId3" action="ppaction://hlinksldjump"/>
          </p:cNvPr>
          <p:cNvPicPr>
            <a:picLocks noChangeAspect="1"/>
          </p:cNvPicPr>
          <p:nvPr/>
        </p:nvPicPr>
        <p:blipFill>
          <a:blip r:embed="rId4"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5"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pic>
        <p:nvPicPr>
          <p:cNvPr id="4" name="Picture 3">
            <a:extLst>
              <a:ext uri="{FF2B5EF4-FFF2-40B4-BE49-F238E27FC236}">
                <a16:creationId xmlns:a16="http://schemas.microsoft.com/office/drawing/2014/main" id="{4FBF4163-4AD3-722B-5A9F-EBCD69CDB886}"/>
              </a:ext>
            </a:extLst>
          </p:cNvPr>
          <p:cNvPicPr>
            <a:picLocks noChangeAspect="1"/>
          </p:cNvPicPr>
          <p:nvPr/>
        </p:nvPicPr>
        <p:blipFill>
          <a:blip r:embed="rId6"/>
          <a:stretch>
            <a:fillRect/>
          </a:stretch>
        </p:blipFill>
        <p:spPr>
          <a:xfrm>
            <a:off x="2197254" y="762000"/>
            <a:ext cx="9144793" cy="5767316"/>
          </a:xfrm>
          <a:prstGeom prst="rect">
            <a:avLst/>
          </a:prstGeom>
        </p:spPr>
      </p:pic>
      <p:sp>
        <p:nvSpPr>
          <p:cNvPr id="6" name="TextBox 5">
            <a:extLst>
              <a:ext uri="{FF2B5EF4-FFF2-40B4-BE49-F238E27FC236}">
                <a16:creationId xmlns:a16="http://schemas.microsoft.com/office/drawing/2014/main" id="{08770025-057D-1871-F400-910B34D431DF}"/>
              </a:ext>
            </a:extLst>
          </p:cNvPr>
          <p:cNvSpPr txBox="1"/>
          <p:nvPr/>
        </p:nvSpPr>
        <p:spPr>
          <a:xfrm>
            <a:off x="4667020" y="3962400"/>
            <a:ext cx="14478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Older growers were less likely to use variable rates. </a:t>
            </a:r>
          </a:p>
        </p:txBody>
      </p:sp>
      <p:sp>
        <p:nvSpPr>
          <p:cNvPr id="9" name="TextBox 8">
            <a:extLst>
              <a:ext uri="{FF2B5EF4-FFF2-40B4-BE49-F238E27FC236}">
                <a16:creationId xmlns:a16="http://schemas.microsoft.com/office/drawing/2014/main" id="{C33A2DB0-D9E8-D3A0-92BA-82459A1D8AA7}"/>
              </a:ext>
            </a:extLst>
          </p:cNvPr>
          <p:cNvSpPr txBox="1"/>
          <p:nvPr/>
        </p:nvSpPr>
        <p:spPr>
          <a:xfrm>
            <a:off x="7450137" y="3152395"/>
            <a:ext cx="1219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Young growers were less likely to tailor program field by field. </a:t>
            </a:r>
          </a:p>
        </p:txBody>
      </p:sp>
      <p:sp>
        <p:nvSpPr>
          <p:cNvPr id="8" name="MoreInfo"/>
          <p:cNvSpPr txBox="1"/>
          <p:nvPr>
            <p:custDataLst>
              <p:tags r:id="rId1"/>
            </p:custDataLst>
          </p:nvPr>
        </p:nvSpPr>
        <p:spPr>
          <a:xfrm>
            <a:off x="2165063" y="6955572"/>
            <a:ext cx="5577840" cy="1877437"/>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“For your fertilizer application on your 2023 grain corn crop, did you: a) use variable rate technology based on prescription maps on all of your grain corn hectares, b) use variable rate technology based on prescription maps on some of your grain corn hectares, c) tailor your fertilizer program on a field-by-field basis or d) use exactly the same fertilizer program for all grain corn fields on the farm?</a:t>
            </a:r>
          </a:p>
          <a:p>
            <a:r>
              <a:rPr lang="en-US" dirty="0"/>
              <a:t>Separately by farm size, age and 4R familiarity, the graph on the left illustrates the % of grain corn growers who used variable rates on some or all of their grain corn fields.  The graph in the middle illustrates the % of grain corn growers who tailored their fertilizer program on a field-by-field basis.  The graph on the right illustrates the % of grain corn growers who used the same fertilizer program on all of their grain corn fields.</a:t>
            </a:r>
          </a:p>
        </p:txBody>
      </p:sp>
    </p:spTree>
    <p:extLst>
      <p:ext uri="{BB962C8B-B14F-4D97-AF65-F5344CB8AC3E}">
        <p14:creationId xmlns:p14="http://schemas.microsoft.com/office/powerpoint/2010/main" val="4116660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4">
            <a:extLst>
              <a:ext uri="{FF2B5EF4-FFF2-40B4-BE49-F238E27FC236}">
                <a16:creationId xmlns:a16="http://schemas.microsoft.com/office/drawing/2014/main" id="{0A9E65D4-CBD9-4F3A-A525-ECD77026F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37" y="992740"/>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4">
            <a:extLst>
              <a:ext uri="{FF2B5EF4-FFF2-40B4-BE49-F238E27FC236}">
                <a16:creationId xmlns:a16="http://schemas.microsoft.com/office/drawing/2014/main" id="{5A066DB3-35C2-4D5A-B3A1-5F478CA43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37" y="3360737"/>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84">
            <a:extLst>
              <a:ext uri="{FF2B5EF4-FFF2-40B4-BE49-F238E27FC236}">
                <a16:creationId xmlns:a16="http://schemas.microsoft.com/office/drawing/2014/main" id="{5BE219C6-0D33-4523-8736-D41697EEA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37" y="375126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4">
            <a:extLst>
              <a:ext uri="{FF2B5EF4-FFF2-40B4-BE49-F238E27FC236}">
                <a16:creationId xmlns:a16="http://schemas.microsoft.com/office/drawing/2014/main" id="{00FC042E-89AA-4AF9-BB23-34F23715F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37" y="41513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4">
            <a:extLst>
              <a:ext uri="{FF2B5EF4-FFF2-40B4-BE49-F238E27FC236}">
                <a16:creationId xmlns:a16="http://schemas.microsoft.com/office/drawing/2014/main" id="{0C6DD7BA-076F-47C4-8F52-30DEAFB3E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37" y="493236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4">
            <a:extLst>
              <a:ext uri="{FF2B5EF4-FFF2-40B4-BE49-F238E27FC236}">
                <a16:creationId xmlns:a16="http://schemas.microsoft.com/office/drawing/2014/main" id="{4BEBB64A-A7E4-49C1-9A64-A12C6C16D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9037" y="5332412"/>
            <a:ext cx="182563" cy="18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80D21CD-D4EE-4763-ABBD-D7364889894A}"/>
              </a:ext>
            </a:extLst>
          </p:cNvPr>
          <p:cNvPicPr>
            <a:picLocks noChangeAspect="1"/>
          </p:cNvPicPr>
          <p:nvPr/>
        </p:nvPicPr>
        <p:blipFill>
          <a:blip r:embed="rId4"/>
          <a:stretch>
            <a:fillRect/>
          </a:stretch>
        </p:blipFill>
        <p:spPr>
          <a:xfrm>
            <a:off x="2517985" y="604838"/>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Use of Variable Rates by Fertilizer Type</a:t>
            </a:r>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4" name="Object 3">
            <a:extLst>
              <a:ext uri="{FF2B5EF4-FFF2-40B4-BE49-F238E27FC236}">
                <a16:creationId xmlns:a16="http://schemas.microsoft.com/office/drawing/2014/main" id="{41B6953D-810C-4891-ABFF-A95A154160FD}"/>
              </a:ext>
            </a:extLst>
          </p:cNvPr>
          <p:cNvGraphicFramePr>
            <a:graphicFrameLocks/>
          </p:cNvGraphicFramePr>
          <p:nvPr>
            <p:extLst>
              <p:ext uri="{D42A27DB-BD31-4B8C-83A1-F6EECF244321}">
                <p14:modId xmlns:p14="http://schemas.microsoft.com/office/powerpoint/2010/main" val="395753778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907941"/>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r>
              <a:rPr lang="en-US" dirty="0"/>
              <a:t>Users of each fertilizer type who used variable rates on some or all of their fields were asked: "For which of the following fertilizer types/blends did you use variable rates?"</a:t>
            </a:r>
          </a:p>
          <a:p>
            <a:pPr lvl="0"/>
            <a:r>
              <a:rPr lang="en-US" dirty="0"/>
              <a:t>The chart illustrates the % of users of each fertilizer type who used variable rates when they applied that fertilizer type.</a:t>
            </a:r>
            <a:endParaRPr kumimoji="0" lang="en-CA" sz="1050" b="0" i="0" u="none" strike="noStrike" kern="1200" cap="none" spc="0" normalizeH="0" baseline="0" noProof="0" dirty="0">
              <a:ln>
                <a:noFill/>
              </a:ln>
              <a:solidFill>
                <a:srgbClr val="201B1A"/>
              </a:solidFill>
              <a:effectLst/>
              <a:uLnTx/>
              <a:uFillTx/>
              <a:latin typeface="Calibri"/>
              <a:ea typeface="+mn-ea"/>
              <a:cs typeface="+mn-cs"/>
            </a:endParaRPr>
          </a:p>
        </p:txBody>
      </p:sp>
    </p:spTree>
    <p:extLst>
      <p:ext uri="{BB962C8B-B14F-4D97-AF65-F5344CB8AC3E}">
        <p14:creationId xmlns:p14="http://schemas.microsoft.com/office/powerpoint/2010/main" val="1788790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07407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2212747-7C65-4AF4-99B7-B46CB5538F5F}"/>
              </a:ext>
            </a:extLst>
          </p:cNvPr>
          <p:cNvPicPr>
            <a:picLocks noChangeAspect="1"/>
          </p:cNvPicPr>
          <p:nvPr/>
        </p:nvPicPr>
        <p:blipFill>
          <a:blip r:embed="rId3"/>
          <a:stretch>
            <a:fillRect/>
          </a:stretch>
        </p:blipFill>
        <p:spPr>
          <a:xfrm>
            <a:off x="2478910" y="642765"/>
            <a:ext cx="9144793" cy="606604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Consistency Criteria for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3" name="TextBox 2">
            <a:extLst>
              <a:ext uri="{FF2B5EF4-FFF2-40B4-BE49-F238E27FC236}">
                <a16:creationId xmlns:a16="http://schemas.microsoft.com/office/drawing/2014/main" id="{1E7C15BA-A644-4A98-9993-A0B7CC0A99E9}"/>
              </a:ext>
            </a:extLst>
          </p:cNvPr>
          <p:cNvSpPr txBox="1"/>
          <p:nvPr/>
        </p:nvSpPr>
        <p:spPr>
          <a:xfrm>
            <a:off x="600239" y="4114800"/>
            <a:ext cx="818894" cy="282129"/>
          </a:xfrm>
          <a:prstGeom prst="rect">
            <a:avLst/>
          </a:prstGeom>
          <a:solidFill>
            <a:schemeClr val="bg2"/>
          </a:solidFill>
          <a:effectLst>
            <a:outerShdw blurRad="50800" dist="38100" dir="2700000" algn="tl" rotWithShape="0">
              <a:prstClr val="black">
                <a:alpha val="20000"/>
              </a:prstClr>
            </a:outerShdw>
          </a:effectLst>
        </p:spPr>
        <p:txBody>
          <a:bodyPr wrap="square" lIns="0" tIns="0" rIns="0" bIns="0" rtlCol="0" anchor="ctr" anchorCtr="0">
            <a:spAutoFit/>
          </a:bodyPr>
          <a:lstStyle/>
          <a:p>
            <a:pPr algn="ctr">
              <a:lnSpc>
                <a:spcPts val="1085"/>
              </a:lnSpc>
            </a:pPr>
            <a:r>
              <a:rPr lang="en-CA" sz="1000" b="1" dirty="0"/>
              <a:t>CONSISTENCY CRITERIA</a:t>
            </a:r>
          </a:p>
        </p:txBody>
      </p:sp>
      <p:pic>
        <p:nvPicPr>
          <p:cNvPr id="28" name="Picture 27" descr="Asset 7.png">
            <a:extLst>
              <a:ext uri="{FF2B5EF4-FFF2-40B4-BE49-F238E27FC236}">
                <a16:creationId xmlns:a16="http://schemas.microsoft.com/office/drawing/2014/main" id="{190DFD43-1257-4125-9DA4-6F8F34F4523E}"/>
              </a:ext>
            </a:extLst>
          </p:cNvPr>
          <p:cNvPicPr>
            <a:picLocks noChangeAspect="1"/>
          </p:cNvPicPr>
          <p:nvPr/>
        </p:nvPicPr>
        <p:blipFill>
          <a:blip r:embed="rId6" cstate="print"/>
          <a:stretch>
            <a:fillRect/>
          </a:stretch>
        </p:blipFill>
        <p:spPr>
          <a:xfrm>
            <a:off x="225215" y="5120640"/>
            <a:ext cx="301752" cy="301752"/>
          </a:xfrm>
          <a:prstGeom prst="rect">
            <a:avLst/>
          </a:prstGeom>
        </p:spPr>
      </p:pic>
      <p:sp>
        <p:nvSpPr>
          <p:cNvPr id="14" name="TextBox 13">
            <a:extLst>
              <a:ext uri="{FF2B5EF4-FFF2-40B4-BE49-F238E27FC236}">
                <a16:creationId xmlns:a16="http://schemas.microsoft.com/office/drawing/2014/main" id="{32CE514B-2E79-4887-B186-094930DC73D6}"/>
              </a:ext>
            </a:extLst>
          </p:cNvPr>
          <p:cNvSpPr txBox="1"/>
          <p:nvPr/>
        </p:nvSpPr>
        <p:spPr>
          <a:xfrm>
            <a:off x="4646612" y="2172305"/>
            <a:ext cx="1600201"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82% grain corn hectares were Level 1 compliant in 2023; similar to 2022.</a:t>
            </a:r>
          </a:p>
        </p:txBody>
      </p:sp>
      <p:sp>
        <p:nvSpPr>
          <p:cNvPr id="4" name="TextBox 3">
            <a:extLst>
              <a:ext uri="{FF2B5EF4-FFF2-40B4-BE49-F238E27FC236}">
                <a16:creationId xmlns:a16="http://schemas.microsoft.com/office/drawing/2014/main" id="{097BE11D-C54D-CD8C-EEF3-8C51AB78B309}"/>
              </a:ext>
            </a:extLst>
          </p:cNvPr>
          <p:cNvSpPr txBox="1"/>
          <p:nvPr/>
        </p:nvSpPr>
        <p:spPr>
          <a:xfrm>
            <a:off x="5227436" y="5181633"/>
            <a:ext cx="1600200"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17% of grain corn hectares were Level 2 compliant, an increase compared to 2022.</a:t>
            </a:r>
          </a:p>
        </p:txBody>
      </p:sp>
      <p:graphicFrame>
        <p:nvGraphicFramePr>
          <p:cNvPr id="6" name="Object 5">
            <a:extLst>
              <a:ext uri="{FF2B5EF4-FFF2-40B4-BE49-F238E27FC236}">
                <a16:creationId xmlns:a16="http://schemas.microsoft.com/office/drawing/2014/main" id="{8A6E3FB4-AEF5-4E0A-B6B6-D3A16B79293C}"/>
              </a:ext>
            </a:extLst>
          </p:cNvPr>
          <p:cNvGraphicFramePr>
            <a:graphicFrameLocks/>
          </p:cNvGraphicFramePr>
          <p:nvPr>
            <p:extLst>
              <p:ext uri="{D42A27DB-BD31-4B8C-83A1-F6EECF244321}">
                <p14:modId xmlns:p14="http://schemas.microsoft.com/office/powerpoint/2010/main" val="283564585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16" name="MoreInfo">
            <a:extLst>
              <a:ext uri="{FF2B5EF4-FFF2-40B4-BE49-F238E27FC236}">
                <a16:creationId xmlns:a16="http://schemas.microsoft.com/office/drawing/2014/main" id="{95CE8C8D-C4F9-43F5-A5C9-AE06A7ECC8B2}"/>
              </a:ext>
            </a:extLst>
          </p:cNvPr>
          <p:cNvSpPr txBox="1"/>
          <p:nvPr/>
        </p:nvSpPr>
        <p:spPr>
          <a:xfrm>
            <a:off x="5227436" y="8416751"/>
            <a:ext cx="3672000" cy="346249"/>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latin typeface="Calibri" panose="020F0502020204030204" pitchFamily="34" charset="0"/>
                <a:ea typeface="Calibri" panose="020F0502020204030204" pitchFamily="34" charset="0"/>
                <a:cs typeface="Times New Roman" panose="02020603050405020304" pitchFamily="18" charset="0"/>
              </a:rPr>
              <a:t>LEVEL 2</a:t>
            </a:r>
            <a:r>
              <a:rPr lang="en-US" sz="1050" dirty="0">
                <a:latin typeface="Calibri" panose="020F0502020204030204" pitchFamily="34" charset="0"/>
                <a:ea typeface="Calibri" panose="020F0502020204030204" pitchFamily="34" charset="0"/>
                <a:cs typeface="Times New Roman" panose="02020603050405020304" pitchFamily="18" charset="0"/>
              </a:rPr>
              <a:t>	Must work with a 4R Certified Retailer</a:t>
            </a:r>
            <a:endParaRPr lang="en-US" sz="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MoreInfo">
            <a:extLst>
              <a:ext uri="{FF2B5EF4-FFF2-40B4-BE49-F238E27FC236}">
                <a16:creationId xmlns:a16="http://schemas.microsoft.com/office/drawing/2014/main" id="{508170EC-4088-4555-9963-E3498D282A77}"/>
              </a:ext>
            </a:extLst>
          </p:cNvPr>
          <p:cNvSpPr txBox="1"/>
          <p:nvPr/>
        </p:nvSpPr>
        <p:spPr>
          <a:xfrm>
            <a:off x="-5390988" y="754002"/>
            <a:ext cx="5364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effectLst/>
                <a:latin typeface="Calibri" panose="020F0502020204030204" pitchFamily="34" charset="0"/>
                <a:ea typeface="Calibri" panose="020F0502020204030204" pitchFamily="34" charset="0"/>
                <a:cs typeface="Times New Roman" panose="02020603050405020304" pitchFamily="18" charset="0"/>
              </a:rPr>
              <a:t>LEVEL 1 – NITROGEN</a:t>
            </a:r>
          </a:p>
          <a:p>
            <a:pPr>
              <a:spcAft>
                <a:spcPts val="600"/>
              </a:spcAft>
            </a:pPr>
            <a:endParaRPr lang="en-CA" sz="100" b="1" u="sng"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RATE </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meet the following criteria for N rate determination: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Do one or more of the following:</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Soil test for N every year</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Nutrient balance calculation</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CCA/Qualified agronomist recommendation</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Follow provincial recommendations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Use variable rate prescription maps</a:t>
            </a:r>
            <a:endParaRPr lang="en-CA" sz="1050" dirty="0">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 Use on farm research</a:t>
            </a:r>
          </a:p>
          <a:p>
            <a:pPr marL="914400">
              <a:spcAft>
                <a:spcPts val="600"/>
              </a:spcAft>
            </a:pPr>
            <a:endParaRPr lang="en-CA" sz="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TIMING</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UAN or Ammonium nitrate in the fall</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or Urea in the fall before October 15</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any N fertilizer in winter on snow covered or frozen ground</a:t>
            </a:r>
          </a:p>
          <a:p>
            <a:pPr marL="1085850" indent="-171450">
              <a:spcAft>
                <a:spcPts val="600"/>
              </a:spcAft>
              <a:buFontTx/>
              <a:buChar char="-"/>
            </a:pPr>
            <a:endParaRPr lang="en-CA" sz="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effectLst/>
                <a:latin typeface="Calibri" panose="020F0502020204030204" pitchFamily="34" charset="0"/>
                <a:ea typeface="Calibri" panose="020F0502020204030204" pitchFamily="34" charset="0"/>
                <a:cs typeface="Times New Roman" panose="02020603050405020304" pitchFamily="18" charset="0"/>
              </a:rPr>
              <a:t> PLACEMENT</a:t>
            </a:r>
            <a:r>
              <a:rPr lang="en-US" sz="1050" dirty="0">
                <a:effectLst/>
                <a:latin typeface="Calibri" panose="020F0502020204030204" pitchFamily="34" charset="0"/>
                <a:ea typeface="Calibri" panose="020F0502020204030204" pitchFamily="34" charset="0"/>
                <a:cs typeface="Times New Roman" panose="02020603050405020304" pitchFamily="18" charset="0"/>
              </a:rPr>
              <a:t>	Must not do any of the following:</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Urea in the fall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Urea, UAN or AN preplant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914400">
              <a:spcAft>
                <a:spcPts val="600"/>
              </a:spcAft>
            </a:pPr>
            <a:r>
              <a:rPr lang="en-US" sz="1050" dirty="0">
                <a:effectLst/>
                <a:latin typeface="Calibri" panose="020F0502020204030204" pitchFamily="34" charset="0"/>
                <a:ea typeface="Calibri" panose="020F0502020204030204" pitchFamily="34" charset="0"/>
                <a:cs typeface="Times New Roman" panose="02020603050405020304" pitchFamily="18" charset="0"/>
              </a:rPr>
              <a:t>- Apply NH3, Urea, UAN or AN at planting on the surface with no incorporation</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MoreInfo">
            <a:extLst>
              <a:ext uri="{FF2B5EF4-FFF2-40B4-BE49-F238E27FC236}">
                <a16:creationId xmlns:a16="http://schemas.microsoft.com/office/drawing/2014/main" id="{5225B13D-D1D9-4DCC-99FD-B0A97647F0D4}"/>
              </a:ext>
            </a:extLst>
          </p:cNvPr>
          <p:cNvSpPr txBox="1"/>
          <p:nvPr/>
        </p:nvSpPr>
        <p:spPr>
          <a:xfrm>
            <a:off x="2165062" y="6955572"/>
            <a:ext cx="9796749" cy="984885"/>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b="1" dirty="0"/>
              <a:t>Level 1</a:t>
            </a:r>
            <a:r>
              <a:rPr lang="en-CA" dirty="0"/>
              <a:t> consistency means that the grower’s on-farm practices meet the requirements for 4R best management practices as defined by Fertilizer Canada.</a:t>
            </a:r>
          </a:p>
          <a:p>
            <a:r>
              <a:rPr lang="en-CA" b="1" dirty="0"/>
              <a:t>Level 2</a:t>
            </a:r>
            <a:r>
              <a:rPr lang="en-CA" dirty="0"/>
              <a:t> compliance means that, in addition to meeting the Level 1 criteria, the grower also works with a 4R Certified Retailer.</a:t>
            </a:r>
          </a:p>
          <a:p>
            <a:r>
              <a:rPr lang="en-CA" dirty="0"/>
              <a:t>The upper charts illustrate Level 1 Consistency with 4R best management practices expressed as the % of grain corn hectares and grain corn hectares (000s).  The lower charts illustrate Level 2 Consistency expressed as the % of grain corn hectares and grain corn hectares (000s).</a:t>
            </a:r>
          </a:p>
        </p:txBody>
      </p:sp>
      <p:sp>
        <p:nvSpPr>
          <p:cNvPr id="12" name="MoreInfo">
            <a:extLst>
              <a:ext uri="{FF2B5EF4-FFF2-40B4-BE49-F238E27FC236}">
                <a16:creationId xmlns:a16="http://schemas.microsoft.com/office/drawing/2014/main" id="{5F6B5EA3-145A-4FBE-B7C3-8ACC3CBFC1B9}"/>
              </a:ext>
            </a:extLst>
          </p:cNvPr>
          <p:cNvSpPr txBox="1"/>
          <p:nvPr>
            <p:custDataLst>
              <p:tags r:id="rId1"/>
            </p:custDataLst>
          </p:nvPr>
        </p:nvSpPr>
        <p:spPr>
          <a:xfrm>
            <a:off x="12225337" y="716294"/>
            <a:ext cx="4932000" cy="4439677"/>
          </a:xfrm>
          <a:prstGeom prst="rect">
            <a:avLst/>
          </a:prstGeom>
          <a:solidFill>
            <a:schemeClr val="accent4">
              <a:lumMod val="40000"/>
              <a:lumOff val="60000"/>
            </a:schemeClr>
          </a:solidFill>
          <a:effectLst>
            <a:outerShdw blurRad="50800" dist="38100" dir="2700000" algn="tl" rotWithShape="0">
              <a:prstClr val="black">
                <a:alpha val="20000"/>
              </a:prstClr>
            </a:outerShdw>
          </a:effectLst>
        </p:spPr>
        <p:txBody>
          <a:bodyPr wrap="square" tIns="91440" bIns="91440" rtlCol="0">
            <a:spAutoFit/>
          </a:bodyPr>
          <a:lstStyle/>
          <a:p>
            <a:pPr>
              <a:spcAft>
                <a:spcPts val="600"/>
              </a:spcAft>
            </a:pPr>
            <a:r>
              <a:rPr lang="en-US" sz="1050" b="1" u="sng" dirty="0">
                <a:latin typeface="Calibri" panose="020F0502020204030204" pitchFamily="34" charset="0"/>
                <a:ea typeface="Calibri" panose="020F0502020204030204" pitchFamily="34" charset="0"/>
                <a:cs typeface="Times New Roman" panose="02020603050405020304" pitchFamily="18" charset="0"/>
              </a:rPr>
              <a:t>LEVEL 1 – PHOSPHORUS</a:t>
            </a:r>
          </a:p>
          <a:p>
            <a:pPr>
              <a:spcAft>
                <a:spcPts val="600"/>
              </a:spcAft>
            </a:pPr>
            <a:endParaRPr lang="en-US" sz="100" b="1" u="sng"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RATE</a:t>
            </a:r>
            <a:r>
              <a:rPr lang="en-US" sz="1050" dirty="0">
                <a:latin typeface="Calibri" panose="020F0502020204030204" pitchFamily="34" charset="0"/>
                <a:ea typeface="Calibri" panose="020F0502020204030204" pitchFamily="34" charset="0"/>
                <a:cs typeface="Times New Roman" panose="02020603050405020304" pitchFamily="18" charset="0"/>
              </a:rPr>
              <a:t> 	Must meet the following criteria for P rate determination: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Soil test at least every 4 years AND</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Do one or more of the following:</a:t>
            </a:r>
          </a:p>
          <a:p>
            <a:pPr lvl="2">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Soil test</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Nutrient balance calculation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CCA/Qualified agronomist recommendation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Follow provincial recommendations</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Use variable rate prescription maps</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Use on farm research</a:t>
            </a:r>
          </a:p>
          <a:p>
            <a:pPr>
              <a:spcAft>
                <a:spcPts val="600"/>
              </a:spcAft>
            </a:pPr>
            <a:endParaRPr lang="en-US" sz="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TIMING</a:t>
            </a:r>
            <a:r>
              <a:rPr lang="en-US" sz="1050" dirty="0">
                <a:latin typeface="Calibri" panose="020F0502020204030204" pitchFamily="34" charset="0"/>
                <a:ea typeface="Calibri" panose="020F0502020204030204" pitchFamily="34" charset="0"/>
                <a:cs typeface="Times New Roman" panose="02020603050405020304" pitchFamily="18" charset="0"/>
              </a:rPr>
              <a:t>	Must not do any of the following:</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in winter on snow covered or frozen ground</a:t>
            </a:r>
          </a:p>
          <a:p>
            <a:pPr>
              <a:spcAft>
                <a:spcPts val="600"/>
              </a:spcAft>
            </a:pPr>
            <a:endParaRPr lang="en-US" sz="100"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endParaRPr lang="en-US" sz="1050" b="1" dirty="0">
              <a:latin typeface="Calibri" panose="020F0502020204030204" pitchFamily="34" charset="0"/>
              <a:ea typeface="Calibri" panose="020F0502020204030204" pitchFamily="34" charset="0"/>
              <a:cs typeface="Times New Roman" panose="02020603050405020304" pitchFamily="18" charset="0"/>
            </a:endParaRPr>
          </a:p>
          <a:p>
            <a:pPr>
              <a:spcAft>
                <a:spcPts val="600"/>
              </a:spcAft>
            </a:pPr>
            <a:r>
              <a:rPr lang="en-US" sz="1050" b="1" dirty="0">
                <a:latin typeface="Calibri" panose="020F0502020204030204" pitchFamily="34" charset="0"/>
                <a:ea typeface="Calibri" panose="020F0502020204030204" pitchFamily="34" charset="0"/>
                <a:cs typeface="Times New Roman" panose="02020603050405020304" pitchFamily="18" charset="0"/>
              </a:rPr>
              <a:t>PLACEMENT</a:t>
            </a:r>
            <a:r>
              <a:rPr lang="en-US" sz="1050" dirty="0">
                <a:latin typeface="Calibri" panose="020F0502020204030204" pitchFamily="34" charset="0"/>
                <a:ea typeface="Calibri" panose="020F0502020204030204" pitchFamily="34" charset="0"/>
                <a:cs typeface="Times New Roman" panose="02020603050405020304" pitchFamily="18" charset="0"/>
              </a:rPr>
              <a:t>	Must not do any of the following:</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in the fall on the surface with no incorporation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preplant on the surface with no incorporation</a:t>
            </a:r>
          </a:p>
          <a:p>
            <a:pPr>
              <a:spcAft>
                <a:spcPts val="600"/>
              </a:spcAft>
            </a:pPr>
            <a:r>
              <a:rPr lang="en-US" sz="1050" dirty="0">
                <a:latin typeface="Calibri" panose="020F0502020204030204" pitchFamily="34" charset="0"/>
                <a:ea typeface="Calibri" panose="020F0502020204030204" pitchFamily="34" charset="0"/>
                <a:cs typeface="Times New Roman" panose="02020603050405020304" pitchFamily="18" charset="0"/>
              </a:rPr>
              <a:t>	- Apply any P fertilizer at planting on the surface with no incorporation</a:t>
            </a:r>
            <a:endParaRPr lang="en-US" sz="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80472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3.7037E-7 L 0.00182 -0.57222 " pathEditMode="relative" rAng="0" ptsTypes="AA">
                                      <p:cBhvr>
                                        <p:cTn id="6" dur="500" fill="hold"/>
                                        <p:tgtEl>
                                          <p:spTgt spid="29"/>
                                        </p:tgtEl>
                                        <p:attrNameLst>
                                          <p:attrName>ppt_x</p:attrName>
                                          <p:attrName>ppt_y</p:attrName>
                                        </p:attrNameLst>
                                      </p:cBhvr>
                                      <p:rCtr x="91" y="-2861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9"/>
                                        </p:tgtEl>
                                      </p:cBhvr>
                                    </p:animEffect>
                                    <p:set>
                                      <p:cBhvr>
                                        <p:cTn id="1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63" presetClass="path" presetSubtype="0" accel="50000" decel="50000" fill="hold" grpId="0" nodeType="clickEffect">
                                  <p:stCondLst>
                                    <p:cond delay="0"/>
                                  </p:stCondLst>
                                  <p:childTnLst>
                                    <p:animMotion origin="layout" path="M -0.00313 -4.81481E-6 L 0.58465 -0.00046 " pathEditMode="relative" rAng="0" ptsTypes="AA">
                                      <p:cBhvr>
                                        <p:cTn id="16" dur="2000" fill="hold"/>
                                        <p:tgtEl>
                                          <p:spTgt spid="7"/>
                                        </p:tgtEl>
                                        <p:attrNameLst>
                                          <p:attrName>ppt_x</p:attrName>
                                          <p:attrName>ppt_y</p:attrName>
                                        </p:attrNameLst>
                                      </p:cBhvr>
                                      <p:rCtr x="29383" y="-23"/>
                                    </p:animMotion>
                                  </p:childTnLst>
                                </p:cTn>
                              </p:par>
                              <p:par>
                                <p:cTn id="17" presetID="35" presetClass="path" presetSubtype="0" accel="50000" decel="50000" fill="hold" grpId="0" nodeType="withEffect">
                                  <p:stCondLst>
                                    <p:cond delay="0"/>
                                  </p:stCondLst>
                                  <p:childTnLst>
                                    <p:animMotion origin="layout" path="M -1.78692E-6 7.40741E-7 L -0.41769 0.00532 " pathEditMode="relative" rAng="0" ptsTypes="AA">
                                      <p:cBhvr>
                                        <p:cTn id="18" dur="2000" fill="hold"/>
                                        <p:tgtEl>
                                          <p:spTgt spid="12"/>
                                        </p:tgtEl>
                                        <p:attrNameLst>
                                          <p:attrName>ppt_x</p:attrName>
                                          <p:attrName>ppt_y</p:attrName>
                                        </p:attrNameLst>
                                      </p:cBhvr>
                                      <p:rCtr x="-20891" y="255"/>
                                    </p:animMotion>
                                  </p:childTnLst>
                                </p:cTn>
                              </p:par>
                              <p:par>
                                <p:cTn id="19" presetID="64" presetClass="path" presetSubtype="0" accel="50000" decel="50000" fill="hold" grpId="1" nodeType="withEffect">
                                  <p:stCondLst>
                                    <p:cond delay="0"/>
                                  </p:stCondLst>
                                  <p:childTnLst>
                                    <p:animMotion origin="layout" path="M 2.22714E-6 3.7037E-6 L 2.22714E-6 -0.33033 " pathEditMode="relative" rAng="0" ptsTypes="AA">
                                      <p:cBhvr>
                                        <p:cTn id="20" dur="2000" fill="hold"/>
                                        <p:tgtEl>
                                          <p:spTgt spid="16"/>
                                        </p:tgtEl>
                                        <p:attrNameLst>
                                          <p:attrName>ppt_x</p:attrName>
                                          <p:attrName>ppt_y</p:attrName>
                                        </p:attrNameLst>
                                      </p:cBhvr>
                                      <p:rCtr x="0" y="-16528"/>
                                    </p:animMotion>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grpId="2" nodeType="with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16" grpId="1" animBg="1"/>
      <p:bldP spid="16" grpId="2" animBg="1"/>
      <p:bldP spid="7" grpId="0" animBg="1"/>
      <p:bldP spid="7" grpId="1" animBg="1"/>
      <p:bldP spid="29" grpId="0" animBg="1"/>
      <p:bldP spid="29" grpId="1" animBg="1"/>
      <p:bldP spid="12" grpId="0" animBg="1"/>
      <p:bldP spid="12" grpId="1"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F342D5-470E-440D-B0C2-8BDB273DB2F2}"/>
              </a:ext>
            </a:extLst>
          </p:cNvPr>
          <p:cNvPicPr>
            <a:picLocks noChangeAspect="1"/>
          </p:cNvPicPr>
          <p:nvPr/>
        </p:nvPicPr>
        <p:blipFill>
          <a:blip r:embed="rId3"/>
          <a:stretch>
            <a:fillRect/>
          </a:stretch>
        </p:blipFill>
        <p:spPr>
          <a:xfrm>
            <a:off x="2671843" y="793564"/>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Reasons for Not Meeting 4R Consistency Criteria</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2" name="TextBox 11">
            <a:extLst>
              <a:ext uri="{FF2B5EF4-FFF2-40B4-BE49-F238E27FC236}">
                <a16:creationId xmlns:a16="http://schemas.microsoft.com/office/drawing/2014/main" id="{3CDE03BD-5561-408D-B629-4B0BF1CC8B92}"/>
              </a:ext>
            </a:extLst>
          </p:cNvPr>
          <p:cNvSpPr txBox="1"/>
          <p:nvPr/>
        </p:nvSpPr>
        <p:spPr>
          <a:xfrm>
            <a:off x="7063436" y="1893890"/>
            <a:ext cx="2078976"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marL="0" marR="0" lvl="0" indent="0" algn="ctr" defTabSz="914400" rtl="0" eaLnBrk="1" fontAlgn="auto" latinLnBrk="0" hangingPunct="1">
              <a:lnSpc>
                <a:spcPts val="1085"/>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01B1A"/>
                </a:solidFill>
                <a:effectLst/>
                <a:uLnTx/>
                <a:uFillTx/>
                <a:latin typeface="Calibri"/>
                <a:ea typeface="+mn-ea"/>
                <a:cs typeface="+mn-cs"/>
              </a:rPr>
              <a:t>More grain corn hectares did not meet 4R consistency criteria in 2023 because of Nitrogen Timing criteria.</a:t>
            </a:r>
          </a:p>
        </p:txBody>
      </p:sp>
      <p:pic>
        <p:nvPicPr>
          <p:cNvPr id="13" name="Picture 12" descr="Asset 17.png">
            <a:extLst>
              <a:ext uri="{FF2B5EF4-FFF2-40B4-BE49-F238E27FC236}">
                <a16:creationId xmlns:a16="http://schemas.microsoft.com/office/drawing/2014/main" id="{F34D5E9E-6C42-43B7-9052-41C8C745F5A5}"/>
              </a:ext>
            </a:extLst>
          </p:cNvPr>
          <p:cNvPicPr>
            <a:picLocks noChangeAspect="1"/>
          </p:cNvPicPr>
          <p:nvPr/>
        </p:nvPicPr>
        <p:blipFill>
          <a:blip r:embed="rId7" cstate="print"/>
          <a:stretch>
            <a:fillRect/>
          </a:stretch>
        </p:blipFill>
        <p:spPr>
          <a:xfrm>
            <a:off x="11706540" y="295922"/>
            <a:ext cx="407672" cy="407672"/>
          </a:xfrm>
          <a:prstGeom prst="rect">
            <a:avLst/>
          </a:prstGeom>
        </p:spPr>
      </p:pic>
      <p:graphicFrame>
        <p:nvGraphicFramePr>
          <p:cNvPr id="3" name="Object 2">
            <a:extLst>
              <a:ext uri="{FF2B5EF4-FFF2-40B4-BE49-F238E27FC236}">
                <a16:creationId xmlns:a16="http://schemas.microsoft.com/office/drawing/2014/main" id="{CAB6D1EF-6ED4-48E7-9345-399124D3032E}"/>
              </a:ext>
            </a:extLst>
          </p:cNvPr>
          <p:cNvGraphicFramePr>
            <a:graphicFrameLocks/>
          </p:cNvGraphicFramePr>
          <p:nvPr>
            <p:extLst>
              <p:ext uri="{D42A27DB-BD31-4B8C-83A1-F6EECF244321}">
                <p14:modId xmlns:p14="http://schemas.microsoft.com/office/powerpoint/2010/main" val="1298115167"/>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8" imgW="914400" imgH="771480" progId="Excel.Sheet.12">
                  <p:embed/>
                </p:oleObj>
              </mc:Choice>
              <mc:Fallback>
                <p:oleObj name="Worksheet" showAsIcon="1" r:id="rId8" imgW="914400" imgH="771480" progId="Excel.Sheet.12">
                  <p:embed/>
                  <p:pic>
                    <p:nvPicPr>
                      <p:cNvPr id="0" name=""/>
                      <p:cNvPicPr/>
                      <p:nvPr/>
                    </p:nvPicPr>
                    <p:blipFill>
                      <a:blip r:embed="rId9"/>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reasons for not meeting the 4R Consistency Criteria, expressed as a % of total planted hectares of this crop.</a:t>
            </a:r>
            <a:endParaRPr lang="en-CA" dirty="0"/>
          </a:p>
        </p:txBody>
      </p:sp>
    </p:spTree>
    <p:extLst>
      <p:ext uri="{BB962C8B-B14F-4D97-AF65-F5344CB8AC3E}">
        <p14:creationId xmlns:p14="http://schemas.microsoft.com/office/powerpoint/2010/main" val="42486514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33A721-3883-4605-A792-D6570EAF85F3}"/>
              </a:ext>
            </a:extLst>
          </p:cNvPr>
          <p:cNvPicPr>
            <a:picLocks noChangeAspect="1"/>
          </p:cNvPicPr>
          <p:nvPr/>
        </p:nvPicPr>
        <p:blipFill>
          <a:blip r:embed="rId4"/>
          <a:stretch>
            <a:fillRect/>
          </a:stretch>
        </p:blipFill>
        <p:spPr>
          <a:xfrm>
            <a:off x="2360612" y="845956"/>
            <a:ext cx="91447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000" dirty="0"/>
              <a:t>Do Not Meet 4R Consistency Criteria in 2023</a:t>
            </a:r>
            <a:endParaRPr lang="en-US" sz="2200" u="none" dirty="0"/>
          </a:p>
        </p:txBody>
      </p:sp>
      <p:pic>
        <p:nvPicPr>
          <p:cNvPr id="5" name="Picture 4" descr="Asset 8.png">
            <a:hlinkClick r:id="rId5" action="ppaction://hlinksldjump"/>
          </p:cNvPr>
          <p:cNvPicPr>
            <a:picLocks noChangeAspect="1"/>
          </p:cNvPicPr>
          <p:nvPr/>
        </p:nvPicPr>
        <p:blipFill>
          <a:blip r:embed="rId6"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7"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8" name="MoreInfo"/>
          <p:cNvSpPr txBox="1"/>
          <p:nvPr>
            <p:custDataLst>
              <p:tags r:id="rId1"/>
            </p:custDataLst>
          </p:nvPr>
        </p:nvSpPr>
        <p:spPr>
          <a:xfrm>
            <a:off x="2165062" y="6955572"/>
            <a:ext cx="9796749" cy="746358"/>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a series of questions about their fertilizer use practices.  Those practices were matched against the 4R consistency criteria that were developed by Fertilizer Canada.</a:t>
            </a:r>
          </a:p>
          <a:p>
            <a:r>
              <a:rPr lang="en-US" dirty="0"/>
              <a:t>The chart illustrates the % of total planted hectares of grain corn that did not meet the Level 1 4R consistency criteria across various demographic segments.</a:t>
            </a:r>
          </a:p>
        </p:txBody>
      </p:sp>
    </p:spTree>
    <p:extLst>
      <p:ext uri="{BB962C8B-B14F-4D97-AF65-F5344CB8AC3E}">
        <p14:creationId xmlns:p14="http://schemas.microsoft.com/office/powerpoint/2010/main" val="2242136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2.22714E-6 1.48148E-6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5E335-140E-4CB3-988C-635AB1A48F7E}"/>
              </a:ext>
            </a:extLst>
          </p:cNvPr>
          <p:cNvPicPr>
            <a:picLocks noChangeAspect="1"/>
          </p:cNvPicPr>
          <p:nvPr/>
        </p:nvPicPr>
        <p:blipFill>
          <a:blip r:embed="rId3"/>
          <a:stretch>
            <a:fillRect/>
          </a:stretch>
        </p:blipFill>
        <p:spPr>
          <a:xfrm>
            <a:off x="2641680" y="803234"/>
            <a:ext cx="9144793" cy="5767316"/>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Use of Nitrogen Fixing Crop in Previous Year -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5" name="TextBox 14">
            <a:extLst>
              <a:ext uri="{FF2B5EF4-FFF2-40B4-BE49-F238E27FC236}">
                <a16:creationId xmlns:a16="http://schemas.microsoft.com/office/drawing/2014/main" id="{00B63FB2-72EE-4A48-B500-B00590FB6C2F}"/>
              </a:ext>
            </a:extLst>
          </p:cNvPr>
          <p:cNvSpPr txBox="1"/>
          <p:nvPr/>
        </p:nvSpPr>
        <p:spPr>
          <a:xfrm>
            <a:off x="4722812" y="2819400"/>
            <a:ext cx="1752599"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CA" sz="1000" dirty="0"/>
              <a:t>44% of growers indicated they grew a N-fixing crop in some or all of their fields in 2022.</a:t>
            </a:r>
          </a:p>
        </p:txBody>
      </p:sp>
      <p:graphicFrame>
        <p:nvGraphicFramePr>
          <p:cNvPr id="4" name="Object 3">
            <a:extLst>
              <a:ext uri="{FF2B5EF4-FFF2-40B4-BE49-F238E27FC236}">
                <a16:creationId xmlns:a16="http://schemas.microsoft.com/office/drawing/2014/main" id="{36D4DE6B-4C2F-4F24-807D-90BAF4F4B54C}"/>
              </a:ext>
            </a:extLst>
          </p:cNvPr>
          <p:cNvGraphicFramePr>
            <a:graphicFrameLocks/>
          </p:cNvGraphicFramePr>
          <p:nvPr>
            <p:extLst>
              <p:ext uri="{D42A27DB-BD31-4B8C-83A1-F6EECF244321}">
                <p14:modId xmlns:p14="http://schemas.microsoft.com/office/powerpoint/2010/main" val="3201100874"/>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71585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grain corn crop, in the year prior (2022) did you grow a nitrogen fixing crop on: a) all of your 2023 grain corn fields, b) some of your 2023 grain corn fields, or c) none of your 2023 grain corn fields?  (Nitrogen fixing crops include peas, beans, corn for grains, chickpeas, oats, and forage legumes)."</a:t>
            </a:r>
          </a:p>
          <a:p>
            <a:r>
              <a:rPr lang="en-CA" dirty="0"/>
              <a:t>The graph on the left illustrates the % of grain corn growers who planted a nitrogen fixing crop in 2022 on all of their 2023 grain corn fields, some of their 2023 grain corn fields or none of their 2023 grain corn fields.  Separately by farm size, age and 4R familiarity, the graph on the right illustrates the % of grain corn growers who planted a nitrogen fixing crop in 2022 on some or all of their 2023 grain corn fields.</a:t>
            </a:r>
          </a:p>
        </p:txBody>
      </p:sp>
    </p:spTree>
    <p:extLst>
      <p:ext uri="{BB962C8B-B14F-4D97-AF65-F5344CB8AC3E}">
        <p14:creationId xmlns:p14="http://schemas.microsoft.com/office/powerpoint/2010/main" val="41011919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84BC9B-4AF3-4CBF-8534-96BDF7A15018}"/>
              </a:ext>
            </a:extLst>
          </p:cNvPr>
          <p:cNvPicPr>
            <a:picLocks noChangeAspect="1"/>
          </p:cNvPicPr>
          <p:nvPr/>
        </p:nvPicPr>
        <p:blipFill>
          <a:blip r:embed="rId3"/>
          <a:stretch>
            <a:fillRect/>
          </a:stretch>
        </p:blipFill>
        <p:spPr>
          <a:xfrm>
            <a:off x="2567310" y="832935"/>
            <a:ext cx="8967993" cy="5685707"/>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Use of Nitrogen Fixing Crop in Previous Year </a:t>
            </a:r>
            <a:r>
              <a:rPr lang="en-CA" sz="2200" u="none" dirty="0"/>
              <a:t>-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8" name="MoreInfo"/>
          <p:cNvSpPr txBox="1"/>
          <p:nvPr>
            <p:custDataLst>
              <p:tags r:id="rId1"/>
            </p:custDataLst>
          </p:nvPr>
        </p:nvSpPr>
        <p:spPr>
          <a:xfrm>
            <a:off x="2165063" y="6955572"/>
            <a:ext cx="5577840" cy="1392689"/>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CA" dirty="0"/>
              <a:t>Respondents were asked: “Thinking of your 2023 grain corn crop, in the year prior (2022) did you grow a nitrogen fixing crop on: a) all of your 2023 grain corn fields, b) some of your 2023 grain corn fields, or c) none of your 2023 grain corn fields?  (Nitrogen fixing crops include peas, beans, corn for grains, chickpeas, oats, and forage legumes)."</a:t>
            </a:r>
          </a:p>
          <a:p>
            <a:r>
              <a:rPr lang="en-CA" dirty="0"/>
              <a:t>The chart illustrates the % of grain corn growers in each year who planted a nitrogen fixing crop in the prior year on all of their grain corn fields, some of their grain corn fields or none of their grain corn fields.</a:t>
            </a:r>
          </a:p>
        </p:txBody>
      </p:sp>
    </p:spTree>
    <p:extLst>
      <p:ext uri="{BB962C8B-B14F-4D97-AF65-F5344CB8AC3E}">
        <p14:creationId xmlns:p14="http://schemas.microsoft.com/office/powerpoint/2010/main" val="3742316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7.40741E-7 L 0.0026 -0.48912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6BBFBB0-3C63-43D5-AD07-8BBF73EDEF15}"/>
              </a:ext>
            </a:extLst>
          </p:cNvPr>
          <p:cNvPicPr>
            <a:picLocks noChangeAspect="1"/>
          </p:cNvPicPr>
          <p:nvPr/>
        </p:nvPicPr>
        <p:blipFill>
          <a:blip r:embed="rId3"/>
          <a:stretch>
            <a:fillRect/>
          </a:stretch>
        </p:blipFill>
        <p:spPr>
          <a:xfrm>
            <a:off x="2567309" y="845995"/>
            <a:ext cx="8967995" cy="5659588"/>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Rates Set By Field Based On Expected Crop Yield</a:t>
            </a:r>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i="1" dirty="0">
                <a:solidFill>
                  <a:prstClr val="white"/>
                </a:solidFill>
              </a:rPr>
              <a:t>Grain Corn</a:t>
            </a:r>
          </a:p>
        </p:txBody>
      </p:sp>
      <p:sp>
        <p:nvSpPr>
          <p:cNvPr id="13" name="TextBox 12">
            <a:extLst>
              <a:ext uri="{FF2B5EF4-FFF2-40B4-BE49-F238E27FC236}">
                <a16:creationId xmlns:a16="http://schemas.microsoft.com/office/drawing/2014/main" id="{7F2D1B2C-AFCD-43F1-8696-136FABC9183F}"/>
              </a:ext>
            </a:extLst>
          </p:cNvPr>
          <p:cNvSpPr txBox="1"/>
          <p:nvPr/>
        </p:nvSpPr>
        <p:spPr>
          <a:xfrm>
            <a:off x="3427412" y="2881651"/>
            <a:ext cx="14003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36% of grain corn growers set rates by field.</a:t>
            </a:r>
          </a:p>
        </p:txBody>
      </p:sp>
      <p:sp>
        <p:nvSpPr>
          <p:cNvPr id="16" name="TextBox 15">
            <a:extLst>
              <a:ext uri="{FF2B5EF4-FFF2-40B4-BE49-F238E27FC236}">
                <a16:creationId xmlns:a16="http://schemas.microsoft.com/office/drawing/2014/main" id="{3E0F8620-E91F-4781-9C3E-1CC129B132FB}"/>
              </a:ext>
            </a:extLst>
          </p:cNvPr>
          <p:cNvSpPr txBox="1"/>
          <p:nvPr/>
        </p:nvSpPr>
        <p:spPr>
          <a:xfrm>
            <a:off x="10590212" y="4575401"/>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4R knowledge is linked to setting rates by field.</a:t>
            </a:r>
          </a:p>
        </p:txBody>
      </p:sp>
      <p:graphicFrame>
        <p:nvGraphicFramePr>
          <p:cNvPr id="6" name="Object 5">
            <a:extLst>
              <a:ext uri="{FF2B5EF4-FFF2-40B4-BE49-F238E27FC236}">
                <a16:creationId xmlns:a16="http://schemas.microsoft.com/office/drawing/2014/main" id="{987974EB-E553-4EBA-A8CD-AE1F66619A8E}"/>
              </a:ext>
            </a:extLst>
          </p:cNvPr>
          <p:cNvGraphicFramePr>
            <a:graphicFrameLocks/>
          </p:cNvGraphicFramePr>
          <p:nvPr>
            <p:extLst>
              <p:ext uri="{D42A27DB-BD31-4B8C-83A1-F6EECF244321}">
                <p14:modId xmlns:p14="http://schemas.microsoft.com/office/powerpoint/2010/main" val="820053503"/>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30C01C3E-5DCB-E0B1-D6E3-53B48EBD43DA}"/>
              </a:ext>
            </a:extLst>
          </p:cNvPr>
          <p:cNvSpPr txBox="1"/>
          <p:nvPr/>
        </p:nvSpPr>
        <p:spPr>
          <a:xfrm>
            <a:off x="10514807" y="3252900"/>
            <a:ext cx="1371600" cy="352199"/>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Young growers were less likely to set rates by field.</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r>
              <a:rPr lang="en-US" dirty="0"/>
              <a:t>Respondents were asked: "Do you set specific rates for each grain corn field based on expected crop yield?"</a:t>
            </a:r>
          </a:p>
          <a:p>
            <a:r>
              <a:rPr lang="en-US" dirty="0"/>
              <a:t>The chart on the left illustrates the % of grain corn growers who set rates for each field based on expected crop yield in each year.  Separately for various demographic segments, the chart on the right illustrates the % of grain corn growers who set rates based on expected yields.</a:t>
            </a:r>
            <a:endParaRPr lang="en-CA" dirty="0"/>
          </a:p>
        </p:txBody>
      </p:sp>
    </p:spTree>
    <p:extLst>
      <p:ext uri="{BB962C8B-B14F-4D97-AF65-F5344CB8AC3E}">
        <p14:creationId xmlns:p14="http://schemas.microsoft.com/office/powerpoint/2010/main" val="859659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17817E-6 4.81481E-6 L 0.0026 -0.48913 " pathEditMode="relative" rAng="0" ptsTypes="AA">
                                      <p:cBhvr>
                                        <p:cTn id="6" dur="500" fill="hold"/>
                                        <p:tgtEl>
                                          <p:spTgt spid="8"/>
                                        </p:tgtEl>
                                        <p:attrNameLst>
                                          <p:attrName>ppt_x</p:attrName>
                                          <p:attrName>ppt_y</p:attrName>
                                        </p:attrNameLst>
                                      </p:cBhvr>
                                      <p:rCtr x="130" y="-24468"/>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AA5FBC8-FBB5-4F0A-8D5A-9CE278929450}"/>
              </a:ext>
            </a:extLst>
          </p:cNvPr>
          <p:cNvPicPr>
            <a:picLocks noChangeAspect="1"/>
          </p:cNvPicPr>
          <p:nvPr/>
        </p:nvPicPr>
        <p:blipFill>
          <a:blip r:embed="rId3"/>
          <a:stretch>
            <a:fillRect/>
          </a:stretch>
        </p:blipFill>
        <p:spPr>
          <a:xfrm>
            <a:off x="2567310" y="795179"/>
            <a:ext cx="8967993"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CA" sz="2200" u="none" dirty="0"/>
              <a:t>Approaches Used to Decide Fertilizer Rate in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graphicFrame>
        <p:nvGraphicFramePr>
          <p:cNvPr id="3" name="Object 2">
            <a:extLst>
              <a:ext uri="{FF2B5EF4-FFF2-40B4-BE49-F238E27FC236}">
                <a16:creationId xmlns:a16="http://schemas.microsoft.com/office/drawing/2014/main" id="{C9C6C410-49CC-49F7-BC5A-97C222DF35B2}"/>
              </a:ext>
            </a:extLst>
          </p:cNvPr>
          <p:cNvGraphicFramePr>
            <a:graphicFrameLocks/>
          </p:cNvGraphicFramePr>
          <p:nvPr>
            <p:extLst>
              <p:ext uri="{D42A27DB-BD31-4B8C-83A1-F6EECF244321}">
                <p14:modId xmlns:p14="http://schemas.microsoft.com/office/powerpoint/2010/main" val="3814244515"/>
              </p:ext>
            </p:extLst>
          </p:nvPr>
        </p:nvGraphicFramePr>
        <p:xfrm>
          <a:off x="736600" y="4597400"/>
          <a:ext cx="330200" cy="330200"/>
        </p:xfrm>
        <a:graphic>
          <a:graphicData uri="http://schemas.openxmlformats.org/presentationml/2006/ole">
            <mc:AlternateContent xmlns:mc="http://schemas.openxmlformats.org/markup-compatibility/2006">
              <mc:Choice xmlns:v="urn:schemas-microsoft-com:vml" Requires="v">
                <p:oleObj name="Worksheet" showAsIcon="1" r:id="rId7" imgW="914400" imgH="771480" progId="Excel.Sheet.12">
                  <p:embed/>
                </p:oleObj>
              </mc:Choice>
              <mc:Fallback>
                <p:oleObj name="Worksheet" showAsIcon="1" r:id="rId7" imgW="914400" imgH="771480" progId="Excel.Sheet.12">
                  <p:embed/>
                  <p:pic>
                    <p:nvPicPr>
                      <p:cNvPr id="0" name=""/>
                      <p:cNvPicPr/>
                      <p:nvPr/>
                    </p:nvPicPr>
                    <p:blipFill>
                      <a:blip r:embed="rId8"/>
                      <a:srcRect l="31250" t="1646" r="31250" b="65844"/>
                      <a:stretch>
                        <a:fillRect/>
                      </a:stretch>
                    </p:blipFill>
                    <p:spPr>
                      <a:xfrm>
                        <a:off x="736600" y="4597400"/>
                        <a:ext cx="330200" cy="330200"/>
                      </a:xfrm>
                      <a:prstGeom prst="rect">
                        <a:avLst/>
                      </a:prstGeom>
                    </p:spPr>
                  </p:pic>
                </p:oleObj>
              </mc:Fallback>
            </mc:AlternateContent>
          </a:graphicData>
        </a:graphic>
      </p:graphicFrame>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Respondents who used a fertilizer type containing each nutrient were asked: “For each nutrient, which approaches did you use to decide the amount of fertilizer to apply to your grain corn in 2023? (Please check all that apply.)”</a:t>
            </a:r>
          </a:p>
          <a:p>
            <a:pPr marL="0" marR="0" lvl="0" indent="0" algn="l" defTabSz="1218987" rtl="0" eaLnBrk="1" fontAlgn="auto" latinLnBrk="0" hangingPunct="1">
              <a:lnSpc>
                <a:spcPct val="100000"/>
              </a:lnSpc>
              <a:spcBef>
                <a:spcPts val="0"/>
              </a:spcBef>
              <a:spcAft>
                <a:spcPts val="600"/>
              </a:spcAft>
              <a:buClrTx/>
              <a:buSzTx/>
              <a:buFontTx/>
              <a:buNone/>
              <a:tabLst/>
              <a:defRPr/>
            </a:pPr>
            <a:r>
              <a:rPr kumimoji="0" lang="en-CA" sz="1050" b="0" i="0" u="none" strike="noStrike" kern="1200" cap="none" spc="0" normalizeH="0" baseline="0" noProof="0" dirty="0">
                <a:ln>
                  <a:noFill/>
                </a:ln>
                <a:solidFill>
                  <a:srgbClr val="201B1A"/>
                </a:solidFill>
                <a:effectLst/>
                <a:uLnTx/>
                <a:uFillTx/>
                <a:latin typeface="Calibri"/>
                <a:ea typeface="+mn-ea"/>
                <a:cs typeface="+mn-cs"/>
              </a:rPr>
              <a:t>Separately by nutrient type, the graphs illustrate the % of nutrient users who used each approach to decide their application rate in grain corn in 2023.</a:t>
            </a:r>
          </a:p>
        </p:txBody>
      </p:sp>
    </p:spTree>
    <p:extLst>
      <p:ext uri="{BB962C8B-B14F-4D97-AF65-F5344CB8AC3E}">
        <p14:creationId xmlns:p14="http://schemas.microsoft.com/office/powerpoint/2010/main" val="861692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9BC6C7-E3EC-48D1-B19D-21B2F682C119}"/>
              </a:ext>
            </a:extLst>
          </p:cNvPr>
          <p:cNvPicPr>
            <a:picLocks noChangeAspect="1"/>
          </p:cNvPicPr>
          <p:nvPr/>
        </p:nvPicPr>
        <p:blipFill>
          <a:blip r:embed="rId3"/>
          <a:stretch>
            <a:fillRect/>
          </a:stretch>
        </p:blipFill>
        <p:spPr>
          <a:xfrm>
            <a:off x="2584539" y="795179"/>
            <a:ext cx="8933536" cy="5761219"/>
          </a:xfrm>
          <a:prstGeom prst="rect">
            <a:avLst/>
          </a:prstGeom>
        </p:spPr>
      </p:pic>
      <p:sp>
        <p:nvSpPr>
          <p:cNvPr id="2" name="Title 1"/>
          <p:cNvSpPr>
            <a:spLocks noGrp="1"/>
          </p:cNvSpPr>
          <p:nvPr>
            <p:ph type="title" idx="4294967295"/>
          </p:nvPr>
        </p:nvSpPr>
        <p:spPr>
          <a:xfrm>
            <a:off x="2711450" y="250825"/>
            <a:ext cx="9477375" cy="334963"/>
          </a:xfrm>
          <a:prstGeom prst="rect">
            <a:avLst/>
          </a:prstGeom>
        </p:spPr>
        <p:txBody>
          <a:bodyPr/>
          <a:lstStyle/>
          <a:p>
            <a:r>
              <a:rPr lang="en-US" sz="2200" u="none" dirty="0"/>
              <a:t>Trend in Approaches Used to Decide Nitrogen Rate </a:t>
            </a:r>
            <a:r>
              <a:rPr lang="en-CA" sz="2200" u="none" dirty="0"/>
              <a:t>in Grain Corn</a:t>
            </a:r>
            <a:endParaRPr lang="en-US" sz="2200" u="none" dirty="0"/>
          </a:p>
        </p:txBody>
      </p:sp>
      <p:pic>
        <p:nvPicPr>
          <p:cNvPr id="5" name="Picture 4" descr="Asset 8.png">
            <a:hlinkClick r:id="rId4" action="ppaction://hlinksldjump"/>
          </p:cNvPr>
          <p:cNvPicPr>
            <a:picLocks noChangeAspect="1"/>
          </p:cNvPicPr>
          <p:nvPr/>
        </p:nvPicPr>
        <p:blipFill>
          <a:blip r:embed="rId5" cstate="print"/>
          <a:stretch>
            <a:fillRect/>
          </a:stretch>
        </p:blipFill>
        <p:spPr>
          <a:xfrm>
            <a:off x="1371600" y="5178212"/>
            <a:ext cx="301752" cy="171642"/>
          </a:xfrm>
          <a:prstGeom prst="rect">
            <a:avLst/>
          </a:prstGeom>
        </p:spPr>
      </p:pic>
      <p:pic>
        <p:nvPicPr>
          <p:cNvPr id="7" name="Picture 6" descr="Asset 7.png"/>
          <p:cNvPicPr>
            <a:picLocks noChangeAspect="1"/>
          </p:cNvPicPr>
          <p:nvPr/>
        </p:nvPicPr>
        <p:blipFill>
          <a:blip r:embed="rId6" cstate="print"/>
          <a:stretch>
            <a:fillRect/>
          </a:stretch>
        </p:blipFill>
        <p:spPr>
          <a:xfrm>
            <a:off x="225215" y="5120640"/>
            <a:ext cx="301752" cy="301752"/>
          </a:xfrm>
          <a:prstGeom prst="rect">
            <a:avLst/>
          </a:prstGeom>
        </p:spPr>
      </p:pic>
      <p:sp>
        <p:nvSpPr>
          <p:cNvPr id="10" name="Text Placeholder 15"/>
          <p:cNvSpPr txBox="1">
            <a:spLocks noChangeAspect="1"/>
          </p:cNvSpPr>
          <p:nvPr/>
        </p:nvSpPr>
        <p:spPr>
          <a:xfrm>
            <a:off x="74611" y="1616978"/>
            <a:ext cx="1752599" cy="533400"/>
          </a:xfrm>
          <a:prstGeom prst="rect">
            <a:avLst/>
          </a:prstGeom>
        </p:spPr>
        <p:txBody>
          <a:bodyPr/>
          <a:lstStyle>
            <a:lvl1pPr marL="0" indent="0" algn="l" defTabSz="914400" rtl="0" eaLnBrk="1" latinLnBrk="0" hangingPunct="1">
              <a:lnSpc>
                <a:spcPts val="1400"/>
              </a:lnSpc>
              <a:spcBef>
                <a:spcPts val="0"/>
              </a:spcBef>
              <a:buFont typeface="Arial" panose="020B0604020202020204" pitchFamily="34" charset="0"/>
              <a:buNone/>
              <a:defRPr sz="1200" i="0" kern="1200" cap="none" baseline="0">
                <a:solidFill>
                  <a:schemeClr val="bg1"/>
                </a:solidFill>
                <a:latin typeface="Calibri" pitchFamily="34" charset="0"/>
                <a:ea typeface="+mn-ea"/>
                <a:cs typeface="Calibri"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400"/>
              </a:lnSpc>
              <a:spcBef>
                <a:spcPts val="0"/>
              </a:spcBef>
              <a:spcAft>
                <a:spcPts val="0"/>
              </a:spcAft>
              <a:buClrTx/>
              <a:buSzTx/>
              <a:buFont typeface="Arial" panose="020B0604020202020204" pitchFamily="34" charset="0"/>
              <a:buNone/>
              <a:tabLst/>
              <a:defRPr/>
            </a:pPr>
            <a:r>
              <a:rPr kumimoji="0" lang="en-US" sz="1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Grain Corn</a:t>
            </a:r>
          </a:p>
        </p:txBody>
      </p:sp>
      <p:sp>
        <p:nvSpPr>
          <p:cNvPr id="8" name="MoreInfo"/>
          <p:cNvSpPr txBox="1"/>
          <p:nvPr>
            <p:custDataLst>
              <p:tags r:id="rId1"/>
            </p:custDataLst>
          </p:nvPr>
        </p:nvSpPr>
        <p:spPr>
          <a:xfrm>
            <a:off x="2165063" y="6955572"/>
            <a:ext cx="5577840" cy="1069524"/>
          </a:xfrm>
          <a:prstGeom prst="rect">
            <a:avLst/>
          </a:prstGeom>
          <a:solidFill>
            <a:srgbClr val="F4EEE4"/>
          </a:solidFill>
          <a:effectLst>
            <a:outerShdw blurRad="50800" dist="38100" dir="2700000" algn="tl" rotWithShape="0">
              <a:prstClr val="black">
                <a:alpha val="20000"/>
              </a:prstClr>
            </a:outerShdw>
          </a:effectLst>
        </p:spPr>
        <p:txBody>
          <a:bodyPr wrap="square" tIns="91440" bIns="91440" rtlCol="0">
            <a:spAutoFit/>
          </a:bodyPr>
          <a:lstStyle>
            <a:defPPr>
              <a:defRPr lang="en-US"/>
            </a:defPPr>
            <a:lvl1pPr defTabSz="1218987">
              <a:spcAft>
                <a:spcPts val="600"/>
              </a:spcAft>
              <a:defRPr sz="1050">
                <a:solidFill>
                  <a:srgbClr val="201B1A"/>
                </a:solidFill>
              </a:defRPr>
            </a:lvl1pPr>
            <a:lvl2pPr marL="609493" defTabSz="1218987">
              <a:defRPr sz="2400"/>
            </a:lvl2pPr>
            <a:lvl3pPr marL="1218987" defTabSz="1218987">
              <a:defRPr sz="2400"/>
            </a:lvl3pPr>
            <a:lvl4pPr marL="1828480" defTabSz="1218987">
              <a:defRPr sz="2400"/>
            </a:lvl4pPr>
            <a:lvl5pPr marL="2437973" defTabSz="1218987">
              <a:defRPr sz="2400"/>
            </a:lvl5pPr>
            <a:lvl6pPr marL="3047467" defTabSz="1218987">
              <a:defRPr sz="2400"/>
            </a:lvl6pPr>
            <a:lvl7pPr marL="3656960" defTabSz="1218987">
              <a:defRPr sz="2400"/>
            </a:lvl7pPr>
            <a:lvl8pPr marL="4266453" defTabSz="1218987">
              <a:defRPr sz="2400"/>
            </a:lvl8pPr>
            <a:lvl9pPr marL="4875947" defTabSz="1218987">
              <a:defRPr sz="2400"/>
            </a:lvl9pPr>
          </a:lstStyle>
          <a:p>
            <a:pPr lvl="0">
              <a:defRPr/>
            </a:pPr>
            <a:r>
              <a:rPr lang="en-US" dirty="0"/>
              <a:t>Respondents who used a fertilizer type containing each nutrient were asked: “For each nutrient, which approaches did you use to decide the amount of fertilizer to apply to your grain corn in 2023? (Please check all that apply.)”</a:t>
            </a:r>
          </a:p>
          <a:p>
            <a:pPr lvl="0">
              <a:defRPr/>
            </a:pPr>
            <a:r>
              <a:rPr lang="en-US" dirty="0"/>
              <a:t>Separately by nutrient type, the graphs illustrate the % of Nitrogen users who used each approach to decide their application rate in grain corn in 2022 to 2023.</a:t>
            </a:r>
          </a:p>
        </p:txBody>
      </p:sp>
      <p:sp>
        <p:nvSpPr>
          <p:cNvPr id="3" name="TextBox 2">
            <a:extLst>
              <a:ext uri="{FF2B5EF4-FFF2-40B4-BE49-F238E27FC236}">
                <a16:creationId xmlns:a16="http://schemas.microsoft.com/office/drawing/2014/main" id="{C79C30F6-5191-5F71-CE5D-724F0C590508}"/>
              </a:ext>
            </a:extLst>
          </p:cNvPr>
          <p:cNvSpPr txBox="1"/>
          <p:nvPr/>
        </p:nvSpPr>
        <p:spPr>
          <a:xfrm>
            <a:off x="9698830" y="2554737"/>
            <a:ext cx="1881982" cy="493263"/>
          </a:xfrm>
          <a:prstGeom prst="rect">
            <a:avLst/>
          </a:prstGeom>
          <a:solidFill>
            <a:schemeClr val="bg2"/>
          </a:solidFill>
          <a:effectLst>
            <a:outerShdw blurRad="50800" dist="38100" dir="2700000" algn="tl" rotWithShape="0">
              <a:prstClr val="black">
                <a:alpha val="20000"/>
              </a:prstClr>
            </a:outerShdw>
          </a:effectLst>
        </p:spPr>
        <p:txBody>
          <a:bodyPr wrap="square" lIns="19826" tIns="39653" rIns="19826" bIns="29740" rtlCol="0" anchor="ctr" anchorCtr="0">
            <a:spAutoFit/>
          </a:bodyPr>
          <a:lstStyle/>
          <a:p>
            <a:pPr algn="ctr">
              <a:lnSpc>
                <a:spcPts val="1085"/>
              </a:lnSpc>
            </a:pPr>
            <a:r>
              <a:rPr lang="en-US" sz="1000" dirty="0"/>
              <a:t>Approaches used to determine Nitrogen rates have been consistent over the past 2 years.</a:t>
            </a:r>
          </a:p>
        </p:txBody>
      </p:sp>
    </p:spTree>
    <p:extLst>
      <p:ext uri="{BB962C8B-B14F-4D97-AF65-F5344CB8AC3E}">
        <p14:creationId xmlns:p14="http://schemas.microsoft.com/office/powerpoint/2010/main" val="18120261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12000" decel="12000" fill="hold" grpId="0" nodeType="clickEffect">
                                  <p:stCondLst>
                                    <p:cond delay="0"/>
                                  </p:stCondLst>
                                  <p:childTnLst>
                                    <p:animMotion origin="layout" path="M -4.42997E-6 -2.88457E-6 L 0.00261 -0.48901 " pathEditMode="relative" rAng="0" ptsTypes="AA">
                                      <p:cBhvr>
                                        <p:cTn id="6" dur="500" fill="hold"/>
                                        <p:tgtEl>
                                          <p:spTgt spid="8"/>
                                        </p:tgtEl>
                                        <p:attrNameLst>
                                          <p:attrName>ppt_x</p:attrName>
                                          <p:attrName>ppt_y</p:attrName>
                                        </p:attrNameLst>
                                      </p:cBhvr>
                                      <p:rCtr x="130" y="-24451"/>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8" grpId="0" animBg="1"/>
      <p:bldP spid="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INAME" val="MI"/>
</p:tagLst>
</file>

<file path=ppt/tags/tag10.xml><?xml version="1.0" encoding="utf-8"?>
<p:tagLst xmlns:a="http://schemas.openxmlformats.org/drawingml/2006/main" xmlns:r="http://schemas.openxmlformats.org/officeDocument/2006/relationships" xmlns:p="http://schemas.openxmlformats.org/presentationml/2006/main">
  <p:tag name="MINAME" val="MI"/>
</p:tagLst>
</file>

<file path=ppt/tags/tag100.xml><?xml version="1.0" encoding="utf-8"?>
<p:tagLst xmlns:a="http://schemas.openxmlformats.org/drawingml/2006/main" xmlns:r="http://schemas.openxmlformats.org/officeDocument/2006/relationships" xmlns:p="http://schemas.openxmlformats.org/presentationml/2006/main">
  <p:tag name="MINAME" val="MI"/>
</p:tagLst>
</file>

<file path=ppt/tags/tag101.xml><?xml version="1.0" encoding="utf-8"?>
<p:tagLst xmlns:a="http://schemas.openxmlformats.org/drawingml/2006/main" xmlns:r="http://schemas.openxmlformats.org/officeDocument/2006/relationships" xmlns:p="http://schemas.openxmlformats.org/presentationml/2006/main">
  <p:tag name="MINAME" val="MI"/>
</p:tagLst>
</file>

<file path=ppt/tags/tag102.xml><?xml version="1.0" encoding="utf-8"?>
<p:tagLst xmlns:a="http://schemas.openxmlformats.org/drawingml/2006/main" xmlns:r="http://schemas.openxmlformats.org/officeDocument/2006/relationships" xmlns:p="http://schemas.openxmlformats.org/presentationml/2006/main">
  <p:tag name="MINAME" val="MI"/>
</p:tagLst>
</file>

<file path=ppt/tags/tag103.xml><?xml version="1.0" encoding="utf-8"?>
<p:tagLst xmlns:a="http://schemas.openxmlformats.org/drawingml/2006/main" xmlns:r="http://schemas.openxmlformats.org/officeDocument/2006/relationships" xmlns:p="http://schemas.openxmlformats.org/presentationml/2006/main">
  <p:tag name="MINAME" val="MI"/>
</p:tagLst>
</file>

<file path=ppt/tags/tag104.xml><?xml version="1.0" encoding="utf-8"?>
<p:tagLst xmlns:a="http://schemas.openxmlformats.org/drawingml/2006/main" xmlns:r="http://schemas.openxmlformats.org/officeDocument/2006/relationships" xmlns:p="http://schemas.openxmlformats.org/presentationml/2006/main">
  <p:tag name="MINAME" val="MI"/>
</p:tagLst>
</file>

<file path=ppt/tags/tag105.xml><?xml version="1.0" encoding="utf-8"?>
<p:tagLst xmlns:a="http://schemas.openxmlformats.org/drawingml/2006/main" xmlns:r="http://schemas.openxmlformats.org/officeDocument/2006/relationships" xmlns:p="http://schemas.openxmlformats.org/presentationml/2006/main">
  <p:tag name="MINAME" val="MI"/>
</p:tagLst>
</file>

<file path=ppt/tags/tag106.xml><?xml version="1.0" encoding="utf-8"?>
<p:tagLst xmlns:a="http://schemas.openxmlformats.org/drawingml/2006/main" xmlns:r="http://schemas.openxmlformats.org/officeDocument/2006/relationships" xmlns:p="http://schemas.openxmlformats.org/presentationml/2006/main">
  <p:tag name="MINAME" val="MI"/>
</p:tagLst>
</file>

<file path=ppt/tags/tag107.xml><?xml version="1.0" encoding="utf-8"?>
<p:tagLst xmlns:a="http://schemas.openxmlformats.org/drawingml/2006/main" xmlns:r="http://schemas.openxmlformats.org/officeDocument/2006/relationships" xmlns:p="http://schemas.openxmlformats.org/presentationml/2006/main">
  <p:tag name="MINAME" val="MI"/>
</p:tagLst>
</file>

<file path=ppt/tags/tag108.xml><?xml version="1.0" encoding="utf-8"?>
<p:tagLst xmlns:a="http://schemas.openxmlformats.org/drawingml/2006/main" xmlns:r="http://schemas.openxmlformats.org/officeDocument/2006/relationships" xmlns:p="http://schemas.openxmlformats.org/presentationml/2006/main">
  <p:tag name="MINAME" val="MI"/>
</p:tagLst>
</file>

<file path=ppt/tags/tag109.xml><?xml version="1.0" encoding="utf-8"?>
<p:tagLst xmlns:a="http://schemas.openxmlformats.org/drawingml/2006/main" xmlns:r="http://schemas.openxmlformats.org/officeDocument/2006/relationships" xmlns:p="http://schemas.openxmlformats.org/presentationml/2006/main">
  <p:tag name="MINAME" val="MI"/>
</p:tagLst>
</file>

<file path=ppt/tags/tag11.xml><?xml version="1.0" encoding="utf-8"?>
<p:tagLst xmlns:a="http://schemas.openxmlformats.org/drawingml/2006/main" xmlns:r="http://schemas.openxmlformats.org/officeDocument/2006/relationships" xmlns:p="http://schemas.openxmlformats.org/presentationml/2006/main">
  <p:tag name="MINAME" val="MI"/>
</p:tagLst>
</file>

<file path=ppt/tags/tag110.xml><?xml version="1.0" encoding="utf-8"?>
<p:tagLst xmlns:a="http://schemas.openxmlformats.org/drawingml/2006/main" xmlns:r="http://schemas.openxmlformats.org/officeDocument/2006/relationships" xmlns:p="http://schemas.openxmlformats.org/presentationml/2006/main">
  <p:tag name="MINAME" val="MI"/>
</p:tagLst>
</file>

<file path=ppt/tags/tag111.xml><?xml version="1.0" encoding="utf-8"?>
<p:tagLst xmlns:a="http://schemas.openxmlformats.org/drawingml/2006/main" xmlns:r="http://schemas.openxmlformats.org/officeDocument/2006/relationships" xmlns:p="http://schemas.openxmlformats.org/presentationml/2006/main">
  <p:tag name="MINAME" val="MI"/>
</p:tagLst>
</file>

<file path=ppt/tags/tag112.xml><?xml version="1.0" encoding="utf-8"?>
<p:tagLst xmlns:a="http://schemas.openxmlformats.org/drawingml/2006/main" xmlns:r="http://schemas.openxmlformats.org/officeDocument/2006/relationships" xmlns:p="http://schemas.openxmlformats.org/presentationml/2006/main">
  <p:tag name="MINAME" val="MI"/>
</p:tagLst>
</file>

<file path=ppt/tags/tag113.xml><?xml version="1.0" encoding="utf-8"?>
<p:tagLst xmlns:a="http://schemas.openxmlformats.org/drawingml/2006/main" xmlns:r="http://schemas.openxmlformats.org/officeDocument/2006/relationships" xmlns:p="http://schemas.openxmlformats.org/presentationml/2006/main">
  <p:tag name="MINAME" val="MI"/>
</p:tagLst>
</file>

<file path=ppt/tags/tag114.xml><?xml version="1.0" encoding="utf-8"?>
<p:tagLst xmlns:a="http://schemas.openxmlformats.org/drawingml/2006/main" xmlns:r="http://schemas.openxmlformats.org/officeDocument/2006/relationships" xmlns:p="http://schemas.openxmlformats.org/presentationml/2006/main">
  <p:tag name="MINAME" val="MI"/>
</p:tagLst>
</file>

<file path=ppt/tags/tag115.xml><?xml version="1.0" encoding="utf-8"?>
<p:tagLst xmlns:a="http://schemas.openxmlformats.org/drawingml/2006/main" xmlns:r="http://schemas.openxmlformats.org/officeDocument/2006/relationships" xmlns:p="http://schemas.openxmlformats.org/presentationml/2006/main">
  <p:tag name="MINAME" val="MI"/>
</p:tagLst>
</file>

<file path=ppt/tags/tag116.xml><?xml version="1.0" encoding="utf-8"?>
<p:tagLst xmlns:a="http://schemas.openxmlformats.org/drawingml/2006/main" xmlns:r="http://schemas.openxmlformats.org/officeDocument/2006/relationships" xmlns:p="http://schemas.openxmlformats.org/presentationml/2006/main">
  <p:tag name="MINAME" val="MI"/>
</p:tagLst>
</file>

<file path=ppt/tags/tag117.xml><?xml version="1.0" encoding="utf-8"?>
<p:tagLst xmlns:a="http://schemas.openxmlformats.org/drawingml/2006/main" xmlns:r="http://schemas.openxmlformats.org/officeDocument/2006/relationships" xmlns:p="http://schemas.openxmlformats.org/presentationml/2006/main">
  <p:tag name="MINAME" val="MI"/>
</p:tagLst>
</file>

<file path=ppt/tags/tag118.xml><?xml version="1.0" encoding="utf-8"?>
<p:tagLst xmlns:a="http://schemas.openxmlformats.org/drawingml/2006/main" xmlns:r="http://schemas.openxmlformats.org/officeDocument/2006/relationships" xmlns:p="http://schemas.openxmlformats.org/presentationml/2006/main">
  <p:tag name="MINAME" val="MI"/>
</p:tagLst>
</file>

<file path=ppt/tags/tag119.xml><?xml version="1.0" encoding="utf-8"?>
<p:tagLst xmlns:a="http://schemas.openxmlformats.org/drawingml/2006/main" xmlns:r="http://schemas.openxmlformats.org/officeDocument/2006/relationships" xmlns:p="http://schemas.openxmlformats.org/presentationml/2006/main">
  <p:tag name="MINAME" val="MI"/>
</p:tagLst>
</file>

<file path=ppt/tags/tag12.xml><?xml version="1.0" encoding="utf-8"?>
<p:tagLst xmlns:a="http://schemas.openxmlformats.org/drawingml/2006/main" xmlns:r="http://schemas.openxmlformats.org/officeDocument/2006/relationships" xmlns:p="http://schemas.openxmlformats.org/presentationml/2006/main">
  <p:tag name="MINAME" val="MI"/>
</p:tagLst>
</file>

<file path=ppt/tags/tag120.xml><?xml version="1.0" encoding="utf-8"?>
<p:tagLst xmlns:a="http://schemas.openxmlformats.org/drawingml/2006/main" xmlns:r="http://schemas.openxmlformats.org/officeDocument/2006/relationships" xmlns:p="http://schemas.openxmlformats.org/presentationml/2006/main">
  <p:tag name="MINAME" val="MI"/>
</p:tagLst>
</file>

<file path=ppt/tags/tag121.xml><?xml version="1.0" encoding="utf-8"?>
<p:tagLst xmlns:a="http://schemas.openxmlformats.org/drawingml/2006/main" xmlns:r="http://schemas.openxmlformats.org/officeDocument/2006/relationships" xmlns:p="http://schemas.openxmlformats.org/presentationml/2006/main">
  <p:tag name="MINAME" val="MI"/>
</p:tagLst>
</file>

<file path=ppt/tags/tag122.xml><?xml version="1.0" encoding="utf-8"?>
<p:tagLst xmlns:a="http://schemas.openxmlformats.org/drawingml/2006/main" xmlns:r="http://schemas.openxmlformats.org/officeDocument/2006/relationships" xmlns:p="http://schemas.openxmlformats.org/presentationml/2006/main">
  <p:tag name="MINAME" val="MI"/>
</p:tagLst>
</file>

<file path=ppt/tags/tag123.xml><?xml version="1.0" encoding="utf-8"?>
<p:tagLst xmlns:a="http://schemas.openxmlformats.org/drawingml/2006/main" xmlns:r="http://schemas.openxmlformats.org/officeDocument/2006/relationships" xmlns:p="http://schemas.openxmlformats.org/presentationml/2006/main">
  <p:tag name="MINAME" val="MI"/>
</p:tagLst>
</file>

<file path=ppt/tags/tag124.xml><?xml version="1.0" encoding="utf-8"?>
<p:tagLst xmlns:a="http://schemas.openxmlformats.org/drawingml/2006/main" xmlns:r="http://schemas.openxmlformats.org/officeDocument/2006/relationships" xmlns:p="http://schemas.openxmlformats.org/presentationml/2006/main">
  <p:tag name="MINAME" val="MI"/>
</p:tagLst>
</file>

<file path=ppt/tags/tag125.xml><?xml version="1.0" encoding="utf-8"?>
<p:tagLst xmlns:a="http://schemas.openxmlformats.org/drawingml/2006/main" xmlns:r="http://schemas.openxmlformats.org/officeDocument/2006/relationships" xmlns:p="http://schemas.openxmlformats.org/presentationml/2006/main">
  <p:tag name="MINAME" val="MI"/>
</p:tagLst>
</file>

<file path=ppt/tags/tag126.xml><?xml version="1.0" encoding="utf-8"?>
<p:tagLst xmlns:a="http://schemas.openxmlformats.org/drawingml/2006/main" xmlns:r="http://schemas.openxmlformats.org/officeDocument/2006/relationships" xmlns:p="http://schemas.openxmlformats.org/presentationml/2006/main">
  <p:tag name="MINAME" val="MI"/>
</p:tagLst>
</file>

<file path=ppt/tags/tag127.xml><?xml version="1.0" encoding="utf-8"?>
<p:tagLst xmlns:a="http://schemas.openxmlformats.org/drawingml/2006/main" xmlns:r="http://schemas.openxmlformats.org/officeDocument/2006/relationships" xmlns:p="http://schemas.openxmlformats.org/presentationml/2006/main">
  <p:tag name="MINAME" val="MI"/>
</p:tagLst>
</file>

<file path=ppt/tags/tag128.xml><?xml version="1.0" encoding="utf-8"?>
<p:tagLst xmlns:a="http://schemas.openxmlformats.org/drawingml/2006/main" xmlns:r="http://schemas.openxmlformats.org/officeDocument/2006/relationships" xmlns:p="http://schemas.openxmlformats.org/presentationml/2006/main">
  <p:tag name="MINAME" val="MI"/>
</p:tagLst>
</file>

<file path=ppt/tags/tag129.xml><?xml version="1.0" encoding="utf-8"?>
<p:tagLst xmlns:a="http://schemas.openxmlformats.org/drawingml/2006/main" xmlns:r="http://schemas.openxmlformats.org/officeDocument/2006/relationships" xmlns:p="http://schemas.openxmlformats.org/presentationml/2006/main">
  <p:tag name="MINAME" val="MI"/>
</p:tagLst>
</file>

<file path=ppt/tags/tag13.xml><?xml version="1.0" encoding="utf-8"?>
<p:tagLst xmlns:a="http://schemas.openxmlformats.org/drawingml/2006/main" xmlns:r="http://schemas.openxmlformats.org/officeDocument/2006/relationships" xmlns:p="http://schemas.openxmlformats.org/presentationml/2006/main">
  <p:tag name="MINAME" val="MI"/>
</p:tagLst>
</file>

<file path=ppt/tags/tag130.xml><?xml version="1.0" encoding="utf-8"?>
<p:tagLst xmlns:a="http://schemas.openxmlformats.org/drawingml/2006/main" xmlns:r="http://schemas.openxmlformats.org/officeDocument/2006/relationships" xmlns:p="http://schemas.openxmlformats.org/presentationml/2006/main">
  <p:tag name="MINAME" val="MI"/>
</p:tagLst>
</file>

<file path=ppt/tags/tag131.xml><?xml version="1.0" encoding="utf-8"?>
<p:tagLst xmlns:a="http://schemas.openxmlformats.org/drawingml/2006/main" xmlns:r="http://schemas.openxmlformats.org/officeDocument/2006/relationships" xmlns:p="http://schemas.openxmlformats.org/presentationml/2006/main">
  <p:tag name="MINAME" val="MI"/>
</p:tagLst>
</file>

<file path=ppt/tags/tag132.xml><?xml version="1.0" encoding="utf-8"?>
<p:tagLst xmlns:a="http://schemas.openxmlformats.org/drawingml/2006/main" xmlns:r="http://schemas.openxmlformats.org/officeDocument/2006/relationships" xmlns:p="http://schemas.openxmlformats.org/presentationml/2006/main">
  <p:tag name="MINAME" val="MI"/>
</p:tagLst>
</file>

<file path=ppt/tags/tag133.xml><?xml version="1.0" encoding="utf-8"?>
<p:tagLst xmlns:a="http://schemas.openxmlformats.org/drawingml/2006/main" xmlns:r="http://schemas.openxmlformats.org/officeDocument/2006/relationships" xmlns:p="http://schemas.openxmlformats.org/presentationml/2006/main">
  <p:tag name="MINAME" val="MI"/>
</p:tagLst>
</file>

<file path=ppt/tags/tag134.xml><?xml version="1.0" encoding="utf-8"?>
<p:tagLst xmlns:a="http://schemas.openxmlformats.org/drawingml/2006/main" xmlns:r="http://schemas.openxmlformats.org/officeDocument/2006/relationships" xmlns:p="http://schemas.openxmlformats.org/presentationml/2006/main">
  <p:tag name="MINAME" val="MI"/>
</p:tagLst>
</file>

<file path=ppt/tags/tag135.xml><?xml version="1.0" encoding="utf-8"?>
<p:tagLst xmlns:a="http://schemas.openxmlformats.org/drawingml/2006/main" xmlns:r="http://schemas.openxmlformats.org/officeDocument/2006/relationships" xmlns:p="http://schemas.openxmlformats.org/presentationml/2006/main">
  <p:tag name="MINAME" val="MI"/>
</p:tagLst>
</file>

<file path=ppt/tags/tag136.xml><?xml version="1.0" encoding="utf-8"?>
<p:tagLst xmlns:a="http://schemas.openxmlformats.org/drawingml/2006/main" xmlns:r="http://schemas.openxmlformats.org/officeDocument/2006/relationships" xmlns:p="http://schemas.openxmlformats.org/presentationml/2006/main">
  <p:tag name="MINAME" val="MI"/>
</p:tagLst>
</file>

<file path=ppt/tags/tag137.xml><?xml version="1.0" encoding="utf-8"?>
<p:tagLst xmlns:a="http://schemas.openxmlformats.org/drawingml/2006/main" xmlns:r="http://schemas.openxmlformats.org/officeDocument/2006/relationships" xmlns:p="http://schemas.openxmlformats.org/presentationml/2006/main">
  <p:tag name="MINAME" val="MI"/>
</p:tagLst>
</file>

<file path=ppt/tags/tag138.xml><?xml version="1.0" encoding="utf-8"?>
<p:tagLst xmlns:a="http://schemas.openxmlformats.org/drawingml/2006/main" xmlns:r="http://schemas.openxmlformats.org/officeDocument/2006/relationships" xmlns:p="http://schemas.openxmlformats.org/presentationml/2006/main">
  <p:tag name="MINAME" val="MI"/>
</p:tagLst>
</file>

<file path=ppt/tags/tag139.xml><?xml version="1.0" encoding="utf-8"?>
<p:tagLst xmlns:a="http://schemas.openxmlformats.org/drawingml/2006/main" xmlns:r="http://schemas.openxmlformats.org/officeDocument/2006/relationships" xmlns:p="http://schemas.openxmlformats.org/presentationml/2006/main">
  <p:tag name="MINAME" val="MI"/>
</p:tagLst>
</file>

<file path=ppt/tags/tag14.xml><?xml version="1.0" encoding="utf-8"?>
<p:tagLst xmlns:a="http://schemas.openxmlformats.org/drawingml/2006/main" xmlns:r="http://schemas.openxmlformats.org/officeDocument/2006/relationships" xmlns:p="http://schemas.openxmlformats.org/presentationml/2006/main">
  <p:tag name="MINAME" val="MI"/>
</p:tagLst>
</file>

<file path=ppt/tags/tag140.xml><?xml version="1.0" encoding="utf-8"?>
<p:tagLst xmlns:a="http://schemas.openxmlformats.org/drawingml/2006/main" xmlns:r="http://schemas.openxmlformats.org/officeDocument/2006/relationships" xmlns:p="http://schemas.openxmlformats.org/presentationml/2006/main">
  <p:tag name="MINAME" val="MI"/>
</p:tagLst>
</file>

<file path=ppt/tags/tag141.xml><?xml version="1.0" encoding="utf-8"?>
<p:tagLst xmlns:a="http://schemas.openxmlformats.org/drawingml/2006/main" xmlns:r="http://schemas.openxmlformats.org/officeDocument/2006/relationships" xmlns:p="http://schemas.openxmlformats.org/presentationml/2006/main">
  <p:tag name="MINAME" val="MI"/>
</p:tagLst>
</file>

<file path=ppt/tags/tag142.xml><?xml version="1.0" encoding="utf-8"?>
<p:tagLst xmlns:a="http://schemas.openxmlformats.org/drawingml/2006/main" xmlns:r="http://schemas.openxmlformats.org/officeDocument/2006/relationships" xmlns:p="http://schemas.openxmlformats.org/presentationml/2006/main">
  <p:tag name="MINAME" val="MI"/>
</p:tagLst>
</file>

<file path=ppt/tags/tag143.xml><?xml version="1.0" encoding="utf-8"?>
<p:tagLst xmlns:a="http://schemas.openxmlformats.org/drawingml/2006/main" xmlns:r="http://schemas.openxmlformats.org/officeDocument/2006/relationships" xmlns:p="http://schemas.openxmlformats.org/presentationml/2006/main">
  <p:tag name="MINAME" val="MI"/>
</p:tagLst>
</file>

<file path=ppt/tags/tag144.xml><?xml version="1.0" encoding="utf-8"?>
<p:tagLst xmlns:a="http://schemas.openxmlformats.org/drawingml/2006/main" xmlns:r="http://schemas.openxmlformats.org/officeDocument/2006/relationships" xmlns:p="http://schemas.openxmlformats.org/presentationml/2006/main">
  <p:tag name="MINAME" val="MI"/>
</p:tagLst>
</file>

<file path=ppt/tags/tag145.xml><?xml version="1.0" encoding="utf-8"?>
<p:tagLst xmlns:a="http://schemas.openxmlformats.org/drawingml/2006/main" xmlns:r="http://schemas.openxmlformats.org/officeDocument/2006/relationships" xmlns:p="http://schemas.openxmlformats.org/presentationml/2006/main">
  <p:tag name="MINAME" val="MI"/>
</p:tagLst>
</file>

<file path=ppt/tags/tag146.xml><?xml version="1.0" encoding="utf-8"?>
<p:tagLst xmlns:a="http://schemas.openxmlformats.org/drawingml/2006/main" xmlns:r="http://schemas.openxmlformats.org/officeDocument/2006/relationships" xmlns:p="http://schemas.openxmlformats.org/presentationml/2006/main">
  <p:tag name="MINAME" val="MI"/>
</p:tagLst>
</file>

<file path=ppt/tags/tag147.xml><?xml version="1.0" encoding="utf-8"?>
<p:tagLst xmlns:a="http://schemas.openxmlformats.org/drawingml/2006/main" xmlns:r="http://schemas.openxmlformats.org/officeDocument/2006/relationships" xmlns:p="http://schemas.openxmlformats.org/presentationml/2006/main">
  <p:tag name="MINAME" val="MI"/>
</p:tagLst>
</file>

<file path=ppt/tags/tag148.xml><?xml version="1.0" encoding="utf-8"?>
<p:tagLst xmlns:a="http://schemas.openxmlformats.org/drawingml/2006/main" xmlns:r="http://schemas.openxmlformats.org/officeDocument/2006/relationships" xmlns:p="http://schemas.openxmlformats.org/presentationml/2006/main">
  <p:tag name="MINAME" val="MI"/>
</p:tagLst>
</file>

<file path=ppt/tags/tag149.xml><?xml version="1.0" encoding="utf-8"?>
<p:tagLst xmlns:a="http://schemas.openxmlformats.org/drawingml/2006/main" xmlns:r="http://schemas.openxmlformats.org/officeDocument/2006/relationships" xmlns:p="http://schemas.openxmlformats.org/presentationml/2006/main">
  <p:tag name="MINAME" val="MI"/>
</p:tagLst>
</file>

<file path=ppt/tags/tag15.xml><?xml version="1.0" encoding="utf-8"?>
<p:tagLst xmlns:a="http://schemas.openxmlformats.org/drawingml/2006/main" xmlns:r="http://schemas.openxmlformats.org/officeDocument/2006/relationships" xmlns:p="http://schemas.openxmlformats.org/presentationml/2006/main">
  <p:tag name="MINAME" val="MI"/>
</p:tagLst>
</file>

<file path=ppt/tags/tag150.xml><?xml version="1.0" encoding="utf-8"?>
<p:tagLst xmlns:a="http://schemas.openxmlformats.org/drawingml/2006/main" xmlns:r="http://schemas.openxmlformats.org/officeDocument/2006/relationships" xmlns:p="http://schemas.openxmlformats.org/presentationml/2006/main">
  <p:tag name="MINAME" val="MI"/>
</p:tagLst>
</file>

<file path=ppt/tags/tag16.xml><?xml version="1.0" encoding="utf-8"?>
<p:tagLst xmlns:a="http://schemas.openxmlformats.org/drawingml/2006/main" xmlns:r="http://schemas.openxmlformats.org/officeDocument/2006/relationships" xmlns:p="http://schemas.openxmlformats.org/presentationml/2006/main">
  <p:tag name="MINAME" val="MI"/>
</p:tagLst>
</file>

<file path=ppt/tags/tag17.xml><?xml version="1.0" encoding="utf-8"?>
<p:tagLst xmlns:a="http://schemas.openxmlformats.org/drawingml/2006/main" xmlns:r="http://schemas.openxmlformats.org/officeDocument/2006/relationships" xmlns:p="http://schemas.openxmlformats.org/presentationml/2006/main">
  <p:tag name="MINAME" val="MI"/>
</p:tagLst>
</file>

<file path=ppt/tags/tag18.xml><?xml version="1.0" encoding="utf-8"?>
<p:tagLst xmlns:a="http://schemas.openxmlformats.org/drawingml/2006/main" xmlns:r="http://schemas.openxmlformats.org/officeDocument/2006/relationships" xmlns:p="http://schemas.openxmlformats.org/presentationml/2006/main">
  <p:tag name="MINAME" val="MI"/>
</p:tagLst>
</file>

<file path=ppt/tags/tag19.xml><?xml version="1.0" encoding="utf-8"?>
<p:tagLst xmlns:a="http://schemas.openxmlformats.org/drawingml/2006/main" xmlns:r="http://schemas.openxmlformats.org/officeDocument/2006/relationships" xmlns:p="http://schemas.openxmlformats.org/presentationml/2006/main">
  <p:tag name="MINAME" val="MI"/>
</p:tagLst>
</file>

<file path=ppt/tags/tag2.xml><?xml version="1.0" encoding="utf-8"?>
<p:tagLst xmlns:a="http://schemas.openxmlformats.org/drawingml/2006/main" xmlns:r="http://schemas.openxmlformats.org/officeDocument/2006/relationships" xmlns:p="http://schemas.openxmlformats.org/presentationml/2006/main">
  <p:tag name="MINAME" val="MI"/>
</p:tagLst>
</file>

<file path=ppt/tags/tag20.xml><?xml version="1.0" encoding="utf-8"?>
<p:tagLst xmlns:a="http://schemas.openxmlformats.org/drawingml/2006/main" xmlns:r="http://schemas.openxmlformats.org/officeDocument/2006/relationships" xmlns:p="http://schemas.openxmlformats.org/presentationml/2006/main">
  <p:tag name="MINAME" val="MI"/>
</p:tagLst>
</file>

<file path=ppt/tags/tag21.xml><?xml version="1.0" encoding="utf-8"?>
<p:tagLst xmlns:a="http://schemas.openxmlformats.org/drawingml/2006/main" xmlns:r="http://schemas.openxmlformats.org/officeDocument/2006/relationships" xmlns:p="http://schemas.openxmlformats.org/presentationml/2006/main">
  <p:tag name="MINAME" val="MI"/>
</p:tagLst>
</file>

<file path=ppt/tags/tag22.xml><?xml version="1.0" encoding="utf-8"?>
<p:tagLst xmlns:a="http://schemas.openxmlformats.org/drawingml/2006/main" xmlns:r="http://schemas.openxmlformats.org/officeDocument/2006/relationships" xmlns:p="http://schemas.openxmlformats.org/presentationml/2006/main">
  <p:tag name="MINAME" val="MI"/>
</p:tagLst>
</file>

<file path=ppt/tags/tag23.xml><?xml version="1.0" encoding="utf-8"?>
<p:tagLst xmlns:a="http://schemas.openxmlformats.org/drawingml/2006/main" xmlns:r="http://schemas.openxmlformats.org/officeDocument/2006/relationships" xmlns:p="http://schemas.openxmlformats.org/presentationml/2006/main">
  <p:tag name="MINAME" val="MI"/>
</p:tagLst>
</file>

<file path=ppt/tags/tag24.xml><?xml version="1.0" encoding="utf-8"?>
<p:tagLst xmlns:a="http://schemas.openxmlformats.org/drawingml/2006/main" xmlns:r="http://schemas.openxmlformats.org/officeDocument/2006/relationships" xmlns:p="http://schemas.openxmlformats.org/presentationml/2006/main">
  <p:tag name="MINAME" val="MI"/>
</p:tagLst>
</file>

<file path=ppt/tags/tag25.xml><?xml version="1.0" encoding="utf-8"?>
<p:tagLst xmlns:a="http://schemas.openxmlformats.org/drawingml/2006/main" xmlns:r="http://schemas.openxmlformats.org/officeDocument/2006/relationships" xmlns:p="http://schemas.openxmlformats.org/presentationml/2006/main">
  <p:tag name="MINAME" val="MI"/>
</p:tagLst>
</file>

<file path=ppt/tags/tag26.xml><?xml version="1.0" encoding="utf-8"?>
<p:tagLst xmlns:a="http://schemas.openxmlformats.org/drawingml/2006/main" xmlns:r="http://schemas.openxmlformats.org/officeDocument/2006/relationships" xmlns:p="http://schemas.openxmlformats.org/presentationml/2006/main">
  <p:tag name="MINAME" val="MI"/>
</p:tagLst>
</file>

<file path=ppt/tags/tag27.xml><?xml version="1.0" encoding="utf-8"?>
<p:tagLst xmlns:a="http://schemas.openxmlformats.org/drawingml/2006/main" xmlns:r="http://schemas.openxmlformats.org/officeDocument/2006/relationships" xmlns:p="http://schemas.openxmlformats.org/presentationml/2006/main">
  <p:tag name="MINAME" val="MI"/>
</p:tagLst>
</file>

<file path=ppt/tags/tag28.xml><?xml version="1.0" encoding="utf-8"?>
<p:tagLst xmlns:a="http://schemas.openxmlformats.org/drawingml/2006/main" xmlns:r="http://schemas.openxmlformats.org/officeDocument/2006/relationships" xmlns:p="http://schemas.openxmlformats.org/presentationml/2006/main">
  <p:tag name="MINAME" val="MI"/>
</p:tagLst>
</file>

<file path=ppt/tags/tag29.xml><?xml version="1.0" encoding="utf-8"?>
<p:tagLst xmlns:a="http://schemas.openxmlformats.org/drawingml/2006/main" xmlns:r="http://schemas.openxmlformats.org/officeDocument/2006/relationships" xmlns:p="http://schemas.openxmlformats.org/presentationml/2006/main">
  <p:tag name="MINAME" val="MI"/>
</p:tagLst>
</file>

<file path=ppt/tags/tag3.xml><?xml version="1.0" encoding="utf-8"?>
<p:tagLst xmlns:a="http://schemas.openxmlformats.org/drawingml/2006/main" xmlns:r="http://schemas.openxmlformats.org/officeDocument/2006/relationships" xmlns:p="http://schemas.openxmlformats.org/presentationml/2006/main">
  <p:tag name="MINAME" val="MI"/>
</p:tagLst>
</file>

<file path=ppt/tags/tag30.xml><?xml version="1.0" encoding="utf-8"?>
<p:tagLst xmlns:a="http://schemas.openxmlformats.org/drawingml/2006/main" xmlns:r="http://schemas.openxmlformats.org/officeDocument/2006/relationships" xmlns:p="http://schemas.openxmlformats.org/presentationml/2006/main">
  <p:tag name="MINAME" val="MI"/>
</p:tagLst>
</file>

<file path=ppt/tags/tag31.xml><?xml version="1.0" encoding="utf-8"?>
<p:tagLst xmlns:a="http://schemas.openxmlformats.org/drawingml/2006/main" xmlns:r="http://schemas.openxmlformats.org/officeDocument/2006/relationships" xmlns:p="http://schemas.openxmlformats.org/presentationml/2006/main">
  <p:tag name="MINAME" val="MI"/>
</p:tagLst>
</file>

<file path=ppt/tags/tag32.xml><?xml version="1.0" encoding="utf-8"?>
<p:tagLst xmlns:a="http://schemas.openxmlformats.org/drawingml/2006/main" xmlns:r="http://schemas.openxmlformats.org/officeDocument/2006/relationships" xmlns:p="http://schemas.openxmlformats.org/presentationml/2006/main">
  <p:tag name="MINAME" val="MI"/>
</p:tagLst>
</file>

<file path=ppt/tags/tag33.xml><?xml version="1.0" encoding="utf-8"?>
<p:tagLst xmlns:a="http://schemas.openxmlformats.org/drawingml/2006/main" xmlns:r="http://schemas.openxmlformats.org/officeDocument/2006/relationships" xmlns:p="http://schemas.openxmlformats.org/presentationml/2006/main">
  <p:tag name="MINAME" val="MI"/>
</p:tagLst>
</file>

<file path=ppt/tags/tag34.xml><?xml version="1.0" encoding="utf-8"?>
<p:tagLst xmlns:a="http://schemas.openxmlformats.org/drawingml/2006/main" xmlns:r="http://schemas.openxmlformats.org/officeDocument/2006/relationships" xmlns:p="http://schemas.openxmlformats.org/presentationml/2006/main">
  <p:tag name="MINAME" val="MI"/>
</p:tagLst>
</file>

<file path=ppt/tags/tag35.xml><?xml version="1.0" encoding="utf-8"?>
<p:tagLst xmlns:a="http://schemas.openxmlformats.org/drawingml/2006/main" xmlns:r="http://schemas.openxmlformats.org/officeDocument/2006/relationships" xmlns:p="http://schemas.openxmlformats.org/presentationml/2006/main">
  <p:tag name="MINAME" val="MI"/>
</p:tagLst>
</file>

<file path=ppt/tags/tag36.xml><?xml version="1.0" encoding="utf-8"?>
<p:tagLst xmlns:a="http://schemas.openxmlformats.org/drawingml/2006/main" xmlns:r="http://schemas.openxmlformats.org/officeDocument/2006/relationships" xmlns:p="http://schemas.openxmlformats.org/presentationml/2006/main">
  <p:tag name="MINAME" val="MI"/>
</p:tagLst>
</file>

<file path=ppt/tags/tag37.xml><?xml version="1.0" encoding="utf-8"?>
<p:tagLst xmlns:a="http://schemas.openxmlformats.org/drawingml/2006/main" xmlns:r="http://schemas.openxmlformats.org/officeDocument/2006/relationships" xmlns:p="http://schemas.openxmlformats.org/presentationml/2006/main">
  <p:tag name="MINAME" val="MI"/>
</p:tagLst>
</file>

<file path=ppt/tags/tag38.xml><?xml version="1.0" encoding="utf-8"?>
<p:tagLst xmlns:a="http://schemas.openxmlformats.org/drawingml/2006/main" xmlns:r="http://schemas.openxmlformats.org/officeDocument/2006/relationships" xmlns:p="http://schemas.openxmlformats.org/presentationml/2006/main">
  <p:tag name="MINAME" val="MI"/>
</p:tagLst>
</file>

<file path=ppt/tags/tag39.xml><?xml version="1.0" encoding="utf-8"?>
<p:tagLst xmlns:a="http://schemas.openxmlformats.org/drawingml/2006/main" xmlns:r="http://schemas.openxmlformats.org/officeDocument/2006/relationships" xmlns:p="http://schemas.openxmlformats.org/presentationml/2006/main">
  <p:tag name="MINAME" val="MI"/>
</p:tagLst>
</file>

<file path=ppt/tags/tag4.xml><?xml version="1.0" encoding="utf-8"?>
<p:tagLst xmlns:a="http://schemas.openxmlformats.org/drawingml/2006/main" xmlns:r="http://schemas.openxmlformats.org/officeDocument/2006/relationships" xmlns:p="http://schemas.openxmlformats.org/presentationml/2006/main">
  <p:tag name="MINAME" val="MI"/>
</p:tagLst>
</file>

<file path=ppt/tags/tag40.xml><?xml version="1.0" encoding="utf-8"?>
<p:tagLst xmlns:a="http://schemas.openxmlformats.org/drawingml/2006/main" xmlns:r="http://schemas.openxmlformats.org/officeDocument/2006/relationships" xmlns:p="http://schemas.openxmlformats.org/presentationml/2006/main">
  <p:tag name="MINAME" val="MI"/>
</p:tagLst>
</file>

<file path=ppt/tags/tag41.xml><?xml version="1.0" encoding="utf-8"?>
<p:tagLst xmlns:a="http://schemas.openxmlformats.org/drawingml/2006/main" xmlns:r="http://schemas.openxmlformats.org/officeDocument/2006/relationships" xmlns:p="http://schemas.openxmlformats.org/presentationml/2006/main">
  <p:tag name="MINAME" val="MI"/>
</p:tagLst>
</file>

<file path=ppt/tags/tag42.xml><?xml version="1.0" encoding="utf-8"?>
<p:tagLst xmlns:a="http://schemas.openxmlformats.org/drawingml/2006/main" xmlns:r="http://schemas.openxmlformats.org/officeDocument/2006/relationships" xmlns:p="http://schemas.openxmlformats.org/presentationml/2006/main">
  <p:tag name="MINAME" val="MI"/>
</p:tagLst>
</file>

<file path=ppt/tags/tag43.xml><?xml version="1.0" encoding="utf-8"?>
<p:tagLst xmlns:a="http://schemas.openxmlformats.org/drawingml/2006/main" xmlns:r="http://schemas.openxmlformats.org/officeDocument/2006/relationships" xmlns:p="http://schemas.openxmlformats.org/presentationml/2006/main">
  <p:tag name="MINAME" val="MI"/>
</p:tagLst>
</file>

<file path=ppt/tags/tag44.xml><?xml version="1.0" encoding="utf-8"?>
<p:tagLst xmlns:a="http://schemas.openxmlformats.org/drawingml/2006/main" xmlns:r="http://schemas.openxmlformats.org/officeDocument/2006/relationships" xmlns:p="http://schemas.openxmlformats.org/presentationml/2006/main">
  <p:tag name="MINAME" val="MI"/>
</p:tagLst>
</file>

<file path=ppt/tags/tag45.xml><?xml version="1.0" encoding="utf-8"?>
<p:tagLst xmlns:a="http://schemas.openxmlformats.org/drawingml/2006/main" xmlns:r="http://schemas.openxmlformats.org/officeDocument/2006/relationships" xmlns:p="http://schemas.openxmlformats.org/presentationml/2006/main">
  <p:tag name="MINAME" val="MI"/>
</p:tagLst>
</file>

<file path=ppt/tags/tag46.xml><?xml version="1.0" encoding="utf-8"?>
<p:tagLst xmlns:a="http://schemas.openxmlformats.org/drawingml/2006/main" xmlns:r="http://schemas.openxmlformats.org/officeDocument/2006/relationships" xmlns:p="http://schemas.openxmlformats.org/presentationml/2006/main">
  <p:tag name="MINAME" val="MI"/>
</p:tagLst>
</file>

<file path=ppt/tags/tag47.xml><?xml version="1.0" encoding="utf-8"?>
<p:tagLst xmlns:a="http://schemas.openxmlformats.org/drawingml/2006/main" xmlns:r="http://schemas.openxmlformats.org/officeDocument/2006/relationships" xmlns:p="http://schemas.openxmlformats.org/presentationml/2006/main">
  <p:tag name="MINAME" val="MI"/>
</p:tagLst>
</file>

<file path=ppt/tags/tag48.xml><?xml version="1.0" encoding="utf-8"?>
<p:tagLst xmlns:a="http://schemas.openxmlformats.org/drawingml/2006/main" xmlns:r="http://schemas.openxmlformats.org/officeDocument/2006/relationships" xmlns:p="http://schemas.openxmlformats.org/presentationml/2006/main">
  <p:tag name="MINAME" val="MI"/>
</p:tagLst>
</file>

<file path=ppt/tags/tag49.xml><?xml version="1.0" encoding="utf-8"?>
<p:tagLst xmlns:a="http://schemas.openxmlformats.org/drawingml/2006/main" xmlns:r="http://schemas.openxmlformats.org/officeDocument/2006/relationships" xmlns:p="http://schemas.openxmlformats.org/presentationml/2006/main">
  <p:tag name="MINAME" val="MI"/>
</p:tagLst>
</file>

<file path=ppt/tags/tag5.xml><?xml version="1.0" encoding="utf-8"?>
<p:tagLst xmlns:a="http://schemas.openxmlformats.org/drawingml/2006/main" xmlns:r="http://schemas.openxmlformats.org/officeDocument/2006/relationships" xmlns:p="http://schemas.openxmlformats.org/presentationml/2006/main">
  <p:tag name="MINAME" val="MI"/>
</p:tagLst>
</file>

<file path=ppt/tags/tag50.xml><?xml version="1.0" encoding="utf-8"?>
<p:tagLst xmlns:a="http://schemas.openxmlformats.org/drawingml/2006/main" xmlns:r="http://schemas.openxmlformats.org/officeDocument/2006/relationships" xmlns:p="http://schemas.openxmlformats.org/presentationml/2006/main">
  <p:tag name="MINAME" val="MI"/>
</p:tagLst>
</file>

<file path=ppt/tags/tag51.xml><?xml version="1.0" encoding="utf-8"?>
<p:tagLst xmlns:a="http://schemas.openxmlformats.org/drawingml/2006/main" xmlns:r="http://schemas.openxmlformats.org/officeDocument/2006/relationships" xmlns:p="http://schemas.openxmlformats.org/presentationml/2006/main">
  <p:tag name="MINAME" val="MI"/>
</p:tagLst>
</file>

<file path=ppt/tags/tag52.xml><?xml version="1.0" encoding="utf-8"?>
<p:tagLst xmlns:a="http://schemas.openxmlformats.org/drawingml/2006/main" xmlns:r="http://schemas.openxmlformats.org/officeDocument/2006/relationships" xmlns:p="http://schemas.openxmlformats.org/presentationml/2006/main">
  <p:tag name="MINAME" val="MI"/>
</p:tagLst>
</file>

<file path=ppt/tags/tag53.xml><?xml version="1.0" encoding="utf-8"?>
<p:tagLst xmlns:a="http://schemas.openxmlformats.org/drawingml/2006/main" xmlns:r="http://schemas.openxmlformats.org/officeDocument/2006/relationships" xmlns:p="http://schemas.openxmlformats.org/presentationml/2006/main">
  <p:tag name="MINAME" val="MI"/>
</p:tagLst>
</file>

<file path=ppt/tags/tag54.xml><?xml version="1.0" encoding="utf-8"?>
<p:tagLst xmlns:a="http://schemas.openxmlformats.org/drawingml/2006/main" xmlns:r="http://schemas.openxmlformats.org/officeDocument/2006/relationships" xmlns:p="http://schemas.openxmlformats.org/presentationml/2006/main">
  <p:tag name="MINAME" val="MI"/>
</p:tagLst>
</file>

<file path=ppt/tags/tag55.xml><?xml version="1.0" encoding="utf-8"?>
<p:tagLst xmlns:a="http://schemas.openxmlformats.org/drawingml/2006/main" xmlns:r="http://schemas.openxmlformats.org/officeDocument/2006/relationships" xmlns:p="http://schemas.openxmlformats.org/presentationml/2006/main">
  <p:tag name="MINAME" val="MI"/>
</p:tagLst>
</file>

<file path=ppt/tags/tag56.xml><?xml version="1.0" encoding="utf-8"?>
<p:tagLst xmlns:a="http://schemas.openxmlformats.org/drawingml/2006/main" xmlns:r="http://schemas.openxmlformats.org/officeDocument/2006/relationships" xmlns:p="http://schemas.openxmlformats.org/presentationml/2006/main">
  <p:tag name="MINAME" val="MI"/>
</p:tagLst>
</file>

<file path=ppt/tags/tag57.xml><?xml version="1.0" encoding="utf-8"?>
<p:tagLst xmlns:a="http://schemas.openxmlformats.org/drawingml/2006/main" xmlns:r="http://schemas.openxmlformats.org/officeDocument/2006/relationships" xmlns:p="http://schemas.openxmlformats.org/presentationml/2006/main">
  <p:tag name="MINAME" val="MI"/>
</p:tagLst>
</file>

<file path=ppt/tags/tag58.xml><?xml version="1.0" encoding="utf-8"?>
<p:tagLst xmlns:a="http://schemas.openxmlformats.org/drawingml/2006/main" xmlns:r="http://schemas.openxmlformats.org/officeDocument/2006/relationships" xmlns:p="http://schemas.openxmlformats.org/presentationml/2006/main">
  <p:tag name="MINAME" val="MI"/>
</p:tagLst>
</file>

<file path=ppt/tags/tag59.xml><?xml version="1.0" encoding="utf-8"?>
<p:tagLst xmlns:a="http://schemas.openxmlformats.org/drawingml/2006/main" xmlns:r="http://schemas.openxmlformats.org/officeDocument/2006/relationships" xmlns:p="http://schemas.openxmlformats.org/presentationml/2006/main">
  <p:tag name="MINAME" val="MI"/>
</p:tagLst>
</file>

<file path=ppt/tags/tag6.xml><?xml version="1.0" encoding="utf-8"?>
<p:tagLst xmlns:a="http://schemas.openxmlformats.org/drawingml/2006/main" xmlns:r="http://schemas.openxmlformats.org/officeDocument/2006/relationships" xmlns:p="http://schemas.openxmlformats.org/presentationml/2006/main">
  <p:tag name="MINAME" val="MI"/>
</p:tagLst>
</file>

<file path=ppt/tags/tag60.xml><?xml version="1.0" encoding="utf-8"?>
<p:tagLst xmlns:a="http://schemas.openxmlformats.org/drawingml/2006/main" xmlns:r="http://schemas.openxmlformats.org/officeDocument/2006/relationships" xmlns:p="http://schemas.openxmlformats.org/presentationml/2006/main">
  <p:tag name="MINAME" val="MI"/>
</p:tagLst>
</file>

<file path=ppt/tags/tag61.xml><?xml version="1.0" encoding="utf-8"?>
<p:tagLst xmlns:a="http://schemas.openxmlformats.org/drawingml/2006/main" xmlns:r="http://schemas.openxmlformats.org/officeDocument/2006/relationships" xmlns:p="http://schemas.openxmlformats.org/presentationml/2006/main">
  <p:tag name="MINAME" val="MI"/>
</p:tagLst>
</file>

<file path=ppt/tags/tag62.xml><?xml version="1.0" encoding="utf-8"?>
<p:tagLst xmlns:a="http://schemas.openxmlformats.org/drawingml/2006/main" xmlns:r="http://schemas.openxmlformats.org/officeDocument/2006/relationships" xmlns:p="http://schemas.openxmlformats.org/presentationml/2006/main">
  <p:tag name="MINAME" val="MI"/>
</p:tagLst>
</file>

<file path=ppt/tags/tag63.xml><?xml version="1.0" encoding="utf-8"?>
<p:tagLst xmlns:a="http://schemas.openxmlformats.org/drawingml/2006/main" xmlns:r="http://schemas.openxmlformats.org/officeDocument/2006/relationships" xmlns:p="http://schemas.openxmlformats.org/presentationml/2006/main">
  <p:tag name="MINAME" val="MI"/>
</p:tagLst>
</file>

<file path=ppt/tags/tag64.xml><?xml version="1.0" encoding="utf-8"?>
<p:tagLst xmlns:a="http://schemas.openxmlformats.org/drawingml/2006/main" xmlns:r="http://schemas.openxmlformats.org/officeDocument/2006/relationships" xmlns:p="http://schemas.openxmlformats.org/presentationml/2006/main">
  <p:tag name="MINAME" val="MI"/>
</p:tagLst>
</file>

<file path=ppt/tags/tag65.xml><?xml version="1.0" encoding="utf-8"?>
<p:tagLst xmlns:a="http://schemas.openxmlformats.org/drawingml/2006/main" xmlns:r="http://schemas.openxmlformats.org/officeDocument/2006/relationships" xmlns:p="http://schemas.openxmlformats.org/presentationml/2006/main">
  <p:tag name="MINAME" val="MI"/>
</p:tagLst>
</file>

<file path=ppt/tags/tag66.xml><?xml version="1.0" encoding="utf-8"?>
<p:tagLst xmlns:a="http://schemas.openxmlformats.org/drawingml/2006/main" xmlns:r="http://schemas.openxmlformats.org/officeDocument/2006/relationships" xmlns:p="http://schemas.openxmlformats.org/presentationml/2006/main">
  <p:tag name="MINAME" val="MI"/>
</p:tagLst>
</file>

<file path=ppt/tags/tag67.xml><?xml version="1.0" encoding="utf-8"?>
<p:tagLst xmlns:a="http://schemas.openxmlformats.org/drawingml/2006/main" xmlns:r="http://schemas.openxmlformats.org/officeDocument/2006/relationships" xmlns:p="http://schemas.openxmlformats.org/presentationml/2006/main">
  <p:tag name="MINAME" val="MI"/>
</p:tagLst>
</file>

<file path=ppt/tags/tag68.xml><?xml version="1.0" encoding="utf-8"?>
<p:tagLst xmlns:a="http://schemas.openxmlformats.org/drawingml/2006/main" xmlns:r="http://schemas.openxmlformats.org/officeDocument/2006/relationships" xmlns:p="http://schemas.openxmlformats.org/presentationml/2006/main">
  <p:tag name="MINAME" val="MI"/>
</p:tagLst>
</file>

<file path=ppt/tags/tag69.xml><?xml version="1.0" encoding="utf-8"?>
<p:tagLst xmlns:a="http://schemas.openxmlformats.org/drawingml/2006/main" xmlns:r="http://schemas.openxmlformats.org/officeDocument/2006/relationships" xmlns:p="http://schemas.openxmlformats.org/presentationml/2006/main">
  <p:tag name="MINAME" val="MI"/>
</p:tagLst>
</file>

<file path=ppt/tags/tag7.xml><?xml version="1.0" encoding="utf-8"?>
<p:tagLst xmlns:a="http://schemas.openxmlformats.org/drawingml/2006/main" xmlns:r="http://schemas.openxmlformats.org/officeDocument/2006/relationships" xmlns:p="http://schemas.openxmlformats.org/presentationml/2006/main">
  <p:tag name="MINAME" val="MI"/>
</p:tagLst>
</file>

<file path=ppt/tags/tag70.xml><?xml version="1.0" encoding="utf-8"?>
<p:tagLst xmlns:a="http://schemas.openxmlformats.org/drawingml/2006/main" xmlns:r="http://schemas.openxmlformats.org/officeDocument/2006/relationships" xmlns:p="http://schemas.openxmlformats.org/presentationml/2006/main">
  <p:tag name="MINAME" val="MI"/>
</p:tagLst>
</file>

<file path=ppt/tags/tag71.xml><?xml version="1.0" encoding="utf-8"?>
<p:tagLst xmlns:a="http://schemas.openxmlformats.org/drawingml/2006/main" xmlns:r="http://schemas.openxmlformats.org/officeDocument/2006/relationships" xmlns:p="http://schemas.openxmlformats.org/presentationml/2006/main">
  <p:tag name="MINAME" val="MI"/>
</p:tagLst>
</file>

<file path=ppt/tags/tag72.xml><?xml version="1.0" encoding="utf-8"?>
<p:tagLst xmlns:a="http://schemas.openxmlformats.org/drawingml/2006/main" xmlns:r="http://schemas.openxmlformats.org/officeDocument/2006/relationships" xmlns:p="http://schemas.openxmlformats.org/presentationml/2006/main">
  <p:tag name="MINAME" val="MI"/>
</p:tagLst>
</file>

<file path=ppt/tags/tag73.xml><?xml version="1.0" encoding="utf-8"?>
<p:tagLst xmlns:a="http://schemas.openxmlformats.org/drawingml/2006/main" xmlns:r="http://schemas.openxmlformats.org/officeDocument/2006/relationships" xmlns:p="http://schemas.openxmlformats.org/presentationml/2006/main">
  <p:tag name="MINAME" val="MI"/>
</p:tagLst>
</file>

<file path=ppt/tags/tag74.xml><?xml version="1.0" encoding="utf-8"?>
<p:tagLst xmlns:a="http://schemas.openxmlformats.org/drawingml/2006/main" xmlns:r="http://schemas.openxmlformats.org/officeDocument/2006/relationships" xmlns:p="http://schemas.openxmlformats.org/presentationml/2006/main">
  <p:tag name="MINAME" val="MI"/>
</p:tagLst>
</file>

<file path=ppt/tags/tag75.xml><?xml version="1.0" encoding="utf-8"?>
<p:tagLst xmlns:a="http://schemas.openxmlformats.org/drawingml/2006/main" xmlns:r="http://schemas.openxmlformats.org/officeDocument/2006/relationships" xmlns:p="http://schemas.openxmlformats.org/presentationml/2006/main">
  <p:tag name="MINAME" val="MI"/>
</p:tagLst>
</file>

<file path=ppt/tags/tag76.xml><?xml version="1.0" encoding="utf-8"?>
<p:tagLst xmlns:a="http://schemas.openxmlformats.org/drawingml/2006/main" xmlns:r="http://schemas.openxmlformats.org/officeDocument/2006/relationships" xmlns:p="http://schemas.openxmlformats.org/presentationml/2006/main">
  <p:tag name="MINAME" val="MI"/>
</p:tagLst>
</file>

<file path=ppt/tags/tag77.xml><?xml version="1.0" encoding="utf-8"?>
<p:tagLst xmlns:a="http://schemas.openxmlformats.org/drawingml/2006/main" xmlns:r="http://schemas.openxmlformats.org/officeDocument/2006/relationships" xmlns:p="http://schemas.openxmlformats.org/presentationml/2006/main">
  <p:tag name="MINAME" val="MI"/>
</p:tagLst>
</file>

<file path=ppt/tags/tag78.xml><?xml version="1.0" encoding="utf-8"?>
<p:tagLst xmlns:a="http://schemas.openxmlformats.org/drawingml/2006/main" xmlns:r="http://schemas.openxmlformats.org/officeDocument/2006/relationships" xmlns:p="http://schemas.openxmlformats.org/presentationml/2006/main">
  <p:tag name="MINAME" val="MI"/>
</p:tagLst>
</file>

<file path=ppt/tags/tag79.xml><?xml version="1.0" encoding="utf-8"?>
<p:tagLst xmlns:a="http://schemas.openxmlformats.org/drawingml/2006/main" xmlns:r="http://schemas.openxmlformats.org/officeDocument/2006/relationships" xmlns:p="http://schemas.openxmlformats.org/presentationml/2006/main">
  <p:tag name="MINAME" val="MI"/>
</p:tagLst>
</file>

<file path=ppt/tags/tag8.xml><?xml version="1.0" encoding="utf-8"?>
<p:tagLst xmlns:a="http://schemas.openxmlformats.org/drawingml/2006/main" xmlns:r="http://schemas.openxmlformats.org/officeDocument/2006/relationships" xmlns:p="http://schemas.openxmlformats.org/presentationml/2006/main">
  <p:tag name="MINAME" val="MI"/>
</p:tagLst>
</file>

<file path=ppt/tags/tag80.xml><?xml version="1.0" encoding="utf-8"?>
<p:tagLst xmlns:a="http://schemas.openxmlformats.org/drawingml/2006/main" xmlns:r="http://schemas.openxmlformats.org/officeDocument/2006/relationships" xmlns:p="http://schemas.openxmlformats.org/presentationml/2006/main">
  <p:tag name="MINAME" val="MI"/>
</p:tagLst>
</file>

<file path=ppt/tags/tag81.xml><?xml version="1.0" encoding="utf-8"?>
<p:tagLst xmlns:a="http://schemas.openxmlformats.org/drawingml/2006/main" xmlns:r="http://schemas.openxmlformats.org/officeDocument/2006/relationships" xmlns:p="http://schemas.openxmlformats.org/presentationml/2006/main">
  <p:tag name="MINAME" val="MI"/>
</p:tagLst>
</file>

<file path=ppt/tags/tag82.xml><?xml version="1.0" encoding="utf-8"?>
<p:tagLst xmlns:a="http://schemas.openxmlformats.org/drawingml/2006/main" xmlns:r="http://schemas.openxmlformats.org/officeDocument/2006/relationships" xmlns:p="http://schemas.openxmlformats.org/presentationml/2006/main">
  <p:tag name="MINAME" val="MI"/>
</p:tagLst>
</file>

<file path=ppt/tags/tag83.xml><?xml version="1.0" encoding="utf-8"?>
<p:tagLst xmlns:a="http://schemas.openxmlformats.org/drawingml/2006/main" xmlns:r="http://schemas.openxmlformats.org/officeDocument/2006/relationships" xmlns:p="http://schemas.openxmlformats.org/presentationml/2006/main">
  <p:tag name="MINAME" val="MI"/>
</p:tagLst>
</file>

<file path=ppt/tags/tag84.xml><?xml version="1.0" encoding="utf-8"?>
<p:tagLst xmlns:a="http://schemas.openxmlformats.org/drawingml/2006/main" xmlns:r="http://schemas.openxmlformats.org/officeDocument/2006/relationships" xmlns:p="http://schemas.openxmlformats.org/presentationml/2006/main">
  <p:tag name="MINAME" val="MI"/>
</p:tagLst>
</file>

<file path=ppt/tags/tag85.xml><?xml version="1.0" encoding="utf-8"?>
<p:tagLst xmlns:a="http://schemas.openxmlformats.org/drawingml/2006/main" xmlns:r="http://schemas.openxmlformats.org/officeDocument/2006/relationships" xmlns:p="http://schemas.openxmlformats.org/presentationml/2006/main">
  <p:tag name="MINAME" val="MI"/>
</p:tagLst>
</file>

<file path=ppt/tags/tag86.xml><?xml version="1.0" encoding="utf-8"?>
<p:tagLst xmlns:a="http://schemas.openxmlformats.org/drawingml/2006/main" xmlns:r="http://schemas.openxmlformats.org/officeDocument/2006/relationships" xmlns:p="http://schemas.openxmlformats.org/presentationml/2006/main">
  <p:tag name="MINAME" val="MI"/>
</p:tagLst>
</file>

<file path=ppt/tags/tag87.xml><?xml version="1.0" encoding="utf-8"?>
<p:tagLst xmlns:a="http://schemas.openxmlformats.org/drawingml/2006/main" xmlns:r="http://schemas.openxmlformats.org/officeDocument/2006/relationships" xmlns:p="http://schemas.openxmlformats.org/presentationml/2006/main">
  <p:tag name="MINAME" val="MI"/>
</p:tagLst>
</file>

<file path=ppt/tags/tag88.xml><?xml version="1.0" encoding="utf-8"?>
<p:tagLst xmlns:a="http://schemas.openxmlformats.org/drawingml/2006/main" xmlns:r="http://schemas.openxmlformats.org/officeDocument/2006/relationships" xmlns:p="http://schemas.openxmlformats.org/presentationml/2006/main">
  <p:tag name="MINAME" val="MI"/>
</p:tagLst>
</file>

<file path=ppt/tags/tag89.xml><?xml version="1.0" encoding="utf-8"?>
<p:tagLst xmlns:a="http://schemas.openxmlformats.org/drawingml/2006/main" xmlns:r="http://schemas.openxmlformats.org/officeDocument/2006/relationships" xmlns:p="http://schemas.openxmlformats.org/presentationml/2006/main">
  <p:tag name="MINAME" val="MI"/>
</p:tagLst>
</file>

<file path=ppt/tags/tag9.xml><?xml version="1.0" encoding="utf-8"?>
<p:tagLst xmlns:a="http://schemas.openxmlformats.org/drawingml/2006/main" xmlns:r="http://schemas.openxmlformats.org/officeDocument/2006/relationships" xmlns:p="http://schemas.openxmlformats.org/presentationml/2006/main">
  <p:tag name="MINAME" val="MI"/>
</p:tagLst>
</file>

<file path=ppt/tags/tag90.xml><?xml version="1.0" encoding="utf-8"?>
<p:tagLst xmlns:a="http://schemas.openxmlformats.org/drawingml/2006/main" xmlns:r="http://schemas.openxmlformats.org/officeDocument/2006/relationships" xmlns:p="http://schemas.openxmlformats.org/presentationml/2006/main">
  <p:tag name="MINAME" val="MI"/>
</p:tagLst>
</file>

<file path=ppt/tags/tag91.xml><?xml version="1.0" encoding="utf-8"?>
<p:tagLst xmlns:a="http://schemas.openxmlformats.org/drawingml/2006/main" xmlns:r="http://schemas.openxmlformats.org/officeDocument/2006/relationships" xmlns:p="http://schemas.openxmlformats.org/presentationml/2006/main">
  <p:tag name="MINAME" val="MI"/>
</p:tagLst>
</file>

<file path=ppt/tags/tag92.xml><?xml version="1.0" encoding="utf-8"?>
<p:tagLst xmlns:a="http://schemas.openxmlformats.org/drawingml/2006/main" xmlns:r="http://schemas.openxmlformats.org/officeDocument/2006/relationships" xmlns:p="http://schemas.openxmlformats.org/presentationml/2006/main">
  <p:tag name="MINAME" val="MI"/>
</p:tagLst>
</file>

<file path=ppt/tags/tag93.xml><?xml version="1.0" encoding="utf-8"?>
<p:tagLst xmlns:a="http://schemas.openxmlformats.org/drawingml/2006/main" xmlns:r="http://schemas.openxmlformats.org/officeDocument/2006/relationships" xmlns:p="http://schemas.openxmlformats.org/presentationml/2006/main">
  <p:tag name="MINAME" val="MI"/>
</p:tagLst>
</file>

<file path=ppt/tags/tag94.xml><?xml version="1.0" encoding="utf-8"?>
<p:tagLst xmlns:a="http://schemas.openxmlformats.org/drawingml/2006/main" xmlns:r="http://schemas.openxmlformats.org/officeDocument/2006/relationships" xmlns:p="http://schemas.openxmlformats.org/presentationml/2006/main">
  <p:tag name="MINAME" val="MI"/>
</p:tagLst>
</file>

<file path=ppt/tags/tag95.xml><?xml version="1.0" encoding="utf-8"?>
<p:tagLst xmlns:a="http://schemas.openxmlformats.org/drawingml/2006/main" xmlns:r="http://schemas.openxmlformats.org/officeDocument/2006/relationships" xmlns:p="http://schemas.openxmlformats.org/presentationml/2006/main">
  <p:tag name="MINAME" val="MI"/>
</p:tagLst>
</file>

<file path=ppt/tags/tag96.xml><?xml version="1.0" encoding="utf-8"?>
<p:tagLst xmlns:a="http://schemas.openxmlformats.org/drawingml/2006/main" xmlns:r="http://schemas.openxmlformats.org/officeDocument/2006/relationships" xmlns:p="http://schemas.openxmlformats.org/presentationml/2006/main">
  <p:tag name="MINAME" val="MI"/>
</p:tagLst>
</file>

<file path=ppt/tags/tag97.xml><?xml version="1.0" encoding="utf-8"?>
<p:tagLst xmlns:a="http://schemas.openxmlformats.org/drawingml/2006/main" xmlns:r="http://schemas.openxmlformats.org/officeDocument/2006/relationships" xmlns:p="http://schemas.openxmlformats.org/presentationml/2006/main">
  <p:tag name="MINAME" val="MI"/>
</p:tagLst>
</file>

<file path=ppt/tags/tag98.xml><?xml version="1.0" encoding="utf-8"?>
<p:tagLst xmlns:a="http://schemas.openxmlformats.org/drawingml/2006/main" xmlns:r="http://schemas.openxmlformats.org/officeDocument/2006/relationships" xmlns:p="http://schemas.openxmlformats.org/presentationml/2006/main">
  <p:tag name="MINAME" val="MI"/>
</p:tagLst>
</file>

<file path=ppt/tags/tag99.xml><?xml version="1.0" encoding="utf-8"?>
<p:tagLst xmlns:a="http://schemas.openxmlformats.org/drawingml/2006/main" xmlns:r="http://schemas.openxmlformats.org/officeDocument/2006/relationships" xmlns:p="http://schemas.openxmlformats.org/presentationml/2006/main">
  <p:tag name="MINAME" val="MI"/>
</p:tagLst>
</file>

<file path=ppt/theme/theme1.xml><?xml version="1.0" encoding="utf-8"?>
<a:theme xmlns:a="http://schemas.openxmlformats.org/drawingml/2006/main" name="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1.xml><?xml version="1.0" encoding="utf-8"?>
<a:theme xmlns:a="http://schemas.openxmlformats.org/drawingml/2006/main" name="5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5400">
          <a:solidFill>
            <a:schemeClr val="bg2"/>
          </a:solidFill>
          <a:headEnd type="none" w="med" len="med"/>
          <a:tailEnd type="triangle" w="med" len="med"/>
        </a:ln>
        <a:effectLst>
          <a:outerShdw blurRad="50800" dist="25400" dir="2700000" algn="ctr" rotWithShape="0">
            <a:schemeClr val="tx1">
              <a:alpha val="20000"/>
            </a:scheme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12.xml><?xml version="1.0" encoding="utf-8"?>
<a:theme xmlns:a="http://schemas.openxmlformats.org/drawingml/2006/main" name="7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3.xml><?xml version="1.0" encoding="utf-8"?>
<a:theme xmlns:a="http://schemas.openxmlformats.org/drawingml/2006/main" name="8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Custom Design">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2"/>
        </a:solidFill>
        <a:effectLst>
          <a:outerShdw blurRad="50800" dist="38100" dir="2700000" algn="tl" rotWithShape="0">
            <a:prstClr val="black">
              <a:alpha val="20000"/>
            </a:prstClr>
          </a:outerShdw>
        </a:effectLst>
      </a:spPr>
      <a:bodyPr wrap="square" lIns="19826" tIns="39653" rIns="19826" bIns="29740" rtlCol="0" anchor="ctr" anchorCtr="0">
        <a:spAutoFit/>
      </a:bodyPr>
      <a:lstStyle>
        <a:defPPr algn="ctr">
          <a:lnSpc>
            <a:spcPts val="1085"/>
          </a:lnSpc>
          <a:defRPr sz="1000" dirty="0" smtClean="0"/>
        </a:defPPr>
      </a:lstStyle>
    </a:txDef>
  </a:objectDefaults>
  <a:extraClrSchemeLst/>
</a:theme>
</file>

<file path=ppt/theme/theme6.xml><?xml version="1.0" encoding="utf-8"?>
<a:theme xmlns:a="http://schemas.openxmlformats.org/drawingml/2006/main" name="Stratus19 PPT Theme">
  <a:themeElements>
    <a:clrScheme name="Stratus14 Theme Colours v3">
      <a:dk1>
        <a:srgbClr val="201B1A"/>
      </a:dk1>
      <a:lt1>
        <a:sysClr val="window" lastClr="FFFFFF"/>
      </a:lt1>
      <a:dk2>
        <a:srgbClr val="006647"/>
      </a:dk2>
      <a:lt2>
        <a:srgbClr val="B4CC47"/>
      </a:lt2>
      <a:accent1>
        <a:srgbClr val="4E7F6B"/>
      </a:accent1>
      <a:accent2>
        <a:srgbClr val="003A5D"/>
      </a:accent2>
      <a:accent3>
        <a:srgbClr val="4D6681"/>
      </a:accent3>
      <a:accent4>
        <a:srgbClr val="CAA977"/>
      </a:accent4>
      <a:accent5>
        <a:srgbClr val="EA6224"/>
      </a:accent5>
      <a:accent6>
        <a:srgbClr val="FFC20E"/>
      </a:accent6>
      <a:hlink>
        <a:srgbClr val="201B1A"/>
      </a:hlink>
      <a:folHlink>
        <a:srgbClr val="201B1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96303</TotalTime>
  <Words>21356</Words>
  <Application>Microsoft Office PowerPoint</Application>
  <PresentationFormat>Custom</PresentationFormat>
  <Paragraphs>1314</Paragraphs>
  <Slides>166</Slides>
  <Notes>20</Notes>
  <HiddenSlides>0</HiddenSlides>
  <MMClips>0</MMClips>
  <ScaleCrop>false</ScaleCrop>
  <HeadingPairs>
    <vt:vector size="8" baseType="variant">
      <vt:variant>
        <vt:lpstr>Fonts Used</vt:lpstr>
      </vt:variant>
      <vt:variant>
        <vt:i4>5</vt:i4>
      </vt:variant>
      <vt:variant>
        <vt:lpstr>Theme</vt:lpstr>
      </vt:variant>
      <vt:variant>
        <vt:i4>13</vt:i4>
      </vt:variant>
      <vt:variant>
        <vt:lpstr>Embedded OLE Servers</vt:lpstr>
      </vt:variant>
      <vt:variant>
        <vt:i4>2</vt:i4>
      </vt:variant>
      <vt:variant>
        <vt:lpstr>Slide Titles</vt:lpstr>
      </vt:variant>
      <vt:variant>
        <vt:i4>166</vt:i4>
      </vt:variant>
    </vt:vector>
  </HeadingPairs>
  <TitlesOfParts>
    <vt:vector size="186" baseType="lpstr">
      <vt:lpstr>Arial</vt:lpstr>
      <vt:lpstr>Calibri</vt:lpstr>
      <vt:lpstr>Calibri Light</vt:lpstr>
      <vt:lpstr>Wingdings</vt:lpstr>
      <vt:lpstr>Wingdings 3</vt:lpstr>
      <vt:lpstr>Office Theme</vt:lpstr>
      <vt:lpstr>1_Office Theme</vt:lpstr>
      <vt:lpstr>Custom Design</vt:lpstr>
      <vt:lpstr>2_Custom Design</vt:lpstr>
      <vt:lpstr>1_Custom Design</vt:lpstr>
      <vt:lpstr>Stratus19 PPT Theme</vt:lpstr>
      <vt:lpstr>3_Custom Design</vt:lpstr>
      <vt:lpstr>4_Custom Design</vt:lpstr>
      <vt:lpstr>2_Office Theme</vt:lpstr>
      <vt:lpstr>6_Custom Design</vt:lpstr>
      <vt:lpstr>5_Custom Design</vt:lpstr>
      <vt:lpstr>7_Custom Design</vt:lpstr>
      <vt:lpstr>8_Custom Design</vt:lpstr>
      <vt:lpstr>Worksheet</vt:lpstr>
      <vt:lpstr>Microsoft Excel Worksheet</vt:lpstr>
      <vt:lpstr>PowerPoint Presentation</vt:lpstr>
      <vt:lpstr>Navigation</vt:lpstr>
      <vt:lpstr>Grain Corn in Quebec - Summary </vt:lpstr>
      <vt:lpstr>4R Nutrient Stewardship - Summary </vt:lpstr>
      <vt:lpstr>Grain Corn</vt:lpstr>
      <vt:lpstr>Fertilizer Applications in Grain Corn - % Growers</vt:lpstr>
      <vt:lpstr>Fertilizer Applications in Grain Corn - % Growers by Timing in 2023</vt:lpstr>
      <vt:lpstr>Manure Applications in Grain Corn - % Growers</vt:lpstr>
      <vt:lpstr>Manure Applications in Grain Corn - % Growers by Timing in 2023</vt:lpstr>
      <vt:lpstr>Nitrogen Timing in Grain Corn - % of Crop Area Treated</vt:lpstr>
      <vt:lpstr>Nitrogen Timing in Grain Corn in 2023 (% of Crop Area Treated)</vt:lpstr>
      <vt:lpstr>Phosphorus (P₂O₅) Timing in Grain Corn - % of Crop Area Treated</vt:lpstr>
      <vt:lpstr>Phosphorus (P₂O₅) Timing in Grain Corn in 2023 (% of Crop Area Treated)</vt:lpstr>
      <vt:lpstr>Potassium (K₂O) Timing in Grain Corn - % of Crop Area Treated</vt:lpstr>
      <vt:lpstr>Potassium (K₂O) Timing in Grain Corn in 2023 (% of Crop Area Treated)</vt:lpstr>
      <vt:lpstr>Sulphur Timing in Grain Corn - % of Crop Area Treated</vt:lpstr>
      <vt:lpstr>Sulphur Timing in Grain Corn in 2023 (% of Crop Area Treated)</vt:lpstr>
      <vt:lpstr>Nitrogen Timing in Grain Corn - % of Volume</vt:lpstr>
      <vt:lpstr>Nitrogen Timing in Grain Corn in 2023 (% of Volume)</vt:lpstr>
      <vt:lpstr>Phosphorus (P₂O₅) Timing in Grain Corn - % of Volume</vt:lpstr>
      <vt:lpstr>Phosphorus (P₂O₅) Timing in Grain Corn in 2023 (% of Volume)</vt:lpstr>
      <vt:lpstr>Potassium (K₂O) Timing in Grain Corn - % of Volume</vt:lpstr>
      <vt:lpstr>Potassium (K₂O) Timing in Grain Corn in 2023 (% of Volume)</vt:lpstr>
      <vt:lpstr>Sulphur Timing in Grain Corn - % of Volume</vt:lpstr>
      <vt:lpstr>Sulphur Timing in Grain Corn in 2023 (% of Volume)</vt:lpstr>
      <vt:lpstr>% of Grain Corn Growers Using Each Nitrogen Source in in 2023</vt:lpstr>
      <vt:lpstr>% of Grain Corn Growers Using Nitrogen in 2023</vt:lpstr>
      <vt:lpstr>Hectares Treated With Each Nitrogen Source in Grain Corn in 2023</vt:lpstr>
      <vt:lpstr>Nitrogen Volume in Grain Corn</vt:lpstr>
      <vt:lpstr>Nitrogen Volume in Grain Corn by Timing</vt:lpstr>
      <vt:lpstr>Nitrogen Fertilizer Source in Grain Corn - All Timings</vt:lpstr>
      <vt:lpstr>Nitrogen Fertilizer Source in Grain Corn - Spring Before Planting</vt:lpstr>
      <vt:lpstr>Nitrogen Fertilizer Source in Grain Corn – Spring At Planting</vt:lpstr>
      <vt:lpstr>Nitrogen Fertilizer Source in Grain Corn - In-Crop</vt:lpstr>
      <vt:lpstr>Nitrogen Fertilizer Source in Grain Corn by Timing</vt:lpstr>
      <vt:lpstr>% of Grain Corn Growers Using Each Phosphorus (P₂O₅) Source in in 2023</vt:lpstr>
      <vt:lpstr>% of Grain Corn Growers Using Phosphorus (P₂O₅) in 2023</vt:lpstr>
      <vt:lpstr>Hectares Treated With Each Phosphorus (P₂O₅) Source in Grain Corn in 2023</vt:lpstr>
      <vt:lpstr>Phosphorus (P₂O₅) Volume in Grain Corn</vt:lpstr>
      <vt:lpstr>Phosphorus (P₂O₅) Volume in Grain Corn by Timing</vt:lpstr>
      <vt:lpstr>Phosphorus (P₂O₅) Fertilizer Source in Grain Corn - All Timings</vt:lpstr>
      <vt:lpstr>Phosphorus (P₂O₅) Fertilizer Source in Grain Corn - Spring at Planting </vt:lpstr>
      <vt:lpstr>Phosphorus (P₂O₅) Fertilizer Source in Grain Corn by Timing</vt:lpstr>
      <vt:lpstr>% of Grain Corn Growers Using Each Potassium (K₂O) Source in in 2023</vt:lpstr>
      <vt:lpstr>% of Grain Corn Growers Using Potassium (K₂O) in 2023</vt:lpstr>
      <vt:lpstr>Hectares Treated With Each Potassium (K₂O) Source in Grain Corn in 2023</vt:lpstr>
      <vt:lpstr>Potassium (K₂O) Volume in Grain Corn</vt:lpstr>
      <vt:lpstr>Potassium (K₂O) Volume in Grain Corn by Timing</vt:lpstr>
      <vt:lpstr>Potassium (K₂O) Fertilizer Source in Grain Corn - All Timings</vt:lpstr>
      <vt:lpstr>Potassium (K₂O) Fertilizer Source in Grain Corn - Spring at Planting </vt:lpstr>
      <vt:lpstr>Potassium (K₂O) Fertilizer Source in Grain Corn by Timing</vt:lpstr>
      <vt:lpstr>% of Grain Corn Growers Using Each Sulphur Source in in 2023</vt:lpstr>
      <vt:lpstr>% of Grain Corn Growers Using Sulphur in 2023</vt:lpstr>
      <vt:lpstr>Hectares Treated With Each Sulphur Source in Grain Corn in 2023</vt:lpstr>
      <vt:lpstr>Sulphur Volume in Grain Corn</vt:lpstr>
      <vt:lpstr>Sulphur Volume in Grain Corn by Timing</vt:lpstr>
      <vt:lpstr>Sulphur Fertilizer Source in Grain Corn - All Timings</vt:lpstr>
      <vt:lpstr>Sulphur Fertilizer Source in Grain Corn - Spring at Planting </vt:lpstr>
      <vt:lpstr>Sulphur Fertilizer Source in Grain Corn by Timing</vt:lpstr>
      <vt:lpstr>Nitrogen Placement in Grain Corn - % of Crop Area</vt:lpstr>
      <vt:lpstr>Nitrogen Placement in Grain Corn - % Nutrient Volume Applied at All Timings</vt:lpstr>
      <vt:lpstr>Phosphorus (P₂O₅) Placement in Grain Corn - % of Crop Area</vt:lpstr>
      <vt:lpstr>Phosphorus (P₂O₅) Placement in Grain Corn - % Nutrient Volume Applied at All Timings</vt:lpstr>
      <vt:lpstr>Potassium (K₂O) Placement in Grain Corn - % of Crop Area</vt:lpstr>
      <vt:lpstr>Potassium (K₂O) Placement in Grain Corn - % Nutrient Volume Applied at All Timings</vt:lpstr>
      <vt:lpstr>Sulphur Placement in Grain Corn - % of Crop Area</vt:lpstr>
      <vt:lpstr>Sulphur Placement in Grain Corn - % Nutrient Volume Applied at All Timings</vt:lpstr>
      <vt:lpstr>Average Nitrogen Rates in Grain Corn</vt:lpstr>
      <vt:lpstr>Nitrogen Rates in Grain Corn - Average Rate in 2023</vt:lpstr>
      <vt:lpstr>Nitrogen Rates in Grain Corn - Rate Ranges in 2023</vt:lpstr>
      <vt:lpstr>Nitrogen Rate Ranges in Grain Corn - % of Volume in 2023</vt:lpstr>
      <vt:lpstr>Average Nitrogen Rates in Grain Corn - By Timing</vt:lpstr>
      <vt:lpstr>Average Phosphorus (P₂O₅) Rates in Grain Corn</vt:lpstr>
      <vt:lpstr>Phosphorus (P₂O₅) Rates in Grain Corn - Average Rate in 2023</vt:lpstr>
      <vt:lpstr>Phosphorus (P₂O₅) Rates in Grain Corn - Rate Ranges in 2023</vt:lpstr>
      <vt:lpstr>Phosphorus (P₂O₅) Rate Ranges in Grain Corn - % of Volume in 2023</vt:lpstr>
      <vt:lpstr>Average Phosphorus (P₂O₅) Rates in Grain Corn - By Timing</vt:lpstr>
      <vt:lpstr>Average Potassium (K₂O) Rates in Grain Corn</vt:lpstr>
      <vt:lpstr>Potassium (K₂O) Rates in Grain Corn - Average Rate in 2023</vt:lpstr>
      <vt:lpstr>Potassium (K₂O) Rates in Grain Corn - Rate Ranges in 2023</vt:lpstr>
      <vt:lpstr>Potassium (K₂O) Rate Ranges in Grain Corn - % of Volume in 2023</vt:lpstr>
      <vt:lpstr>Average Potassium (K₂O) Rates in Grain Corn - By Timing</vt:lpstr>
      <vt:lpstr>Average Sulphur Rates in Grain Corn</vt:lpstr>
      <vt:lpstr>Sulphur Rates in Grain Corn - Average Rate in 2023</vt:lpstr>
      <vt:lpstr>Sulphur Rates in Grain Corn - Rate Ranges in 2023</vt:lpstr>
      <vt:lpstr>Sulphur Rate Ranges in Grain Corn - % of Volume in 2023</vt:lpstr>
      <vt:lpstr>Average Sulphur Rates in Grain Corn - By Timing</vt:lpstr>
      <vt:lpstr>Fertilizer Program in Grain Corn</vt:lpstr>
      <vt:lpstr>Fertilizer Program in Grain Corn - Trends</vt:lpstr>
      <vt:lpstr>Fertilizer Program in Grain Corn - by Sub-Group</vt:lpstr>
      <vt:lpstr>Use of Variable Rates by Fertilizer Type</vt:lpstr>
      <vt:lpstr>Consistency Criteria for Grain Corn</vt:lpstr>
      <vt:lpstr>Reasons for Not Meeting 4R Consistency Criteria</vt:lpstr>
      <vt:lpstr>Do Not Meet 4R Consistency Criteria in 2023</vt:lpstr>
      <vt:lpstr>Use of Nitrogen Fixing Crop in Previous Year - Grain Corn</vt:lpstr>
      <vt:lpstr>Trend in Use of Nitrogen Fixing Crop in Previous Year - Grain Corn</vt:lpstr>
      <vt:lpstr>Rates Set By Field Based On Expected Crop Yield</vt:lpstr>
      <vt:lpstr>Approaches Used to Decide Fertilizer Rate in Grain Corn</vt:lpstr>
      <vt:lpstr>Trend in Approaches Used to Decide Nitrogen Rate in Grain Corn</vt:lpstr>
      <vt:lpstr>Trend in Approaches Used to Decide Phosphorus Rate in Grain Corn</vt:lpstr>
      <vt:lpstr>Main Person Who Determined Fertilizer Rate</vt:lpstr>
      <vt:lpstr>Linkage of Who Makes Rate Decisions on 4R Consistency Compliance - Grain Corn</vt:lpstr>
      <vt:lpstr>Linkage of Who Makes Rate Decisions on  4R Consistency Compliance - Grain Corn - Trends</vt:lpstr>
      <vt:lpstr>Linkage of Nitrogen Rates and Who Makes Rate Decisions - Grain Corn</vt:lpstr>
      <vt:lpstr>Professional Designation of Person Who Determined Fertilizer Rate</vt:lpstr>
      <vt:lpstr>Importance of Professional Designation</vt:lpstr>
      <vt:lpstr>Deviation from Recommended Application Rate</vt:lpstr>
      <vt:lpstr>Reasons for Increasing Above Recommended Application Rate</vt:lpstr>
      <vt:lpstr>Reasons for Decreasing Below Recommended Application Rate</vt:lpstr>
      <vt:lpstr>Use of Individual Nitrogen Stabilizers in Corn – By Fertilizer Type </vt:lpstr>
      <vt:lpstr>Use of Individual Nitrogen Stabilizers in Corn – By Application Timing</vt:lpstr>
      <vt:lpstr>Use of Nitrogen Stabilizers by Geographic/Demographic Segment</vt:lpstr>
      <vt:lpstr>Use of EEFs by Timing - % of Nitrogen Volume</vt:lpstr>
      <vt:lpstr>Use of EEFs by Timing - % of Nitrogen Volume - Net All Timings</vt:lpstr>
      <vt:lpstr>Target vs. Actual Yield in Grain Corn</vt:lpstr>
      <vt:lpstr>Target vs. Actual Yield in Grain Corn in 2023</vt:lpstr>
      <vt:lpstr>Factors Considered When Setting Target Yield</vt:lpstr>
      <vt:lpstr>Use of Micro/Secondary Nutrients - % of Growers Using</vt:lpstr>
      <vt:lpstr>Application Method for Micro/Secondary Nutrients</vt:lpstr>
      <vt:lpstr>Formulation Type for Soil Applied Micro/Secondary Nutrients</vt:lpstr>
      <vt:lpstr>Method Used to Determine Need for Micro/Secondary Nutrients</vt:lpstr>
      <vt:lpstr>Custom Application by Fertilizer Source</vt:lpstr>
      <vt:lpstr>Tillage Practices - % of planted hectares</vt:lpstr>
      <vt:lpstr>Use of Biostimulants</vt:lpstr>
      <vt:lpstr>Use of Nitrogen Fixing Biostimulants</vt:lpstr>
      <vt:lpstr>General Fertilizer Practices</vt:lpstr>
      <vt:lpstr>Sources of Fertilizer Advice</vt:lpstr>
      <vt:lpstr>Sources of Fertilizer Advice</vt:lpstr>
      <vt:lpstr>Frequency of Soil Testing - Nitrogen</vt:lpstr>
      <vt:lpstr>Frequency of Soil Testing - Nitrogen</vt:lpstr>
      <vt:lpstr>Reasons for Not Soil Testing for Nitrogen Every Year</vt:lpstr>
      <vt:lpstr>Frequency of Soil Testing - Phosphorus</vt:lpstr>
      <vt:lpstr>Frequency of Soil Testing - Phosphorus</vt:lpstr>
      <vt:lpstr>Frequency of Soil Testing - Potassium</vt:lpstr>
      <vt:lpstr>Frequency of Soil Testing - Potassium</vt:lpstr>
      <vt:lpstr>Frequency of Soil Testing - Sulphur</vt:lpstr>
      <vt:lpstr>Frequency of Soil Testing - Sulphur</vt:lpstr>
      <vt:lpstr>Frequency of Soil Testing - Micronutrients</vt:lpstr>
      <vt:lpstr>Frequency of Soil Testing - Micronutrients</vt:lpstr>
      <vt:lpstr>Frequency of Soil Testing - Electrical Conductivity</vt:lpstr>
      <vt:lpstr>Frequency of Soil Testing - Electrical Conductivity</vt:lpstr>
      <vt:lpstr>Frequency of Soil Testing - Organic Matter</vt:lpstr>
      <vt:lpstr>Frequency of Soil Testing - Organic Matter</vt:lpstr>
      <vt:lpstr>Frequency of Soil Testing - pH</vt:lpstr>
      <vt:lpstr>Frequency of Soil Testing - pH</vt:lpstr>
      <vt:lpstr>Familiarity With 4R Concept</vt:lpstr>
      <vt:lpstr>Familiarity With 4R Concept</vt:lpstr>
      <vt:lpstr>Growers Who Believe Their Fertilizer Practices Comply With 4R Nutrient Stewardship</vt:lpstr>
      <vt:lpstr>Growers Who Believe Their Fertilizer Practices Comply With 4R Nutrient Stewardship</vt:lpstr>
      <vt:lpstr>Growers Who Work With A 4R Certified Retailer</vt:lpstr>
      <vt:lpstr>Growers Who Work With A 4R Certified Retailer</vt:lpstr>
      <vt:lpstr>Growers Who Work With A 4R Nutrient Management Specialty CCA</vt:lpstr>
      <vt:lpstr>Growers Who Work With A 4R Nutrient Management Specialty CCA</vt:lpstr>
      <vt:lpstr>Growers Who Have A 4R Plan In Place</vt:lpstr>
      <vt:lpstr>Growers Who Have A 4R Plan In Place</vt:lpstr>
      <vt:lpstr>Benefits Of Having A 4R Plan In Place</vt:lpstr>
      <vt:lpstr>Reasons for Not Adopting 4R Practices</vt:lpstr>
      <vt:lpstr>Paid Fee to Prepare 4R Plan</vt:lpstr>
      <vt:lpstr>Sources of Information About 4R Nutrient Stewardship Program</vt:lpstr>
      <vt:lpstr>Programs Used to Measure Environmental Footprint</vt:lpstr>
      <vt:lpstr>Demographics</vt:lpstr>
      <vt:lpstr>Crop Hectare Categories</vt:lpstr>
      <vt:lpstr>Personal and Farm Demographics of Study Sample</vt:lpstr>
      <vt:lpstr>Study Methodology &amp; Sample</vt:lpstr>
      <vt:lpstr>Study Methodology &amp; Sample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Kent Fraser</dc:creator>
  <cp:lastModifiedBy>Mike Weddel</cp:lastModifiedBy>
  <cp:revision>3199</cp:revision>
  <dcterms:created xsi:type="dcterms:W3CDTF">2019-05-02T20:15:01Z</dcterms:created>
  <dcterms:modified xsi:type="dcterms:W3CDTF">2024-03-29T13:24:54Z</dcterms:modified>
</cp:coreProperties>
</file>