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50" r:id="rId3"/>
    <p:sldMasterId id="2147483669" r:id="rId4"/>
    <p:sldMasterId id="2147483652" r:id="rId5"/>
    <p:sldMasterId id="2147483672" r:id="rId6"/>
    <p:sldMasterId id="2147483674" r:id="rId7"/>
    <p:sldMasterId id="2147483676" r:id="rId8"/>
    <p:sldMasterId id="2147483678" r:id="rId9"/>
    <p:sldMasterId id="2147483692" r:id="rId10"/>
    <p:sldMasterId id="2147483694" r:id="rId11"/>
    <p:sldMasterId id="2147483695" r:id="rId12"/>
    <p:sldMasterId id="2147483697" r:id="rId13"/>
  </p:sldMasterIdLst>
  <p:notesMasterIdLst>
    <p:notesMasterId r:id="rId166"/>
  </p:notesMasterIdLst>
  <p:sldIdLst>
    <p:sldId id="256" r:id="rId14"/>
    <p:sldId id="259" r:id="rId15"/>
    <p:sldId id="702" r:id="rId16"/>
    <p:sldId id="1095" r:id="rId17"/>
    <p:sldId id="257" r:id="rId18"/>
    <p:sldId id="270" r:id="rId19"/>
    <p:sldId id="781" r:id="rId20"/>
    <p:sldId id="1596" r:id="rId21"/>
    <p:sldId id="1597" r:id="rId22"/>
    <p:sldId id="424" r:id="rId23"/>
    <p:sldId id="885" r:id="rId24"/>
    <p:sldId id="830" r:id="rId25"/>
    <p:sldId id="886" r:id="rId26"/>
    <p:sldId id="829" r:id="rId27"/>
    <p:sldId id="887" r:id="rId28"/>
    <p:sldId id="828" r:id="rId29"/>
    <p:sldId id="428" r:id="rId30"/>
    <p:sldId id="387" r:id="rId31"/>
    <p:sldId id="888" r:id="rId32"/>
    <p:sldId id="833" r:id="rId33"/>
    <p:sldId id="889" r:id="rId34"/>
    <p:sldId id="832" r:id="rId35"/>
    <p:sldId id="890" r:id="rId36"/>
    <p:sldId id="831" r:id="rId37"/>
    <p:sldId id="780" r:id="rId38"/>
    <p:sldId id="1604" r:id="rId39"/>
    <p:sldId id="389" r:id="rId40"/>
    <p:sldId id="388" r:id="rId41"/>
    <p:sldId id="398" r:id="rId42"/>
    <p:sldId id="854" r:id="rId43"/>
    <p:sldId id="855" r:id="rId44"/>
    <p:sldId id="397" r:id="rId45"/>
    <p:sldId id="396" r:id="rId46"/>
    <p:sldId id="1606" r:id="rId47"/>
    <p:sldId id="1609" r:id="rId48"/>
    <p:sldId id="1612" r:id="rId49"/>
    <p:sldId id="856" r:id="rId50"/>
    <p:sldId id="857" r:id="rId51"/>
    <p:sldId id="395" r:id="rId52"/>
    <p:sldId id="394" r:id="rId53"/>
    <p:sldId id="1607" r:id="rId54"/>
    <p:sldId id="1610" r:id="rId55"/>
    <p:sldId id="1613" r:id="rId56"/>
    <p:sldId id="858" r:id="rId57"/>
    <p:sldId id="859" r:id="rId58"/>
    <p:sldId id="860" r:id="rId59"/>
    <p:sldId id="456" r:id="rId60"/>
    <p:sldId id="1608" r:id="rId61"/>
    <p:sldId id="1611" r:id="rId62"/>
    <p:sldId id="1614" r:id="rId63"/>
    <p:sldId id="865" r:id="rId64"/>
    <p:sldId id="866" r:id="rId65"/>
    <p:sldId id="457" r:id="rId66"/>
    <p:sldId id="459" r:id="rId67"/>
    <p:sldId id="463" r:id="rId68"/>
    <p:sldId id="465" r:id="rId69"/>
    <p:sldId id="1615" r:id="rId70"/>
    <p:sldId id="1618" r:id="rId71"/>
    <p:sldId id="1616" r:id="rId72"/>
    <p:sldId id="1619" r:id="rId73"/>
    <p:sldId id="1617" r:id="rId74"/>
    <p:sldId id="1620" r:id="rId75"/>
    <p:sldId id="872" r:id="rId76"/>
    <p:sldId id="1640" r:id="rId77"/>
    <p:sldId id="466" r:id="rId78"/>
    <p:sldId id="871" r:id="rId79"/>
    <p:sldId id="891" r:id="rId80"/>
    <p:sldId id="873" r:id="rId81"/>
    <p:sldId id="1641" r:id="rId82"/>
    <p:sldId id="468" r:id="rId83"/>
    <p:sldId id="876" r:id="rId84"/>
    <p:sldId id="892" r:id="rId85"/>
    <p:sldId id="874" r:id="rId86"/>
    <p:sldId id="1642" r:id="rId87"/>
    <p:sldId id="470" r:id="rId88"/>
    <p:sldId id="877" r:id="rId89"/>
    <p:sldId id="893" r:id="rId90"/>
    <p:sldId id="875" r:id="rId91"/>
    <p:sldId id="1643" r:id="rId92"/>
    <p:sldId id="472" r:id="rId93"/>
    <p:sldId id="776" r:id="rId94"/>
    <p:sldId id="894" r:id="rId95"/>
    <p:sldId id="787" r:id="rId96"/>
    <p:sldId id="1645" r:id="rId97"/>
    <p:sldId id="788" r:id="rId98"/>
    <p:sldId id="1114" r:id="rId99"/>
    <p:sldId id="1104" r:id="rId100"/>
    <p:sldId id="1096" r:id="rId101"/>
    <p:sldId id="1621" r:id="rId102"/>
    <p:sldId id="882" r:id="rId103"/>
    <p:sldId id="1647" r:id="rId104"/>
    <p:sldId id="1103" r:id="rId105"/>
    <p:sldId id="1115" r:id="rId106"/>
    <p:sldId id="1663" r:id="rId107"/>
    <p:sldId id="1662" r:id="rId108"/>
    <p:sldId id="791" r:id="rId109"/>
    <p:sldId id="1602" r:id="rId110"/>
    <p:sldId id="1120" r:id="rId111"/>
    <p:sldId id="1119" r:id="rId112"/>
    <p:sldId id="1118" r:id="rId113"/>
    <p:sldId id="821" r:id="rId114"/>
    <p:sldId id="1099" r:id="rId115"/>
    <p:sldId id="883" r:id="rId116"/>
    <p:sldId id="792" r:id="rId117"/>
    <p:sldId id="1311" r:id="rId118"/>
    <p:sldId id="1121" r:id="rId119"/>
    <p:sldId id="793" r:id="rId120"/>
    <p:sldId id="808" r:id="rId121"/>
    <p:sldId id="809" r:id="rId122"/>
    <p:sldId id="810" r:id="rId123"/>
    <p:sldId id="1100" r:id="rId124"/>
    <p:sldId id="1123" r:id="rId125"/>
    <p:sldId id="601" r:id="rId126"/>
    <p:sldId id="602" r:id="rId127"/>
    <p:sldId id="794" r:id="rId128"/>
    <p:sldId id="795" r:id="rId129"/>
    <p:sldId id="1626" r:id="rId130"/>
    <p:sldId id="607" r:id="rId131"/>
    <p:sldId id="796" r:id="rId132"/>
    <p:sldId id="1627" r:id="rId133"/>
    <p:sldId id="797" r:id="rId134"/>
    <p:sldId id="1628" r:id="rId135"/>
    <p:sldId id="798" r:id="rId136"/>
    <p:sldId id="1629" r:id="rId137"/>
    <p:sldId id="627" r:id="rId138"/>
    <p:sldId id="1630" r:id="rId139"/>
    <p:sldId id="628" r:id="rId140"/>
    <p:sldId id="1631" r:id="rId141"/>
    <p:sldId id="629" r:id="rId142"/>
    <p:sldId id="1632" r:id="rId143"/>
    <p:sldId id="630" r:id="rId144"/>
    <p:sldId id="1633" r:id="rId145"/>
    <p:sldId id="631" r:id="rId146"/>
    <p:sldId id="1634" r:id="rId147"/>
    <p:sldId id="1109" r:id="rId148"/>
    <p:sldId id="1635" r:id="rId149"/>
    <p:sldId id="1110" r:id="rId150"/>
    <p:sldId id="1636" r:id="rId151"/>
    <p:sldId id="1111" r:id="rId152"/>
    <p:sldId id="1637" r:id="rId153"/>
    <p:sldId id="802" r:id="rId154"/>
    <p:sldId id="803" r:id="rId155"/>
    <p:sldId id="1112" r:id="rId156"/>
    <p:sldId id="805" r:id="rId157"/>
    <p:sldId id="1625" r:id="rId158"/>
    <p:sldId id="649" r:id="rId159"/>
    <p:sldId id="653" r:id="rId160"/>
    <p:sldId id="1601" r:id="rId161"/>
    <p:sldId id="1623" r:id="rId162"/>
    <p:sldId id="655" r:id="rId163"/>
    <p:sldId id="884" r:id="rId164"/>
    <p:sldId id="269" r:id="rId16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ha Garrett" initials="MG" lastIdx="1" clrIdx="0">
    <p:extLst>
      <p:ext uri="{19B8F6BF-5375-455C-9EA6-DF929625EA0E}">
        <p15:presenceInfo xmlns:p15="http://schemas.microsoft.com/office/powerpoint/2012/main" userId="Martha Garr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F35"/>
    <a:srgbClr val="263240"/>
    <a:srgbClr val="8CA3BB"/>
    <a:srgbClr val="73572D"/>
    <a:srgbClr val="F4EEE4"/>
    <a:srgbClr val="7C716F"/>
    <a:srgbClr val="4D6681"/>
    <a:srgbClr val="60504D"/>
    <a:srgbClr val="006647"/>
    <a:srgbClr val="003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274" autoAdjust="0"/>
    <p:restoredTop sz="96247" autoAdjust="0"/>
  </p:normalViewPr>
  <p:slideViewPr>
    <p:cSldViewPr showGuides="1">
      <p:cViewPr varScale="1">
        <p:scale>
          <a:sx n="102" d="100"/>
          <a:sy n="102" d="100"/>
        </p:scale>
        <p:origin x="132" y="294"/>
      </p:cViewPr>
      <p:guideLst>
        <p:guide orient="horz"/>
        <p:guide/>
      </p:guideLst>
    </p:cSldViewPr>
  </p:slideViewPr>
  <p:outlineViewPr>
    <p:cViewPr>
      <p:scale>
        <a:sx n="33" d="100"/>
        <a:sy n="33" d="100"/>
      </p:scale>
      <p:origin x="0" y="-19110"/>
    </p:cViewPr>
    <p:sldLst>
      <p:sld r:id="rId1" collapse="1"/>
      <p:sld r:id="rId2" collapse="1"/>
      <p:sld r:id="rId3" collapse="1"/>
      <p:sld r:id="rId4" collapse="1"/>
    </p:sldLst>
  </p:outlineViewPr>
  <p:notesTextViewPr>
    <p:cViewPr>
      <p:scale>
        <a:sx n="3" d="2"/>
        <a:sy n="3" d="2"/>
      </p:scale>
      <p:origin x="0" y="0"/>
    </p:cViewPr>
  </p:notesTextViewPr>
  <p:sorterViewPr>
    <p:cViewPr>
      <p:scale>
        <a:sx n="100" d="100"/>
        <a:sy n="100" d="100"/>
      </p:scale>
      <p:origin x="0" y="-25770"/>
    </p:cViewPr>
  </p:sorterViewPr>
  <p:notesViewPr>
    <p:cSldViewPr>
      <p:cViewPr varScale="1">
        <p:scale>
          <a:sx n="102" d="100"/>
          <a:sy n="102" d="100"/>
        </p:scale>
        <p:origin x="-356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0"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164" Type="http://schemas.openxmlformats.org/officeDocument/2006/relationships/slide" Target="slides/slide151.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s>
</file>

<file path=ppt/_rels/viewProps.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slide" Target="slides/slide35.xml"/><Relationship Id="rId1" Type="http://schemas.openxmlformats.org/officeDocument/2006/relationships/slide" Target="slides/slide28.xml"/><Relationship Id="rId4"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6C6E9-A15F-4413-8570-F1AD821C7DAA}" type="datetimeFigureOut">
              <a:rPr lang="en-CA" smtClean="0"/>
              <a:t>2024-03-25</a:t>
            </a:fld>
            <a:endParaRPr lang="en-CA"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01A7F-F162-4A12-AFCF-B786A66C4ED4}" type="slidenum">
              <a:rPr lang="en-CA" smtClean="0"/>
              <a:t>‹#›</a:t>
            </a:fld>
            <a:endParaRPr lang="en-CA" dirty="0"/>
          </a:p>
        </p:txBody>
      </p:sp>
    </p:spTree>
    <p:extLst>
      <p:ext uri="{BB962C8B-B14F-4D97-AF65-F5344CB8AC3E}">
        <p14:creationId xmlns:p14="http://schemas.microsoft.com/office/powerpoint/2010/main" val="197093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43</a:t>
            </a:fld>
            <a:endParaRPr lang="en-CA" dirty="0"/>
          </a:p>
        </p:txBody>
      </p:sp>
    </p:spTree>
    <p:extLst>
      <p:ext uri="{BB962C8B-B14F-4D97-AF65-F5344CB8AC3E}">
        <p14:creationId xmlns:p14="http://schemas.microsoft.com/office/powerpoint/2010/main" val="425894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50</a:t>
            </a:fld>
            <a:endParaRPr lang="en-CA" dirty="0"/>
          </a:p>
        </p:txBody>
      </p:sp>
    </p:spTree>
    <p:extLst>
      <p:ext uri="{BB962C8B-B14F-4D97-AF65-F5344CB8AC3E}">
        <p14:creationId xmlns:p14="http://schemas.microsoft.com/office/powerpoint/2010/main" val="349887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87</a:t>
            </a:fld>
            <a:endParaRPr lang="en-CA" dirty="0"/>
          </a:p>
        </p:txBody>
      </p:sp>
    </p:spTree>
    <p:extLst>
      <p:ext uri="{BB962C8B-B14F-4D97-AF65-F5344CB8AC3E}">
        <p14:creationId xmlns:p14="http://schemas.microsoft.com/office/powerpoint/2010/main" val="250183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113</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146</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152</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a:t>
            </a:fld>
            <a:endParaRPr lang="en-CA" dirty="0"/>
          </a:p>
        </p:txBody>
      </p:sp>
    </p:spTree>
    <p:extLst>
      <p:ext uri="{BB962C8B-B14F-4D97-AF65-F5344CB8AC3E}">
        <p14:creationId xmlns:p14="http://schemas.microsoft.com/office/powerpoint/2010/main" val="31679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5</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t>10</a:t>
            </a:fld>
            <a:endParaRPr lang="en-CA" dirty="0"/>
          </a:p>
        </p:txBody>
      </p:sp>
    </p:spTree>
    <p:extLst>
      <p:ext uri="{BB962C8B-B14F-4D97-AF65-F5344CB8AC3E}">
        <p14:creationId xmlns:p14="http://schemas.microsoft.com/office/powerpoint/2010/main" val="71720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12</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14</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16</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29</a:t>
            </a:fld>
            <a:endParaRPr lang="en-CA" dirty="0"/>
          </a:p>
        </p:txBody>
      </p:sp>
    </p:spTree>
    <p:extLst>
      <p:ext uri="{BB962C8B-B14F-4D97-AF65-F5344CB8AC3E}">
        <p14:creationId xmlns:p14="http://schemas.microsoft.com/office/powerpoint/2010/main" val="30688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36</a:t>
            </a:fld>
            <a:endParaRPr lang="en-CA" dirty="0"/>
          </a:p>
        </p:txBody>
      </p:sp>
    </p:spTree>
    <p:extLst>
      <p:ext uri="{BB962C8B-B14F-4D97-AF65-F5344CB8AC3E}">
        <p14:creationId xmlns:p14="http://schemas.microsoft.com/office/powerpoint/2010/main" val="335607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6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0.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1.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2.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3.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s/slide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4" name="Text Box 123">
            <a:extLst>
              <a:ext uri="{FF2B5EF4-FFF2-40B4-BE49-F238E27FC236}">
                <a16:creationId xmlns:a16="http://schemas.microsoft.com/office/drawing/2014/main" id="{CAC9D4BA-720E-4DED-9CF2-78EF429CFE2D}"/>
              </a:ext>
            </a:extLst>
          </p:cNvPr>
          <p:cNvSpPr txBox="1">
            <a:spLocks noChangeArrowheads="1"/>
          </p:cNvSpPr>
          <p:nvPr userDrawn="1"/>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56112834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05361262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75608841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679640982"/>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832158292"/>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3" r="2158" b="684"/>
          <a:stretch/>
        </p:blipFill>
        <p:spPr bwMode="auto">
          <a:xfrm>
            <a:off x="-1" y="2096"/>
            <a:ext cx="7205718" cy="68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sset 6.png">
            <a:hlinkClick r:id="rId4" action="ppaction://hlinksldjump"/>
          </p:cNvPr>
          <p:cNvPicPr>
            <a:picLocks noChangeAspect="1"/>
          </p:cNvPicPr>
          <p:nvPr/>
        </p:nvPicPr>
        <p:blipFill>
          <a:blip r:embed="rId5" cstate="print"/>
          <a:stretch>
            <a:fillRect/>
          </a:stretch>
        </p:blipFill>
        <p:spPr>
          <a:xfrm>
            <a:off x="1753581" y="5325035"/>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pic>
        <p:nvPicPr>
          <p:cNvPr id="16" name="Picture 15" descr="Asset 19.png"/>
          <p:cNvPicPr>
            <a:picLocks noChangeAspect="1"/>
          </p:cNvPicPr>
          <p:nvPr/>
        </p:nvPicPr>
        <p:blipFill>
          <a:blip r:embed="rId6" cstate="print"/>
          <a:stretch>
            <a:fillRect/>
          </a:stretch>
        </p:blipFill>
        <p:spPr>
          <a:xfrm>
            <a:off x="819834" y="5949176"/>
            <a:ext cx="1447800" cy="531659"/>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1203403" y="6001647"/>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Tree>
    <p:extLst>
      <p:ext uri="{BB962C8B-B14F-4D97-AF65-F5344CB8AC3E}">
        <p14:creationId xmlns:p14="http://schemas.microsoft.com/office/powerpoint/2010/main" val="1381596386"/>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t>FERTILIZER USE </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
        <p:nvSpPr>
          <p:cNvPr id="9" name="Text Placeholder 15">
            <a:extLst>
              <a:ext uri="{FF2B5EF4-FFF2-40B4-BE49-F238E27FC236}">
                <a16:creationId xmlns:a16="http://schemas.microsoft.com/office/drawing/2014/main" id="{AFF55C8D-3F29-4F30-8C1A-DCFD5C0D7C9B}"/>
              </a:ext>
            </a:extLst>
          </p:cNvPr>
          <p:cNvSpPr txBox="1">
            <a:spLocks noChangeAspect="1"/>
          </p:cNvSpPr>
          <p:nvPr userDrawn="1"/>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t>CDN 2023</a:t>
            </a:r>
          </a:p>
        </p:txBody>
      </p:sp>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pic>
        <p:nvPicPr>
          <p:cNvPr id="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6" name="Text Box 123">
            <a:extLst>
              <a:ext uri="{FF2B5EF4-FFF2-40B4-BE49-F238E27FC236}">
                <a16:creationId xmlns:a16="http://schemas.microsoft.com/office/drawing/2014/main" id="{868A5C77-0B72-41B6-AF66-A2D1D2369C84}"/>
              </a:ext>
            </a:extLst>
          </p:cNvPr>
          <p:cNvSpPr txBox="1">
            <a:spLocks noChangeArrowheads="1"/>
          </p:cNvSpPr>
          <p:nvPr userDrawn="1"/>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sp>
        <p:nvSpPr>
          <p:cNvPr id="10"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sp>
        <p:nvSpPr>
          <p:cNvPr id="10"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a:t>
            </a:r>
          </a:p>
        </p:txBody>
      </p:sp>
      <p:sp>
        <p:nvSpPr>
          <p:cNvPr id="11"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t>CDN 2023</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38246-8B8A-4072-A898-851548FF607A}" type="datetimeFigureOut">
              <a:rPr lang="en-CA" smtClean="0"/>
              <a:t>2024-03-25</a:t>
            </a:fld>
            <a:endParaRPr lang="en-CA" dirty="0"/>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206E4-5FD7-48B1-802F-EC90748B73FF}" type="slidenum">
              <a:rPr lang="en-CA" smtClean="0"/>
              <a:t>‹#›</a:t>
            </a:fld>
            <a:endParaRPr lang="en-CA" dirty="0"/>
          </a:p>
        </p:txBody>
      </p:sp>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 </a:t>
            </a:r>
          </a:p>
        </p:txBody>
      </p:sp>
      <p:sp>
        <p:nvSpPr>
          <p:cNvPr id="10"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PEI</a:t>
            </a:r>
          </a:p>
          <a:p>
            <a:r>
              <a:rPr lang="en-US" dirty="0"/>
              <a:t>CDN 2023</a:t>
            </a:r>
          </a:p>
        </p:txBody>
      </p:sp>
      <p:pic>
        <p:nvPicPr>
          <p:cNvPr id="11" name="Picture 10"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3364786906"/>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2.wmf"/><Relationship Id="rId5" Type="http://schemas.openxmlformats.org/officeDocument/2006/relationships/image" Target="../media/image12.png"/><Relationship Id="rId10" Type="http://schemas.openxmlformats.org/officeDocument/2006/relationships/package" Target="../embeddings/Microsoft_Excel_Worksheet1.xlsx"/><Relationship Id="rId4" Type="http://schemas.openxmlformats.org/officeDocument/2006/relationships/slide" Target="slide5.xml"/><Relationship Id="rId9" Type="http://schemas.openxmlformats.org/officeDocument/2006/relationships/image" Target="../media/image21.png"/></Relationships>
</file>

<file path=ppt/slides/_rels/slide100.xml.rels><?xml version="1.0" encoding="UTF-8" standalone="yes"?>
<Relationships xmlns="http://schemas.openxmlformats.org/package/2006/relationships"><Relationship Id="rId8" Type="http://schemas.openxmlformats.org/officeDocument/2006/relationships/package" Target="../embeddings/Microsoft_Excel_Worksheet63.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41.png"/><Relationship Id="rId9" Type="http://schemas.openxmlformats.org/officeDocument/2006/relationships/image" Target="../media/image142.wmf"/></Relationships>
</file>

<file path=ppt/slides/_rels/slide101.xml.rels><?xml version="1.0" encoding="UTF-8" standalone="yes"?>
<Relationships xmlns="http://schemas.openxmlformats.org/package/2006/relationships"><Relationship Id="rId8" Type="http://schemas.openxmlformats.org/officeDocument/2006/relationships/package" Target="../embeddings/Microsoft_Excel_Worksheet64.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43.png"/><Relationship Id="rId9" Type="http://schemas.openxmlformats.org/officeDocument/2006/relationships/image" Target="../media/image144.wmf"/></Relationships>
</file>

<file path=ppt/slides/_rels/slide102.xml.rels><?xml version="1.0" encoding="UTF-8" standalone="yes"?>
<Relationships xmlns="http://schemas.openxmlformats.org/package/2006/relationships"><Relationship Id="rId8" Type="http://schemas.openxmlformats.org/officeDocument/2006/relationships/package" Target="../embeddings/Microsoft_Excel_Worksheet65.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45.png"/><Relationship Id="rId9" Type="http://schemas.openxmlformats.org/officeDocument/2006/relationships/image" Target="../media/image146.wmf"/></Relationships>
</file>

<file path=ppt/slides/_rels/slide103.xml.rels><?xml version="1.0" encoding="UTF-8" standalone="yes"?>
<Relationships xmlns="http://schemas.openxmlformats.org/package/2006/relationships"><Relationship Id="rId8" Type="http://schemas.openxmlformats.org/officeDocument/2006/relationships/package" Target="../embeddings/Microsoft_Excel_Worksheet66.xlsx"/><Relationship Id="rId3" Type="http://schemas.openxmlformats.org/officeDocument/2006/relationships/image" Target="../media/image14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48.wmf"/></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49.png"/></Relationships>
</file>

<file path=ppt/slides/_rels/slide10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0.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151.wmf"/><Relationship Id="rId5" Type="http://schemas.openxmlformats.org/officeDocument/2006/relationships/package" Target="../embeddings/Microsoft_Excel_Worksheet67.xlsx"/><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52.png"/><Relationship Id="rId7" Type="http://schemas.openxmlformats.org/officeDocument/2006/relationships/package" Target="../embeddings/Microsoft_Excel_Worksheet68.xlsx"/><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7.xml.rels><?xml version="1.0" encoding="UTF-8" standalone="yes"?>
<Relationships xmlns="http://schemas.openxmlformats.org/package/2006/relationships"><Relationship Id="rId8" Type="http://schemas.openxmlformats.org/officeDocument/2006/relationships/package" Target="../embeddings/Microsoft_Excel_Worksheet69.xlsx"/><Relationship Id="rId3" Type="http://schemas.openxmlformats.org/officeDocument/2006/relationships/image" Target="../media/image15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55.wmf"/></Relationships>
</file>

<file path=ppt/slides/_rels/slide108.xml.rels><?xml version="1.0" encoding="UTF-8" standalone="yes"?>
<Relationships xmlns="http://schemas.openxmlformats.org/package/2006/relationships"><Relationship Id="rId8" Type="http://schemas.openxmlformats.org/officeDocument/2006/relationships/package" Target="../embeddings/Microsoft_Excel_Worksheet70.xlsx"/><Relationship Id="rId3" Type="http://schemas.openxmlformats.org/officeDocument/2006/relationships/image" Target="../media/image15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57.wmf"/></Relationships>
</file>

<file path=ppt/slides/_rels/slide109.xml.rels><?xml version="1.0" encoding="UTF-8" standalone="yes"?>
<Relationships xmlns="http://schemas.openxmlformats.org/package/2006/relationships"><Relationship Id="rId8" Type="http://schemas.openxmlformats.org/officeDocument/2006/relationships/package" Target="../embeddings/Microsoft_Excel_Worksheet71.xlsx"/><Relationship Id="rId3" Type="http://schemas.openxmlformats.org/officeDocument/2006/relationships/image" Target="../media/image15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59.wmf"/></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10.xml.rels><?xml version="1.0" encoding="UTF-8" standalone="yes"?>
<Relationships xmlns="http://schemas.openxmlformats.org/package/2006/relationships"><Relationship Id="rId8" Type="http://schemas.openxmlformats.org/officeDocument/2006/relationships/image" Target="../media/image161.wmf"/><Relationship Id="rId3" Type="http://schemas.openxmlformats.org/officeDocument/2006/relationships/image" Target="../media/image160.png"/><Relationship Id="rId7" Type="http://schemas.openxmlformats.org/officeDocument/2006/relationships/package" Target="../embeddings/Microsoft_Excel_Worksheet72.xlsx"/><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11.xml.rels><?xml version="1.0" encoding="UTF-8" standalone="yes"?>
<Relationships xmlns="http://schemas.openxmlformats.org/package/2006/relationships"><Relationship Id="rId8" Type="http://schemas.openxmlformats.org/officeDocument/2006/relationships/package" Target="../embeddings/Microsoft_Excel_Worksheet73.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62.png"/><Relationship Id="rId9" Type="http://schemas.openxmlformats.org/officeDocument/2006/relationships/image" Target="../media/image163.wmf"/></Relationships>
</file>

<file path=ppt/slides/_rels/slide112.xml.rels><?xml version="1.0" encoding="UTF-8" standalone="yes"?>
<Relationships xmlns="http://schemas.openxmlformats.org/package/2006/relationships"><Relationship Id="rId8" Type="http://schemas.openxmlformats.org/officeDocument/2006/relationships/package" Target="../embeddings/Microsoft_Excel_Worksheet74.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13.png"/><Relationship Id="rId4" Type="http://schemas.openxmlformats.org/officeDocument/2006/relationships/image" Target="../media/image164.png"/><Relationship Id="rId9" Type="http://schemas.openxmlformats.org/officeDocument/2006/relationships/image" Target="../media/image165.wmf"/></Relationships>
</file>

<file path=ppt/slides/_rels/slide1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27.xml"/><Relationship Id="rId18" Type="http://schemas.openxmlformats.org/officeDocument/2006/relationships/slide" Target="slide141.xml"/><Relationship Id="rId3" Type="http://schemas.openxmlformats.org/officeDocument/2006/relationships/notesSlide" Target="../notesSlides/notesSlide13.xml"/><Relationship Id="rId21" Type="http://schemas.openxmlformats.org/officeDocument/2006/relationships/slide" Target="slide144.xml"/><Relationship Id="rId7" Type="http://schemas.openxmlformats.org/officeDocument/2006/relationships/slide" Target="slide119.xml"/><Relationship Id="rId12" Type="http://schemas.openxmlformats.org/officeDocument/2006/relationships/slide" Target="slide125.xml"/><Relationship Id="rId17" Type="http://schemas.openxmlformats.org/officeDocument/2006/relationships/slide" Target="slide137.xml"/><Relationship Id="rId2" Type="http://schemas.openxmlformats.org/officeDocument/2006/relationships/slideLayout" Target="../slideLayouts/slideLayout3.xml"/><Relationship Id="rId16" Type="http://schemas.openxmlformats.org/officeDocument/2006/relationships/slide" Target="slide135.xml"/><Relationship Id="rId20" Type="http://schemas.openxmlformats.org/officeDocument/2006/relationships/slide" Target="slide139.xml"/><Relationship Id="rId1" Type="http://schemas.openxmlformats.org/officeDocument/2006/relationships/tags" Target="../tags/tag53.xml"/><Relationship Id="rId6" Type="http://schemas.openxmlformats.org/officeDocument/2006/relationships/slide" Target="slide116.xml"/><Relationship Id="rId11" Type="http://schemas.openxmlformats.org/officeDocument/2006/relationships/slide" Target="slide118.xml"/><Relationship Id="rId5" Type="http://schemas.openxmlformats.org/officeDocument/2006/relationships/slide" Target="slide114.xml"/><Relationship Id="rId15" Type="http://schemas.openxmlformats.org/officeDocument/2006/relationships/slide" Target="slide131.xml"/><Relationship Id="rId10" Type="http://schemas.openxmlformats.org/officeDocument/2006/relationships/slide" Target="slide143.xml"/><Relationship Id="rId19" Type="http://schemas.openxmlformats.org/officeDocument/2006/relationships/slide" Target="slide142.xml"/><Relationship Id="rId4" Type="http://schemas.openxmlformats.org/officeDocument/2006/relationships/image" Target="../media/image9.png"/><Relationship Id="rId9" Type="http://schemas.openxmlformats.org/officeDocument/2006/relationships/slide" Target="slide133.xml"/><Relationship Id="rId14" Type="http://schemas.openxmlformats.org/officeDocument/2006/relationships/slide" Target="slide129.xml"/><Relationship Id="rId22" Type="http://schemas.openxmlformats.org/officeDocument/2006/relationships/slide" Target="slide145.xml"/></Relationships>
</file>

<file path=ppt/slides/_rels/slide114.xml.rels><?xml version="1.0" encoding="UTF-8" standalone="yes"?>
<Relationships xmlns="http://schemas.openxmlformats.org/package/2006/relationships"><Relationship Id="rId8" Type="http://schemas.openxmlformats.org/officeDocument/2006/relationships/package" Target="../embeddings/Microsoft_Excel_Worksheet75.xlsx"/><Relationship Id="rId3" Type="http://schemas.openxmlformats.org/officeDocument/2006/relationships/image" Target="../media/image16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 Id="rId9" Type="http://schemas.openxmlformats.org/officeDocument/2006/relationships/image" Target="../media/image167.wmf"/></Relationships>
</file>

<file path=ppt/slides/_rels/slide1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168.png"/></Relationships>
</file>

<file path=ppt/slides/_rels/slide116.xml.rels><?xml version="1.0" encoding="UTF-8" standalone="yes"?>
<Relationships xmlns="http://schemas.openxmlformats.org/package/2006/relationships"><Relationship Id="rId8" Type="http://schemas.openxmlformats.org/officeDocument/2006/relationships/package" Target="../embeddings/Microsoft_Excel_Worksheet76.xlsx"/><Relationship Id="rId3" Type="http://schemas.openxmlformats.org/officeDocument/2006/relationships/image" Target="../media/image16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 Id="rId9" Type="http://schemas.openxmlformats.org/officeDocument/2006/relationships/image" Target="../media/image170.wmf"/></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1.png"/><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s>
</file>

<file path=ppt/slides/_rels/slide118.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image" Target="../media/image172.png"/><Relationship Id="rId7" Type="http://schemas.openxmlformats.org/officeDocument/2006/relationships/package" Target="../embeddings/Microsoft_Excel_Worksheet77.xlsx"/><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8" Type="http://schemas.openxmlformats.org/officeDocument/2006/relationships/package" Target="../embeddings/Microsoft_Excel_Worksheet78.xlsx"/><Relationship Id="rId3" Type="http://schemas.openxmlformats.org/officeDocument/2006/relationships/image" Target="../media/image17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 Id="rId9" Type="http://schemas.openxmlformats.org/officeDocument/2006/relationships/image" Target="../media/image175.wmf"/></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2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s>
</file>

<file path=ppt/slides/_rels/slide121.xml.rels><?xml version="1.0" encoding="UTF-8" standalone="yes"?>
<Relationships xmlns="http://schemas.openxmlformats.org/package/2006/relationships"><Relationship Id="rId8" Type="http://schemas.openxmlformats.org/officeDocument/2006/relationships/package" Target="../embeddings/Microsoft_Excel_Worksheet79.xlsx"/><Relationship Id="rId3" Type="http://schemas.openxmlformats.org/officeDocument/2006/relationships/image" Target="../media/image17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 Id="rId9" Type="http://schemas.openxmlformats.org/officeDocument/2006/relationships/image" Target="../media/image178.wmf"/></Relationships>
</file>

<file path=ppt/slides/_rels/slide12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s>
</file>

<file path=ppt/slides/_rels/slide123.xml.rels><?xml version="1.0" encoding="UTF-8" standalone="yes"?>
<Relationships xmlns="http://schemas.openxmlformats.org/package/2006/relationships"><Relationship Id="rId8" Type="http://schemas.openxmlformats.org/officeDocument/2006/relationships/package" Target="../embeddings/Microsoft_Excel_Worksheet80.xlsx"/><Relationship Id="rId3" Type="http://schemas.openxmlformats.org/officeDocument/2006/relationships/image" Target="../media/image18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 Id="rId9" Type="http://schemas.openxmlformats.org/officeDocument/2006/relationships/image" Target="../media/image181.wmf"/></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2.png"/><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13.xml"/></Relationships>
</file>

<file path=ppt/slides/_rels/slide125.xml.rels><?xml version="1.0" encoding="UTF-8" standalone="yes"?>
<Relationships xmlns="http://schemas.openxmlformats.org/package/2006/relationships"><Relationship Id="rId8" Type="http://schemas.openxmlformats.org/officeDocument/2006/relationships/package" Target="../embeddings/Microsoft_Excel_Worksheet81.xlsx"/><Relationship Id="rId3" Type="http://schemas.openxmlformats.org/officeDocument/2006/relationships/image" Target="../media/image18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 Id="rId9" Type="http://schemas.openxmlformats.org/officeDocument/2006/relationships/image" Target="../media/image184.wmf"/></Relationships>
</file>

<file path=ppt/slides/_rels/slide1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5.png"/><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8" Type="http://schemas.openxmlformats.org/officeDocument/2006/relationships/package" Target="../embeddings/Microsoft_Excel_Worksheet82.xlsx"/><Relationship Id="rId3" Type="http://schemas.openxmlformats.org/officeDocument/2006/relationships/image" Target="../media/image18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 Id="rId9" Type="http://schemas.openxmlformats.org/officeDocument/2006/relationships/image" Target="../media/image187.wmf"/></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8.png"/><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8" Type="http://schemas.openxmlformats.org/officeDocument/2006/relationships/package" Target="../embeddings/Microsoft_Excel_Worksheet83.xlsx"/><Relationship Id="rId3" Type="http://schemas.openxmlformats.org/officeDocument/2006/relationships/image" Target="../media/image18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 Id="rId9" Type="http://schemas.openxmlformats.org/officeDocument/2006/relationships/image" Target="../media/image190.wmf"/></Relationships>
</file>

<file path=ppt/slides/_rels/slide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1.png"/><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s>
</file>

<file path=ppt/slides/_rels/slide131.xml.rels><?xml version="1.0" encoding="UTF-8" standalone="yes"?>
<Relationships xmlns="http://schemas.openxmlformats.org/package/2006/relationships"><Relationship Id="rId8" Type="http://schemas.openxmlformats.org/officeDocument/2006/relationships/package" Target="../embeddings/Microsoft_Excel_Worksheet84.xlsx"/><Relationship Id="rId3" Type="http://schemas.openxmlformats.org/officeDocument/2006/relationships/image" Target="../media/image19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1.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 Id="rId9" Type="http://schemas.openxmlformats.org/officeDocument/2006/relationships/image" Target="../media/image193.wmf"/></Relationships>
</file>

<file path=ppt/slides/_rels/slide1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4.png"/><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s>
</file>

<file path=ppt/slides/_rels/slide1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12.png"/><Relationship Id="rId5" Type="http://schemas.openxmlformats.org/officeDocument/2006/relationships/slide" Target="slide113.xml"/><Relationship Id="rId10" Type="http://schemas.openxmlformats.org/officeDocument/2006/relationships/image" Target="../media/image196.wmf"/><Relationship Id="rId4" Type="http://schemas.openxmlformats.org/officeDocument/2006/relationships/image" Target="../media/image9.png"/><Relationship Id="rId9" Type="http://schemas.openxmlformats.org/officeDocument/2006/relationships/package" Target="../embeddings/Microsoft_Excel_Worksheet85.xlsx"/></Relationships>
</file>

<file path=ppt/slides/_rels/slide1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74.xml"/><Relationship Id="rId6" Type="http://schemas.openxmlformats.org/officeDocument/2006/relationships/slide" Target="slide113.xml"/><Relationship Id="rId5" Type="http://schemas.openxmlformats.org/officeDocument/2006/relationships/image" Target="../media/image9.png"/><Relationship Id="rId4" Type="http://schemas.openxmlformats.org/officeDocument/2006/relationships/image" Target="../media/image197.png"/></Relationships>
</file>

<file path=ppt/slides/_rels/slide1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8.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75.xml"/><Relationship Id="rId6" Type="http://schemas.openxmlformats.org/officeDocument/2006/relationships/image" Target="../media/image12.png"/><Relationship Id="rId5" Type="http://schemas.openxmlformats.org/officeDocument/2006/relationships/slide" Target="slide113.xml"/><Relationship Id="rId10" Type="http://schemas.openxmlformats.org/officeDocument/2006/relationships/image" Target="../media/image199.wmf"/><Relationship Id="rId4" Type="http://schemas.openxmlformats.org/officeDocument/2006/relationships/image" Target="../media/image9.png"/><Relationship Id="rId9" Type="http://schemas.openxmlformats.org/officeDocument/2006/relationships/package" Target="../embeddings/Microsoft_Excel_Worksheet86.xlsx"/></Relationships>
</file>

<file path=ppt/slides/_rels/slide13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76.xml"/><Relationship Id="rId6" Type="http://schemas.openxmlformats.org/officeDocument/2006/relationships/slide" Target="slide113.xml"/><Relationship Id="rId5" Type="http://schemas.openxmlformats.org/officeDocument/2006/relationships/image" Target="../media/image9.png"/><Relationship Id="rId4" Type="http://schemas.openxmlformats.org/officeDocument/2006/relationships/image" Target="../media/image200.png"/></Relationships>
</file>

<file path=ppt/slides/_rels/slide1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1.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77.xml"/><Relationship Id="rId6" Type="http://schemas.openxmlformats.org/officeDocument/2006/relationships/image" Target="../media/image12.png"/><Relationship Id="rId5" Type="http://schemas.openxmlformats.org/officeDocument/2006/relationships/slide" Target="slide113.xml"/><Relationship Id="rId10" Type="http://schemas.openxmlformats.org/officeDocument/2006/relationships/image" Target="../media/image202.wmf"/><Relationship Id="rId4" Type="http://schemas.openxmlformats.org/officeDocument/2006/relationships/image" Target="../media/image9.png"/><Relationship Id="rId9" Type="http://schemas.openxmlformats.org/officeDocument/2006/relationships/package" Target="../embeddings/Microsoft_Excel_Worksheet87.xlsx"/></Relationships>
</file>

<file path=ppt/slides/_rels/slide1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78.xml"/><Relationship Id="rId6" Type="http://schemas.openxmlformats.org/officeDocument/2006/relationships/slide" Target="slide113.xml"/><Relationship Id="rId5" Type="http://schemas.openxmlformats.org/officeDocument/2006/relationships/image" Target="../media/image9.png"/><Relationship Id="rId4" Type="http://schemas.openxmlformats.org/officeDocument/2006/relationships/image" Target="../media/image203.png"/></Relationships>
</file>

<file path=ppt/slides/_rels/slide1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4.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image" Target="../media/image12.png"/><Relationship Id="rId5" Type="http://schemas.openxmlformats.org/officeDocument/2006/relationships/slide" Target="slide113.xml"/><Relationship Id="rId10" Type="http://schemas.openxmlformats.org/officeDocument/2006/relationships/image" Target="../media/image205.wmf"/><Relationship Id="rId4" Type="http://schemas.openxmlformats.org/officeDocument/2006/relationships/image" Target="../media/image9.png"/><Relationship Id="rId9" Type="http://schemas.openxmlformats.org/officeDocument/2006/relationships/package" Target="../embeddings/Microsoft_Excel_Worksheet88.xlsx"/></Relationships>
</file>

<file path=ppt/slides/_rels/slide1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80.xml"/><Relationship Id="rId6" Type="http://schemas.openxmlformats.org/officeDocument/2006/relationships/slide" Target="slide113.xml"/><Relationship Id="rId5" Type="http://schemas.openxmlformats.org/officeDocument/2006/relationships/image" Target="../media/image9.png"/><Relationship Id="rId4" Type="http://schemas.openxmlformats.org/officeDocument/2006/relationships/image" Target="../media/image206.png"/></Relationships>
</file>

<file path=ppt/slides/_rels/slide141.xml.rels><?xml version="1.0" encoding="UTF-8" standalone="yes"?>
<Relationships xmlns="http://schemas.openxmlformats.org/package/2006/relationships"><Relationship Id="rId8" Type="http://schemas.openxmlformats.org/officeDocument/2006/relationships/package" Target="../embeddings/Microsoft_Excel_Worksheet89.xlsx"/><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slide" Target="slide113.xml"/><Relationship Id="rId10" Type="http://schemas.openxmlformats.org/officeDocument/2006/relationships/image" Target="../media/image208.png"/><Relationship Id="rId4" Type="http://schemas.openxmlformats.org/officeDocument/2006/relationships/image" Target="../media/image9.png"/><Relationship Id="rId9" Type="http://schemas.openxmlformats.org/officeDocument/2006/relationships/image" Target="../media/image207.wmf"/></Relationships>
</file>

<file path=ppt/slides/_rels/slide142.xml.rels><?xml version="1.0" encoding="UTF-8" standalone="yes"?>
<Relationships xmlns="http://schemas.openxmlformats.org/package/2006/relationships"><Relationship Id="rId8" Type="http://schemas.openxmlformats.org/officeDocument/2006/relationships/package" Target="../embeddings/Microsoft_Excel_Worksheet90.xlsx"/><Relationship Id="rId3" Type="http://schemas.openxmlformats.org/officeDocument/2006/relationships/image" Target="../media/image209.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82.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 Id="rId9" Type="http://schemas.openxmlformats.org/officeDocument/2006/relationships/image" Target="../media/image210.wmf"/></Relationships>
</file>

<file path=ppt/slides/_rels/slide143.xml.rels><?xml version="1.0" encoding="UTF-8" standalone="yes"?>
<Relationships xmlns="http://schemas.openxmlformats.org/package/2006/relationships"><Relationship Id="rId8" Type="http://schemas.openxmlformats.org/officeDocument/2006/relationships/package" Target="../embeddings/Microsoft_Excel_Worksheet91.xlsx"/><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83.xml"/><Relationship Id="rId6" Type="http://schemas.openxmlformats.org/officeDocument/2006/relationships/slide" Target="slide113.xml"/><Relationship Id="rId5" Type="http://schemas.openxmlformats.org/officeDocument/2006/relationships/image" Target="../media/image9.png"/><Relationship Id="rId4" Type="http://schemas.openxmlformats.org/officeDocument/2006/relationships/image" Target="../media/image211.png"/><Relationship Id="rId9" Type="http://schemas.openxmlformats.org/officeDocument/2006/relationships/image" Target="../media/image212.wmf"/></Relationships>
</file>

<file path=ppt/slides/_rels/slide144.xml.rels><?xml version="1.0" encoding="UTF-8" standalone="yes"?>
<Relationships xmlns="http://schemas.openxmlformats.org/package/2006/relationships"><Relationship Id="rId8" Type="http://schemas.openxmlformats.org/officeDocument/2006/relationships/package" Target="../embeddings/Microsoft_Excel_Worksheet92.xlsx"/><Relationship Id="rId3" Type="http://schemas.openxmlformats.org/officeDocument/2006/relationships/image" Target="../media/image213.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84.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 Id="rId9" Type="http://schemas.openxmlformats.org/officeDocument/2006/relationships/image" Target="../media/image214.wmf"/></Relationships>
</file>

<file path=ppt/slides/_rels/slide145.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image" Target="../media/image215.png"/><Relationship Id="rId7" Type="http://schemas.openxmlformats.org/officeDocument/2006/relationships/package" Target="../embeddings/Microsoft_Excel_Worksheet93.xlsx"/><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12.png"/><Relationship Id="rId5" Type="http://schemas.openxmlformats.org/officeDocument/2006/relationships/slide" Target="slide113.xml"/><Relationship Id="rId4" Type="http://schemas.openxmlformats.org/officeDocument/2006/relationships/image" Target="../media/image9.png"/></Relationships>
</file>

<file path=ppt/slides/_rels/slide1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4.xml"/><Relationship Id="rId7" Type="http://schemas.openxmlformats.org/officeDocument/2006/relationships/slide" Target="slide150.xml"/><Relationship Id="rId2" Type="http://schemas.openxmlformats.org/officeDocument/2006/relationships/slideLayout" Target="../slideLayouts/slideLayout3.xml"/><Relationship Id="rId1" Type="http://schemas.openxmlformats.org/officeDocument/2006/relationships/tags" Target="../tags/tag86.xml"/><Relationship Id="rId6" Type="http://schemas.openxmlformats.org/officeDocument/2006/relationships/slide" Target="slide149.xml"/><Relationship Id="rId5" Type="http://schemas.openxmlformats.org/officeDocument/2006/relationships/slide" Target="slide147.xml"/><Relationship Id="rId4" Type="http://schemas.openxmlformats.org/officeDocument/2006/relationships/image" Target="../media/image9.png"/><Relationship Id="rId9" Type="http://schemas.openxmlformats.org/officeDocument/2006/relationships/slide" Target="slide148.xml"/></Relationships>
</file>

<file path=ppt/slides/_rels/slide147.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image" Target="../media/image217.png"/><Relationship Id="rId7" Type="http://schemas.openxmlformats.org/officeDocument/2006/relationships/package" Target="../embeddings/Microsoft_Excel_Worksheet94.xlsx"/><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46.xml"/></Relationships>
</file>

<file path=ppt/slides/_rels/slide148.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image" Target="../media/image219.png"/><Relationship Id="rId7" Type="http://schemas.openxmlformats.org/officeDocument/2006/relationships/package" Target="../embeddings/Microsoft_Excel_Worksheet95.xlsx"/><Relationship Id="rId2" Type="http://schemas.openxmlformats.org/officeDocument/2006/relationships/slideLayout" Target="../slideLayouts/slideLayout5.xml"/><Relationship Id="rId1" Type="http://schemas.openxmlformats.org/officeDocument/2006/relationships/tags" Target="../tags/tag8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46.xml"/></Relationships>
</file>

<file path=ppt/slides/_rels/slide149.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image" Target="../media/image221.png"/><Relationship Id="rId1" Type="http://schemas.openxmlformats.org/officeDocument/2006/relationships/slideLayout" Target="../slideLayouts/slideLayout5.xml"/><Relationship Id="rId6" Type="http://schemas.openxmlformats.org/officeDocument/2006/relationships/image" Target="../media/image222.wmf"/><Relationship Id="rId5" Type="http://schemas.openxmlformats.org/officeDocument/2006/relationships/package" Target="../embeddings/Microsoft_Excel_Worksheet96.xlsx"/><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4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1.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image" Target="../media/image223.emf"/><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31.wmf"/><Relationship Id="rId5" Type="http://schemas.openxmlformats.org/officeDocument/2006/relationships/image" Target="../media/image9.png"/><Relationship Id="rId10" Type="http://schemas.openxmlformats.org/officeDocument/2006/relationships/package" Target="../embeddings/Microsoft_Excel_Worksheet2.xlsx"/><Relationship Id="rId4" Type="http://schemas.openxmlformats.org/officeDocument/2006/relationships/image" Target="../media/image12.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13" Type="http://schemas.openxmlformats.org/officeDocument/2006/relationships/slide" Target="slide129.xml"/><Relationship Id="rId18" Type="http://schemas.openxmlformats.org/officeDocument/2006/relationships/slide" Target="slide142.xml"/><Relationship Id="rId26" Type="http://schemas.openxmlformats.org/officeDocument/2006/relationships/slide" Target="slide4.xml"/><Relationship Id="rId39" Type="http://schemas.openxmlformats.org/officeDocument/2006/relationships/slide" Target="slide87.xml"/><Relationship Id="rId21" Type="http://schemas.openxmlformats.org/officeDocument/2006/relationships/slide" Target="slide146.xml"/><Relationship Id="rId34" Type="http://schemas.openxmlformats.org/officeDocument/2006/relationships/slide" Target="slide90.xml"/><Relationship Id="rId42" Type="http://schemas.openxmlformats.org/officeDocument/2006/relationships/slide" Target="slide78.xml"/><Relationship Id="rId47" Type="http://schemas.openxmlformats.org/officeDocument/2006/relationships/slide" Target="slide86.xml"/><Relationship Id="rId50" Type="http://schemas.openxmlformats.org/officeDocument/2006/relationships/slide" Target="slide99.xml"/><Relationship Id="rId55" Type="http://schemas.openxmlformats.org/officeDocument/2006/relationships/slide" Target="slide148.xml"/><Relationship Id="rId7" Type="http://schemas.openxmlformats.org/officeDocument/2006/relationships/slide" Target="slide116.xml"/><Relationship Id="rId12" Type="http://schemas.openxmlformats.org/officeDocument/2006/relationships/slide" Target="slide127.xml"/><Relationship Id="rId17" Type="http://schemas.openxmlformats.org/officeDocument/2006/relationships/slide" Target="slide141.xml"/><Relationship Id="rId25" Type="http://schemas.openxmlformats.org/officeDocument/2006/relationships/slide" Target="slide150.xml"/><Relationship Id="rId33" Type="http://schemas.openxmlformats.org/officeDocument/2006/relationships/slide" Target="slide83.xml"/><Relationship Id="rId38" Type="http://schemas.openxmlformats.org/officeDocument/2006/relationships/slide" Target="slide107.xml"/><Relationship Id="rId46" Type="http://schemas.openxmlformats.org/officeDocument/2006/relationships/slide" Target="slide88.xml"/><Relationship Id="rId59" Type="http://schemas.openxmlformats.org/officeDocument/2006/relationships/image" Target="../media/image9.png"/><Relationship Id="rId2" Type="http://schemas.openxmlformats.org/officeDocument/2006/relationships/slideLayout" Target="../slideLayouts/slideLayout5.xml"/><Relationship Id="rId16" Type="http://schemas.openxmlformats.org/officeDocument/2006/relationships/slide" Target="slide137.xml"/><Relationship Id="rId20" Type="http://schemas.openxmlformats.org/officeDocument/2006/relationships/slide" Target="slide3.xml"/><Relationship Id="rId29" Type="http://schemas.openxmlformats.org/officeDocument/2006/relationships/slide" Target="slide6.xml"/><Relationship Id="rId41" Type="http://schemas.openxmlformats.org/officeDocument/2006/relationships/slide" Target="slide73.xml"/><Relationship Id="rId54" Type="http://schemas.openxmlformats.org/officeDocument/2006/relationships/slide" Target="slide26.xml"/><Relationship Id="rId1" Type="http://schemas.openxmlformats.org/officeDocument/2006/relationships/tags" Target="../tags/tag1.xml"/><Relationship Id="rId6" Type="http://schemas.openxmlformats.org/officeDocument/2006/relationships/slide" Target="slide114.xml"/><Relationship Id="rId11" Type="http://schemas.openxmlformats.org/officeDocument/2006/relationships/slide" Target="slide125.xml"/><Relationship Id="rId24" Type="http://schemas.openxmlformats.org/officeDocument/2006/relationships/slide" Target="slide149.xml"/><Relationship Id="rId32" Type="http://schemas.openxmlformats.org/officeDocument/2006/relationships/slide" Target="slide63.xml"/><Relationship Id="rId37" Type="http://schemas.openxmlformats.org/officeDocument/2006/relationships/slide" Target="slide103.xml"/><Relationship Id="rId40" Type="http://schemas.openxmlformats.org/officeDocument/2006/relationships/slide" Target="slide68.xml"/><Relationship Id="rId45" Type="http://schemas.openxmlformats.org/officeDocument/2006/relationships/slide" Target="slide111.xml"/><Relationship Id="rId53" Type="http://schemas.openxmlformats.org/officeDocument/2006/relationships/slide" Target="slide106.xml"/><Relationship Id="rId58" Type="http://schemas.openxmlformats.org/officeDocument/2006/relationships/slide" Target="slide145.xml"/><Relationship Id="rId5" Type="http://schemas.openxmlformats.org/officeDocument/2006/relationships/slide" Target="slide113.xml"/><Relationship Id="rId15" Type="http://schemas.openxmlformats.org/officeDocument/2006/relationships/slide" Target="slide135.xml"/><Relationship Id="rId23" Type="http://schemas.openxmlformats.org/officeDocument/2006/relationships/slide" Target="slide147.xml"/><Relationship Id="rId28" Type="http://schemas.openxmlformats.org/officeDocument/2006/relationships/slide" Target="slide143.xml"/><Relationship Id="rId36" Type="http://schemas.openxmlformats.org/officeDocument/2006/relationships/slide" Target="slide101.xml"/><Relationship Id="rId49" Type="http://schemas.openxmlformats.org/officeDocument/2006/relationships/slide" Target="slide98.xml"/><Relationship Id="rId57" Type="http://schemas.openxmlformats.org/officeDocument/2006/relationships/slide" Target="slide97.xml"/><Relationship Id="rId10" Type="http://schemas.openxmlformats.org/officeDocument/2006/relationships/slide" Target="slide118.xml"/><Relationship Id="rId19" Type="http://schemas.openxmlformats.org/officeDocument/2006/relationships/slide" Target="slide139.xml"/><Relationship Id="rId31" Type="http://schemas.openxmlformats.org/officeDocument/2006/relationships/slide" Target="slide55.xml"/><Relationship Id="rId44" Type="http://schemas.openxmlformats.org/officeDocument/2006/relationships/slide" Target="slide102.xml"/><Relationship Id="rId52" Type="http://schemas.openxmlformats.org/officeDocument/2006/relationships/slide" Target="slide105.xml"/><Relationship Id="rId60" Type="http://schemas.openxmlformats.org/officeDocument/2006/relationships/image" Target="../media/image10.png"/><Relationship Id="rId4" Type="http://schemas.openxmlformats.org/officeDocument/2006/relationships/slide" Target="slide5.xml"/><Relationship Id="rId9" Type="http://schemas.openxmlformats.org/officeDocument/2006/relationships/slide" Target="slide133.xml"/><Relationship Id="rId14" Type="http://schemas.openxmlformats.org/officeDocument/2006/relationships/slide" Target="slide131.xml"/><Relationship Id="rId22" Type="http://schemas.openxmlformats.org/officeDocument/2006/relationships/slide" Target="slide104.xml"/><Relationship Id="rId27" Type="http://schemas.openxmlformats.org/officeDocument/2006/relationships/slide" Target="slide144.xml"/><Relationship Id="rId30" Type="http://schemas.openxmlformats.org/officeDocument/2006/relationships/slide" Target="slide27.xml"/><Relationship Id="rId35" Type="http://schemas.openxmlformats.org/officeDocument/2006/relationships/slide" Target="slide93.xml"/><Relationship Id="rId43" Type="http://schemas.openxmlformats.org/officeDocument/2006/relationships/slide" Target="slide92.xml"/><Relationship Id="rId48" Type="http://schemas.openxmlformats.org/officeDocument/2006/relationships/slide" Target="slide96.xml"/><Relationship Id="rId56" Type="http://schemas.openxmlformats.org/officeDocument/2006/relationships/slide" Target="slide112.xml"/><Relationship Id="rId8" Type="http://schemas.openxmlformats.org/officeDocument/2006/relationships/slide" Target="slide119.xml"/><Relationship Id="rId51" Type="http://schemas.openxmlformats.org/officeDocument/2006/relationships/slide" Target="slide100.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8.pn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package" Target="../embeddings/Microsoft_Excel_Worksheet3.xlsx"/><Relationship Id="rId5" Type="http://schemas.openxmlformats.org/officeDocument/2006/relationships/image" Target="../media/image9.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42.wmf"/><Relationship Id="rId4" Type="http://schemas.openxmlformats.org/officeDocument/2006/relationships/image" Target="../media/image12.png"/><Relationship Id="rId9" Type="http://schemas.openxmlformats.org/officeDocument/2006/relationships/package" Target="../embeddings/Microsoft_Excel_Worksheet4.xlsx"/></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4.png"/><Relationship Id="rId7" Type="http://schemas.openxmlformats.org/officeDocument/2006/relationships/slide" Target="slide3.xml"/><Relationship Id="rId12" Type="http://schemas.openxmlformats.org/officeDocument/2006/relationships/image" Target="../media/image45.w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5.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0.xml"/><Relationship Id="rId18" Type="http://schemas.openxmlformats.org/officeDocument/2006/relationships/slide" Target="slide73.xml"/><Relationship Id="rId26" Type="http://schemas.openxmlformats.org/officeDocument/2006/relationships/slide" Target="slide3.xml"/><Relationship Id="rId3" Type="http://schemas.openxmlformats.org/officeDocument/2006/relationships/slide" Target="slide32.xml"/><Relationship Id="rId21" Type="http://schemas.openxmlformats.org/officeDocument/2006/relationships/slide" Target="slide53.xml"/><Relationship Id="rId7" Type="http://schemas.openxmlformats.org/officeDocument/2006/relationships/slide" Target="slide67.xml"/><Relationship Id="rId12" Type="http://schemas.openxmlformats.org/officeDocument/2006/relationships/slide" Target="slide68.xml"/><Relationship Id="rId17" Type="http://schemas.openxmlformats.org/officeDocument/2006/relationships/slide" Target="slide60.xml"/><Relationship Id="rId25" Type="http://schemas.openxmlformats.org/officeDocument/2006/relationships/slide" Target="slide80.xml"/><Relationship Id="rId2" Type="http://schemas.openxmlformats.org/officeDocument/2006/relationships/slide" Target="slide29.xml"/><Relationship Id="rId16" Type="http://schemas.openxmlformats.org/officeDocument/2006/relationships/slide" Target="slide22.xml"/><Relationship Id="rId20" Type="http://schemas.openxmlformats.org/officeDocument/2006/relationships/slide" Target="slide50.xml"/><Relationship Id="rId1" Type="http://schemas.openxmlformats.org/officeDocument/2006/relationships/slideLayout" Target="../slideLayouts/slideLayout5.xml"/><Relationship Id="rId6" Type="http://schemas.openxmlformats.org/officeDocument/2006/relationships/slide" Target="slide63.xml"/><Relationship Id="rId11" Type="http://schemas.openxmlformats.org/officeDocument/2006/relationships/slide" Target="slide57.xml"/><Relationship Id="rId24" Type="http://schemas.openxmlformats.org/officeDocument/2006/relationships/slide" Target="slide78.xml"/><Relationship Id="rId5" Type="http://schemas.openxmlformats.org/officeDocument/2006/relationships/slide" Target="slide56.xml"/><Relationship Id="rId15" Type="http://schemas.openxmlformats.org/officeDocument/2006/relationships/slide" Target="slide46.xml"/><Relationship Id="rId23" Type="http://schemas.openxmlformats.org/officeDocument/2006/relationships/slide" Target="slide62.xml"/><Relationship Id="rId10" Type="http://schemas.openxmlformats.org/officeDocument/2006/relationships/slide" Target="slide20.xml"/><Relationship Id="rId19" Type="http://schemas.openxmlformats.org/officeDocument/2006/relationships/slide" Target="slide75.xml"/><Relationship Id="rId4" Type="http://schemas.openxmlformats.org/officeDocument/2006/relationships/slide" Target="slide18.xml"/><Relationship Id="rId9" Type="http://schemas.openxmlformats.org/officeDocument/2006/relationships/slide" Target="slide39.xml"/><Relationship Id="rId14" Type="http://schemas.openxmlformats.org/officeDocument/2006/relationships/slide" Target="slide43.xml"/><Relationship Id="rId22" Type="http://schemas.openxmlformats.org/officeDocument/2006/relationships/slide" Target="slide24.xml"/></Relationships>
</file>

<file path=ppt/slides/_rels/slide30.xml.rels><?xml version="1.0" encoding="UTF-8" standalone="yes"?>
<Relationships xmlns="http://schemas.openxmlformats.org/package/2006/relationships"><Relationship Id="rId8" Type="http://schemas.openxmlformats.org/officeDocument/2006/relationships/package" Target="../embeddings/Microsoft_Excel_Worksheet6.xlsx"/><Relationship Id="rId3" Type="http://schemas.openxmlformats.org/officeDocument/2006/relationships/image" Target="../media/image4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47.wmf"/></Relationships>
</file>

<file path=ppt/slides/_rels/slide31.xml.rels><?xml version="1.0" encoding="UTF-8" standalone="yes"?>
<Relationships xmlns="http://schemas.openxmlformats.org/package/2006/relationships"><Relationship Id="rId8" Type="http://schemas.openxmlformats.org/officeDocument/2006/relationships/package" Target="../embeddings/Microsoft_Excel_Worksheet7.xlsx"/><Relationship Id="rId3"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49.wmf"/></Relationships>
</file>

<file path=ppt/slides/_rels/slide3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47.wmf"/><Relationship Id="rId5" Type="http://schemas.openxmlformats.org/officeDocument/2006/relationships/image" Target="../media/image9.png"/><Relationship Id="rId10" Type="http://schemas.openxmlformats.org/officeDocument/2006/relationships/package" Target="../embeddings/Microsoft_Excel_Worksheet8.xlsx"/><Relationship Id="rId4" Type="http://schemas.openxmlformats.org/officeDocument/2006/relationships/image" Target="../media/image12.png"/><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wmf"/><Relationship Id="rId5" Type="http://schemas.openxmlformats.org/officeDocument/2006/relationships/image" Target="../media/image12.png"/><Relationship Id="rId10" Type="http://schemas.openxmlformats.org/officeDocument/2006/relationships/package" Target="../embeddings/Microsoft_Excel_Worksheet9.xlsx"/><Relationship Id="rId4" Type="http://schemas.openxmlformats.org/officeDocument/2006/relationships/slide" Target="slide5.xm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42.wmf"/><Relationship Id="rId4" Type="http://schemas.openxmlformats.org/officeDocument/2006/relationships/image" Target="../media/image12.png"/><Relationship Id="rId9" Type="http://schemas.openxmlformats.org/officeDocument/2006/relationships/package" Target="../embeddings/Microsoft_Excel_Worksheet10.xlsx"/></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4.png"/><Relationship Id="rId7" Type="http://schemas.openxmlformats.org/officeDocument/2006/relationships/slide" Target="slide3.xml"/><Relationship Id="rId12" Type="http://schemas.openxmlformats.org/officeDocument/2006/relationships/image" Target="../media/image45.w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11.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37.xml.rels><?xml version="1.0" encoding="UTF-8" standalone="yes"?>
<Relationships xmlns="http://schemas.openxmlformats.org/package/2006/relationships"><Relationship Id="rId8" Type="http://schemas.openxmlformats.org/officeDocument/2006/relationships/package" Target="../embeddings/Microsoft_Excel_Worksheet12.xlsx"/><Relationship Id="rId3" Type="http://schemas.openxmlformats.org/officeDocument/2006/relationships/image" Target="../media/image5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56.wmf"/></Relationships>
</file>

<file path=ppt/slides/_rels/slide38.xml.rels><?xml version="1.0" encoding="UTF-8" standalone="yes"?>
<Relationships xmlns="http://schemas.openxmlformats.org/package/2006/relationships"><Relationship Id="rId8" Type="http://schemas.openxmlformats.org/officeDocument/2006/relationships/package" Target="../embeddings/Microsoft_Excel_Worksheet13.xlsx"/><Relationship Id="rId3" Type="http://schemas.openxmlformats.org/officeDocument/2006/relationships/image" Target="../media/image5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58.wmf"/></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20.emf"/><Relationship Id="rId5" Type="http://schemas.openxmlformats.org/officeDocument/2006/relationships/image" Target="../media/image9.png"/><Relationship Id="rId10" Type="http://schemas.openxmlformats.org/officeDocument/2006/relationships/image" Target="../media/image56.wmf"/><Relationship Id="rId4" Type="http://schemas.openxmlformats.org/officeDocument/2006/relationships/image" Target="../media/image12.png"/><Relationship Id="rId9" Type="http://schemas.openxmlformats.org/officeDocument/2006/relationships/package" Target="../embeddings/Microsoft_Excel_Worksheet14.xlsx"/></Relationships>
</file>

<file path=ppt/slides/_rels/slide4.xml.rels><?xml version="1.0" encoding="UTF-8" standalone="yes"?>
<Relationships xmlns="http://schemas.openxmlformats.org/package/2006/relationships"><Relationship Id="rId8" Type="http://schemas.openxmlformats.org/officeDocument/2006/relationships/slide" Target="slide141.xml"/><Relationship Id="rId3" Type="http://schemas.openxmlformats.org/officeDocument/2006/relationships/slide" Target="slide134.xml"/><Relationship Id="rId7" Type="http://schemas.openxmlformats.org/officeDocument/2006/relationships/slide" Target="slide139.xml"/><Relationship Id="rId2" Type="http://schemas.openxmlformats.org/officeDocument/2006/relationships/slide" Target="slide133.xml"/><Relationship Id="rId1" Type="http://schemas.openxmlformats.org/officeDocument/2006/relationships/slideLayout" Target="../slideLayouts/slideLayout5.xml"/><Relationship Id="rId6" Type="http://schemas.openxmlformats.org/officeDocument/2006/relationships/slide" Target="slide138.xml"/><Relationship Id="rId11" Type="http://schemas.openxmlformats.org/officeDocument/2006/relationships/slide" Target="slide4.xml"/><Relationship Id="rId5" Type="http://schemas.openxmlformats.org/officeDocument/2006/relationships/slide" Target="slide137.xml"/><Relationship Id="rId10" Type="http://schemas.openxmlformats.org/officeDocument/2006/relationships/slide" Target="slide144.xml"/><Relationship Id="rId4" Type="http://schemas.openxmlformats.org/officeDocument/2006/relationships/slide" Target="slide135.xml"/><Relationship Id="rId9" Type="http://schemas.openxmlformats.org/officeDocument/2006/relationships/slide" Target="slide142.xml"/></Relationships>
</file>

<file path=ppt/slides/_rels/slide4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0.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8.wmf"/><Relationship Id="rId5" Type="http://schemas.openxmlformats.org/officeDocument/2006/relationships/image" Target="../media/image12.png"/><Relationship Id="rId10" Type="http://schemas.openxmlformats.org/officeDocument/2006/relationships/package" Target="../embeddings/Microsoft_Excel_Worksheet15.xlsx"/><Relationship Id="rId4" Type="http://schemas.openxmlformats.org/officeDocument/2006/relationships/slide" Target="slide5.xml"/><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42.wmf"/><Relationship Id="rId4" Type="http://schemas.openxmlformats.org/officeDocument/2006/relationships/image" Target="../media/image12.png"/><Relationship Id="rId9" Type="http://schemas.openxmlformats.org/officeDocument/2006/relationships/package" Target="../embeddings/Microsoft_Excel_Worksheet16.xlsx"/></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3.png"/><Relationship Id="rId7" Type="http://schemas.openxmlformats.org/officeDocument/2006/relationships/slide" Target="slide3.xml"/><Relationship Id="rId12" Type="http://schemas.openxmlformats.org/officeDocument/2006/relationships/image" Target="../media/image45.w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17.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44.xml.rels><?xml version="1.0" encoding="UTF-8" standalone="yes"?>
<Relationships xmlns="http://schemas.openxmlformats.org/package/2006/relationships"><Relationship Id="rId8" Type="http://schemas.openxmlformats.org/officeDocument/2006/relationships/package" Target="../embeddings/Microsoft_Excel_Worksheet18.xlsx"/><Relationship Id="rId3" Type="http://schemas.openxmlformats.org/officeDocument/2006/relationships/image" Target="../media/image6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65.wmf"/></Relationships>
</file>

<file path=ppt/slides/_rels/slide45.xml.rels><?xml version="1.0" encoding="UTF-8" standalone="yes"?>
<Relationships xmlns="http://schemas.openxmlformats.org/package/2006/relationships"><Relationship Id="rId8" Type="http://schemas.openxmlformats.org/officeDocument/2006/relationships/package" Target="../embeddings/Microsoft_Excel_Worksheet19.xlsx"/><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67.wmf"/></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0.emf"/><Relationship Id="rId5" Type="http://schemas.openxmlformats.org/officeDocument/2006/relationships/image" Target="../media/image9.png"/><Relationship Id="rId10" Type="http://schemas.openxmlformats.org/officeDocument/2006/relationships/image" Target="../media/image65.wmf"/><Relationship Id="rId4" Type="http://schemas.openxmlformats.org/officeDocument/2006/relationships/image" Target="../media/image12.png"/><Relationship Id="rId9" Type="http://schemas.openxmlformats.org/officeDocument/2006/relationships/package" Target="../embeddings/Microsoft_Excel_Worksheet20.xlsx"/></Relationships>
</file>

<file path=ppt/slides/_rels/slide4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9.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67.wmf"/><Relationship Id="rId5" Type="http://schemas.openxmlformats.org/officeDocument/2006/relationships/image" Target="../media/image12.png"/><Relationship Id="rId10" Type="http://schemas.openxmlformats.org/officeDocument/2006/relationships/package" Target="../embeddings/Microsoft_Excel_Worksheet21.xlsx"/><Relationship Id="rId4" Type="http://schemas.openxmlformats.org/officeDocument/2006/relationships/slide" Target="slide5.xml"/><Relationship Id="rId9" Type="http://schemas.openxmlformats.org/officeDocument/2006/relationships/image" Target="../media/image21.pn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42.wmf"/><Relationship Id="rId4" Type="http://schemas.openxmlformats.org/officeDocument/2006/relationships/image" Target="../media/image12.png"/><Relationship Id="rId9" Type="http://schemas.openxmlformats.org/officeDocument/2006/relationships/package" Target="../embeddings/Microsoft_Excel_Worksheet22.xlsx"/></Relationships>
</file>

<file path=ppt/slides/_rels/slide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101.xml"/><Relationship Id="rId18" Type="http://schemas.openxmlformats.org/officeDocument/2006/relationships/slide" Target="slide73.xml"/><Relationship Id="rId26" Type="http://schemas.openxmlformats.org/officeDocument/2006/relationships/slide" Target="slide98.xml"/><Relationship Id="rId3" Type="http://schemas.openxmlformats.org/officeDocument/2006/relationships/notesSlide" Target="../notesSlides/notesSlide3.xml"/><Relationship Id="rId21" Type="http://schemas.openxmlformats.org/officeDocument/2006/relationships/slide" Target="slide102.xml"/><Relationship Id="rId7" Type="http://schemas.openxmlformats.org/officeDocument/2006/relationships/slide" Target="slide27.xml"/><Relationship Id="rId12" Type="http://schemas.openxmlformats.org/officeDocument/2006/relationships/slide" Target="slide93.xml"/><Relationship Id="rId17" Type="http://schemas.openxmlformats.org/officeDocument/2006/relationships/slide" Target="slide68.xml"/><Relationship Id="rId25" Type="http://schemas.openxmlformats.org/officeDocument/2006/relationships/slide" Target="slide96.xml"/><Relationship Id="rId33" Type="http://schemas.openxmlformats.org/officeDocument/2006/relationships/slide" Target="slide105.xml"/><Relationship Id="rId2" Type="http://schemas.openxmlformats.org/officeDocument/2006/relationships/slideLayout" Target="../slideLayouts/slideLayout3.xml"/><Relationship Id="rId16" Type="http://schemas.openxmlformats.org/officeDocument/2006/relationships/slide" Target="slide87.xml"/><Relationship Id="rId20" Type="http://schemas.openxmlformats.org/officeDocument/2006/relationships/slide" Target="slide92.xml"/><Relationship Id="rId29" Type="http://schemas.openxmlformats.org/officeDocument/2006/relationships/slide" Target="slide106.xml"/><Relationship Id="rId1" Type="http://schemas.openxmlformats.org/officeDocument/2006/relationships/tags" Target="../tags/tag2.xml"/><Relationship Id="rId6" Type="http://schemas.openxmlformats.org/officeDocument/2006/relationships/slide" Target="slide6.xml"/><Relationship Id="rId11" Type="http://schemas.openxmlformats.org/officeDocument/2006/relationships/slide" Target="slide90.xml"/><Relationship Id="rId24" Type="http://schemas.openxmlformats.org/officeDocument/2006/relationships/slide" Target="slide86.xml"/><Relationship Id="rId32" Type="http://schemas.openxmlformats.org/officeDocument/2006/relationships/slide" Target="slide97.xml"/><Relationship Id="rId5" Type="http://schemas.openxmlformats.org/officeDocument/2006/relationships/image" Target="../media/image10.png"/><Relationship Id="rId15" Type="http://schemas.openxmlformats.org/officeDocument/2006/relationships/slide" Target="slide107.xml"/><Relationship Id="rId23" Type="http://schemas.openxmlformats.org/officeDocument/2006/relationships/slide" Target="slide88.xml"/><Relationship Id="rId28" Type="http://schemas.openxmlformats.org/officeDocument/2006/relationships/slide" Target="slide100.xml"/><Relationship Id="rId10" Type="http://schemas.openxmlformats.org/officeDocument/2006/relationships/slide" Target="slide83.xml"/><Relationship Id="rId19" Type="http://schemas.openxmlformats.org/officeDocument/2006/relationships/slide" Target="slide78.xml"/><Relationship Id="rId31" Type="http://schemas.openxmlformats.org/officeDocument/2006/relationships/slide" Target="slide112.xml"/><Relationship Id="rId4" Type="http://schemas.openxmlformats.org/officeDocument/2006/relationships/image" Target="../media/image9.png"/><Relationship Id="rId9" Type="http://schemas.openxmlformats.org/officeDocument/2006/relationships/slide" Target="slide63.xml"/><Relationship Id="rId14" Type="http://schemas.openxmlformats.org/officeDocument/2006/relationships/slide" Target="slide103.xml"/><Relationship Id="rId22" Type="http://schemas.openxmlformats.org/officeDocument/2006/relationships/slide" Target="slide111.xml"/><Relationship Id="rId27" Type="http://schemas.openxmlformats.org/officeDocument/2006/relationships/slide" Target="slide99.xml"/><Relationship Id="rId30" Type="http://schemas.openxmlformats.org/officeDocument/2006/relationships/slide" Target="slide26.xml"/></Relationships>
</file>

<file path=ppt/slides/_rels/slide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2.png"/><Relationship Id="rId7" Type="http://schemas.openxmlformats.org/officeDocument/2006/relationships/slide" Target="slide3.xml"/><Relationship Id="rId12" Type="http://schemas.openxmlformats.org/officeDocument/2006/relationships/image" Target="../media/image45.w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23.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slide" Target="slide5.xml"/><Relationship Id="rId5" Type="http://schemas.openxmlformats.org/officeDocument/2006/relationships/image" Target="../media/image74.wmf"/><Relationship Id="rId4" Type="http://schemas.openxmlformats.org/officeDocument/2006/relationships/package" Target="../embeddings/Microsoft_Excel_Worksheet24.xlsx"/><Relationship Id="rId9" Type="http://schemas.openxmlformats.org/officeDocument/2006/relationships/image" Target="../media/image13.png"/></Relationships>
</file>

<file path=ppt/slides/_rels/slide52.xml.rels><?xml version="1.0" encoding="UTF-8" standalone="yes"?>
<Relationships xmlns="http://schemas.openxmlformats.org/package/2006/relationships"><Relationship Id="rId8" Type="http://schemas.openxmlformats.org/officeDocument/2006/relationships/package" Target="../embeddings/Microsoft_Excel_Worksheet25.xlsx"/><Relationship Id="rId3" Type="http://schemas.openxmlformats.org/officeDocument/2006/relationships/image" Target="../media/image7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76.wmf"/></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20.emf"/><Relationship Id="rId5" Type="http://schemas.openxmlformats.org/officeDocument/2006/relationships/image" Target="../media/image9.png"/><Relationship Id="rId10" Type="http://schemas.openxmlformats.org/officeDocument/2006/relationships/image" Target="../media/image74.wmf"/><Relationship Id="rId4" Type="http://schemas.openxmlformats.org/officeDocument/2006/relationships/image" Target="../media/image12.png"/><Relationship Id="rId9" Type="http://schemas.openxmlformats.org/officeDocument/2006/relationships/package" Target="../embeddings/Microsoft_Excel_Worksheet26.xlsx"/></Relationships>
</file>

<file path=ppt/slides/_rels/slide54.xml.rels><?xml version="1.0" encoding="UTF-8" standalone="yes"?>
<Relationships xmlns="http://schemas.openxmlformats.org/package/2006/relationships"><Relationship Id="rId8" Type="http://schemas.openxmlformats.org/officeDocument/2006/relationships/package" Target="../embeddings/Microsoft_Excel_Worksheet27.xlsx"/><Relationship Id="rId3" Type="http://schemas.openxmlformats.org/officeDocument/2006/relationships/image" Target="../media/image78.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0.emf"/><Relationship Id="rId4" Type="http://schemas.openxmlformats.org/officeDocument/2006/relationships/slide" Target="slide5.xml"/><Relationship Id="rId9" Type="http://schemas.openxmlformats.org/officeDocument/2006/relationships/image" Target="../media/image76.wmf"/></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80.wmf"/><Relationship Id="rId4" Type="http://schemas.openxmlformats.org/officeDocument/2006/relationships/image" Target="../media/image12.png"/><Relationship Id="rId9" Type="http://schemas.openxmlformats.org/officeDocument/2006/relationships/package" Target="../embeddings/Microsoft_Excel_Worksheet28.xlsx"/></Relationships>
</file>

<file path=ppt/slides/_rels/slide5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82.wmf"/><Relationship Id="rId5" Type="http://schemas.openxmlformats.org/officeDocument/2006/relationships/image" Target="../media/image9.png"/><Relationship Id="rId10" Type="http://schemas.openxmlformats.org/officeDocument/2006/relationships/package" Target="../embeddings/Microsoft_Excel_Worksheet29.xlsx"/><Relationship Id="rId4" Type="http://schemas.openxmlformats.org/officeDocument/2006/relationships/image" Target="../media/image12.png"/><Relationship Id="rId9"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80.wmf"/><Relationship Id="rId5" Type="http://schemas.openxmlformats.org/officeDocument/2006/relationships/image" Target="../media/image9.png"/><Relationship Id="rId10" Type="http://schemas.openxmlformats.org/officeDocument/2006/relationships/package" Target="../embeddings/Microsoft_Excel_Worksheet30.xlsx"/><Relationship Id="rId4" Type="http://schemas.openxmlformats.org/officeDocument/2006/relationships/image" Target="../media/image12.png"/><Relationship Id="rId9" Type="http://schemas.openxmlformats.org/officeDocument/2006/relationships/image" Target="../media/image21.png"/></Relationships>
</file>

<file path=ppt/slides/_rels/slide5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82.wmf"/><Relationship Id="rId5" Type="http://schemas.openxmlformats.org/officeDocument/2006/relationships/image" Target="../media/image9.png"/><Relationship Id="rId10" Type="http://schemas.openxmlformats.org/officeDocument/2006/relationships/package" Target="../embeddings/Microsoft_Excel_Worksheet31.xlsx"/><Relationship Id="rId4" Type="http://schemas.openxmlformats.org/officeDocument/2006/relationships/image" Target="../media/image12.png"/><Relationship Id="rId9" Type="http://schemas.openxmlformats.org/officeDocument/2006/relationships/image" Target="../media/image21.png"/></Relationships>
</file>

<file path=ppt/slides/_rels/slide5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80.wmf"/><Relationship Id="rId5" Type="http://schemas.openxmlformats.org/officeDocument/2006/relationships/image" Target="../media/image9.png"/><Relationship Id="rId10" Type="http://schemas.openxmlformats.org/officeDocument/2006/relationships/package" Target="../embeddings/Microsoft_Excel_Worksheet32.xlsx"/><Relationship Id="rId4" Type="http://schemas.openxmlformats.org/officeDocument/2006/relationships/image" Target="../media/image12.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82.wmf"/><Relationship Id="rId5" Type="http://schemas.openxmlformats.org/officeDocument/2006/relationships/image" Target="../media/image9.png"/><Relationship Id="rId10" Type="http://schemas.openxmlformats.org/officeDocument/2006/relationships/package" Target="../embeddings/Microsoft_Excel_Worksheet33.xlsx"/><Relationship Id="rId4" Type="http://schemas.openxmlformats.org/officeDocument/2006/relationships/image" Target="../media/image12.png"/><Relationship Id="rId9" Type="http://schemas.openxmlformats.org/officeDocument/2006/relationships/image" Target="../media/image21.png"/></Relationships>
</file>

<file path=ppt/slides/_rels/slide6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80.wmf"/><Relationship Id="rId5" Type="http://schemas.openxmlformats.org/officeDocument/2006/relationships/image" Target="../media/image9.png"/><Relationship Id="rId10" Type="http://schemas.openxmlformats.org/officeDocument/2006/relationships/package" Target="../embeddings/Microsoft_Excel_Worksheet34.xlsx"/><Relationship Id="rId4" Type="http://schemas.openxmlformats.org/officeDocument/2006/relationships/image" Target="../media/image12.png"/><Relationship Id="rId9" Type="http://schemas.openxmlformats.org/officeDocument/2006/relationships/image" Target="../media/image21.png"/></Relationships>
</file>

<file path=ppt/slides/_rels/slide6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9.png"/><Relationship Id="rId10" Type="http://schemas.openxmlformats.org/officeDocument/2006/relationships/image" Target="../media/image82.wmf"/><Relationship Id="rId4" Type="http://schemas.openxmlformats.org/officeDocument/2006/relationships/image" Target="../media/image12.png"/><Relationship Id="rId9" Type="http://schemas.openxmlformats.org/officeDocument/2006/relationships/package" Target="../embeddings/Microsoft_Excel_Worksheet35.xlsx"/></Relationships>
</file>

<file path=ppt/slides/_rels/slide6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90.wmf"/><Relationship Id="rId5" Type="http://schemas.openxmlformats.org/officeDocument/2006/relationships/image" Target="../media/image9.png"/><Relationship Id="rId10" Type="http://schemas.openxmlformats.org/officeDocument/2006/relationships/package" Target="../embeddings/Microsoft_Excel_Worksheet36.xlsx"/><Relationship Id="rId4" Type="http://schemas.openxmlformats.org/officeDocument/2006/relationships/image" Target="../media/image12.png"/><Relationship Id="rId9" Type="http://schemas.openxmlformats.org/officeDocument/2006/relationships/image" Target="../media/image21.png"/></Relationships>
</file>

<file path=ppt/slides/_rels/slide6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1.png"/><Relationship Id="rId7" Type="http://schemas.openxmlformats.org/officeDocument/2006/relationships/image" Target="../media/image13.png"/><Relationship Id="rId12" Type="http://schemas.openxmlformats.org/officeDocument/2006/relationships/image" Target="../media/image92.wmf"/><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37.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6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20.emf"/><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95.wmf"/><Relationship Id="rId4" Type="http://schemas.openxmlformats.org/officeDocument/2006/relationships/image" Target="../media/image12.png"/><Relationship Id="rId9" Type="http://schemas.openxmlformats.org/officeDocument/2006/relationships/package" Target="../embeddings/Microsoft_Excel_Worksheet38.xlsx"/></Relationships>
</file>

<file path=ppt/slides/_rels/slide6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97.wmf"/><Relationship Id="rId4" Type="http://schemas.openxmlformats.org/officeDocument/2006/relationships/image" Target="../media/image96.png"/><Relationship Id="rId9" Type="http://schemas.openxmlformats.org/officeDocument/2006/relationships/package" Target="../embeddings/Microsoft_Excel_Worksheet39.xlsx"/></Relationships>
</file>

<file path=ppt/slides/_rels/slide6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90.wmf"/><Relationship Id="rId5" Type="http://schemas.openxmlformats.org/officeDocument/2006/relationships/image" Target="../media/image9.png"/><Relationship Id="rId10" Type="http://schemas.openxmlformats.org/officeDocument/2006/relationships/package" Target="../embeddings/Microsoft_Excel_Worksheet40.xlsx"/><Relationship Id="rId4" Type="http://schemas.openxmlformats.org/officeDocument/2006/relationships/image" Target="../media/image12.png"/><Relationship Id="rId9" Type="http://schemas.openxmlformats.org/officeDocument/2006/relationships/image" Target="../media/image21.png"/></Relationships>
</file>

<file path=ppt/slides/_rels/slide6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9.png"/><Relationship Id="rId7" Type="http://schemas.openxmlformats.org/officeDocument/2006/relationships/image" Target="../media/image13.png"/><Relationship Id="rId12" Type="http://schemas.openxmlformats.org/officeDocument/2006/relationships/image" Target="../media/image92.wmf"/><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41.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71.xml.rels><?xml version="1.0" encoding="UTF-8" standalone="yes"?>
<Relationships xmlns="http://schemas.openxmlformats.org/package/2006/relationships"><Relationship Id="rId8" Type="http://schemas.openxmlformats.org/officeDocument/2006/relationships/package" Target="../embeddings/Microsoft_Excel_Worksheet42.xlsx"/><Relationship Id="rId3" Type="http://schemas.openxmlformats.org/officeDocument/2006/relationships/slide" Target="slide5.xml"/><Relationship Id="rId7" Type="http://schemas.openxmlformats.org/officeDocument/2006/relationships/image" Target="../media/image21.png"/><Relationship Id="rId2" Type="http://schemas.openxmlformats.org/officeDocument/2006/relationships/image" Target="../media/image101.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emf"/><Relationship Id="rId4" Type="http://schemas.openxmlformats.org/officeDocument/2006/relationships/image" Target="../media/image12.png"/><Relationship Id="rId9" Type="http://schemas.openxmlformats.org/officeDocument/2006/relationships/image" Target="../media/image95.wmf"/></Relationships>
</file>

<file path=ppt/slides/_rels/slide72.xml.rels><?xml version="1.0" encoding="UTF-8" standalone="yes"?>
<Relationships xmlns="http://schemas.openxmlformats.org/package/2006/relationships"><Relationship Id="rId8" Type="http://schemas.openxmlformats.org/officeDocument/2006/relationships/package" Target="../embeddings/Microsoft_Excel_Worksheet43.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02.png"/><Relationship Id="rId9" Type="http://schemas.openxmlformats.org/officeDocument/2006/relationships/image" Target="../media/image97.wmf"/></Relationships>
</file>

<file path=ppt/slides/_rels/slide7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90.wmf"/><Relationship Id="rId5" Type="http://schemas.openxmlformats.org/officeDocument/2006/relationships/image" Target="../media/image9.png"/><Relationship Id="rId10" Type="http://schemas.openxmlformats.org/officeDocument/2006/relationships/package" Target="../embeddings/Microsoft_Excel_Worksheet44.xlsx"/><Relationship Id="rId4" Type="http://schemas.openxmlformats.org/officeDocument/2006/relationships/image" Target="../media/image12.png"/><Relationship Id="rId9" Type="http://schemas.openxmlformats.org/officeDocument/2006/relationships/image" Target="../media/image21.png"/></Relationships>
</file>

<file path=ppt/slides/_rels/slide7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4.png"/><Relationship Id="rId7" Type="http://schemas.openxmlformats.org/officeDocument/2006/relationships/image" Target="../media/image13.png"/><Relationship Id="rId12" Type="http://schemas.openxmlformats.org/officeDocument/2006/relationships/image" Target="../media/image92.wmf"/><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45.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7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76.xml.rels><?xml version="1.0" encoding="UTF-8" standalone="yes"?>
<Relationships xmlns="http://schemas.openxmlformats.org/package/2006/relationships"><Relationship Id="rId8" Type="http://schemas.openxmlformats.org/officeDocument/2006/relationships/package" Target="../embeddings/Microsoft_Excel_Worksheet46.xlsx"/><Relationship Id="rId3" Type="http://schemas.openxmlformats.org/officeDocument/2006/relationships/slide" Target="slide5.xml"/><Relationship Id="rId7" Type="http://schemas.openxmlformats.org/officeDocument/2006/relationships/image" Target="../media/image21.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emf"/><Relationship Id="rId4" Type="http://schemas.openxmlformats.org/officeDocument/2006/relationships/image" Target="../media/image12.png"/><Relationship Id="rId9" Type="http://schemas.openxmlformats.org/officeDocument/2006/relationships/image" Target="../media/image95.wmf"/></Relationships>
</file>

<file path=ppt/slides/_rels/slide77.xml.rels><?xml version="1.0" encoding="UTF-8" standalone="yes"?>
<Relationships xmlns="http://schemas.openxmlformats.org/package/2006/relationships"><Relationship Id="rId8" Type="http://schemas.openxmlformats.org/officeDocument/2006/relationships/package" Target="../embeddings/Microsoft_Excel_Worksheet47.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07.png"/><Relationship Id="rId9" Type="http://schemas.openxmlformats.org/officeDocument/2006/relationships/image" Target="../media/image97.wmf"/></Relationships>
</file>

<file path=ppt/slides/_rels/slide7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90.wmf"/><Relationship Id="rId5" Type="http://schemas.openxmlformats.org/officeDocument/2006/relationships/image" Target="../media/image9.png"/><Relationship Id="rId10" Type="http://schemas.openxmlformats.org/officeDocument/2006/relationships/package" Target="../embeddings/Microsoft_Excel_Worksheet48.xlsx"/><Relationship Id="rId4" Type="http://schemas.openxmlformats.org/officeDocument/2006/relationships/image" Target="../media/image12.png"/><Relationship Id="rId9" Type="http://schemas.openxmlformats.org/officeDocument/2006/relationships/image" Target="../media/image21.png"/></Relationships>
</file>

<file path=ppt/slides/_rels/slide7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9.png"/><Relationship Id="rId7" Type="http://schemas.openxmlformats.org/officeDocument/2006/relationships/image" Target="../media/image13.png"/><Relationship Id="rId12" Type="http://schemas.openxmlformats.org/officeDocument/2006/relationships/image" Target="../media/image92.wmf"/><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package" Target="../embeddings/Microsoft_Excel_Worksheet49.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1.png"/></Relationships>
</file>

<file path=ppt/slides/_rels/slide81.xml.rels><?xml version="1.0" encoding="UTF-8" standalone="yes"?>
<Relationships xmlns="http://schemas.openxmlformats.org/package/2006/relationships"><Relationship Id="rId8" Type="http://schemas.openxmlformats.org/officeDocument/2006/relationships/package" Target="../embeddings/Microsoft_Excel_Worksheet50.xlsx"/><Relationship Id="rId3" Type="http://schemas.openxmlformats.org/officeDocument/2006/relationships/slide" Target="slide5.xml"/><Relationship Id="rId7" Type="http://schemas.openxmlformats.org/officeDocument/2006/relationships/image" Target="../media/image21.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0.emf"/><Relationship Id="rId4" Type="http://schemas.openxmlformats.org/officeDocument/2006/relationships/image" Target="../media/image12.png"/><Relationship Id="rId9" Type="http://schemas.openxmlformats.org/officeDocument/2006/relationships/image" Target="../media/image95.wmf"/></Relationships>
</file>

<file path=ppt/slides/_rels/slide82.xml.rels><?xml version="1.0" encoding="UTF-8" standalone="yes"?>
<Relationships xmlns="http://schemas.openxmlformats.org/package/2006/relationships"><Relationship Id="rId8" Type="http://schemas.openxmlformats.org/officeDocument/2006/relationships/package" Target="../embeddings/Microsoft_Excel_Worksheet51.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2.png"/><Relationship Id="rId9" Type="http://schemas.openxmlformats.org/officeDocument/2006/relationships/image" Target="../media/image97.wmf"/></Relationships>
</file>

<file path=ppt/slides/_rels/slide83.xml.rels><?xml version="1.0" encoding="UTF-8" standalone="yes"?>
<Relationships xmlns="http://schemas.openxmlformats.org/package/2006/relationships"><Relationship Id="rId8" Type="http://schemas.openxmlformats.org/officeDocument/2006/relationships/package" Target="../embeddings/Microsoft_Excel_Worksheet52.xlsx"/><Relationship Id="rId3" Type="http://schemas.openxmlformats.org/officeDocument/2006/relationships/image" Target="../media/image11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14.wmf"/></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image" Target="../media/image15.png"/><Relationship Id="rId7" Type="http://schemas.openxmlformats.org/officeDocument/2006/relationships/package" Target="../embeddings/Microsoft_Excel_Worksheet53.xlsx"/><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18.png"/></Relationships>
</file>

<file path=ppt/slides/_rels/slide87.xml.rels><?xml version="1.0" encoding="UTF-8" standalone="yes"?>
<Relationships xmlns="http://schemas.openxmlformats.org/package/2006/relationships"><Relationship Id="rId8" Type="http://schemas.openxmlformats.org/officeDocument/2006/relationships/package" Target="../embeddings/Microsoft_Excel_Worksheet54.xlsx"/><Relationship Id="rId3" Type="http://schemas.openxmlformats.org/officeDocument/2006/relationships/notesSlide" Target="../notesSlides/notesSlide12.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9.png"/><Relationship Id="rId9" Type="http://schemas.openxmlformats.org/officeDocument/2006/relationships/image" Target="../media/image120.wmf"/></Relationships>
</file>

<file path=ppt/slides/_rels/slide88.xml.rels><?xml version="1.0" encoding="UTF-8" standalone="yes"?>
<Relationships xmlns="http://schemas.openxmlformats.org/package/2006/relationships"><Relationship Id="rId8" Type="http://schemas.openxmlformats.org/officeDocument/2006/relationships/package" Target="../embeddings/Microsoft_Excel_Worksheet55.xlsx"/><Relationship Id="rId3" Type="http://schemas.openxmlformats.org/officeDocument/2006/relationships/image" Target="../media/image12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22.wmf"/></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8" Type="http://schemas.openxmlformats.org/officeDocument/2006/relationships/package" Target="../embeddings/Microsoft_Excel_Worksheet56.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13.png"/><Relationship Id="rId4" Type="http://schemas.openxmlformats.org/officeDocument/2006/relationships/image" Target="../media/image124.png"/><Relationship Id="rId9" Type="http://schemas.openxmlformats.org/officeDocument/2006/relationships/image" Target="../media/image125.wmf"/></Relationships>
</file>

<file path=ppt/slides/_rels/slide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2.xml.rels><?xml version="1.0" encoding="UTF-8" standalone="yes"?>
<Relationships xmlns="http://schemas.openxmlformats.org/package/2006/relationships"><Relationship Id="rId8" Type="http://schemas.openxmlformats.org/officeDocument/2006/relationships/package" Target="../embeddings/Microsoft_Excel_Worksheet57.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27.png"/><Relationship Id="rId9" Type="http://schemas.openxmlformats.org/officeDocument/2006/relationships/image" Target="../media/image128.wmf"/></Relationships>
</file>

<file path=ppt/slides/_rels/slide93.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9.png"/><Relationship Id="rId7" Type="http://schemas.openxmlformats.org/officeDocument/2006/relationships/package" Target="../embeddings/Microsoft_Excel_Worksheet58.xlsx"/><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6.xml.rels><?xml version="1.0" encoding="UTF-8" standalone="yes"?>
<Relationships xmlns="http://schemas.openxmlformats.org/package/2006/relationships"><Relationship Id="rId8" Type="http://schemas.openxmlformats.org/officeDocument/2006/relationships/package" Target="../embeddings/Microsoft_Excel_Worksheet59.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33.png"/><Relationship Id="rId9" Type="http://schemas.openxmlformats.org/officeDocument/2006/relationships/image" Target="../media/image134.wmf"/></Relationships>
</file>

<file path=ppt/slides/_rels/slide97.xml.rels><?xml version="1.0" encoding="UTF-8" standalone="yes"?>
<Relationships xmlns="http://schemas.openxmlformats.org/package/2006/relationships"><Relationship Id="rId8" Type="http://schemas.openxmlformats.org/officeDocument/2006/relationships/package" Target="../embeddings/Microsoft_Excel_Worksheet60.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35.png"/><Relationship Id="rId9" Type="http://schemas.openxmlformats.org/officeDocument/2006/relationships/image" Target="../media/image136.wmf"/></Relationships>
</file>

<file path=ppt/slides/_rels/slide98.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5.png"/><Relationship Id="rId7" Type="http://schemas.openxmlformats.org/officeDocument/2006/relationships/package" Target="../embeddings/Microsoft_Excel_Worksheet61.xlsx"/><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38.png"/></Relationships>
</file>

<file path=ppt/slides/_rels/slide99.xml.rels><?xml version="1.0" encoding="UTF-8" standalone="yes"?>
<Relationships xmlns="http://schemas.openxmlformats.org/package/2006/relationships"><Relationship Id="rId8" Type="http://schemas.openxmlformats.org/officeDocument/2006/relationships/package" Target="../embeddings/Microsoft_Excel_Worksheet62.xlsx"/><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39.png"/><Relationship Id="rId9" Type="http://schemas.openxmlformats.org/officeDocument/2006/relationships/image" Target="../media/image14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p>
          <a:p>
            <a:r>
              <a:rPr lang="en-US" sz="2800" baseline="30000" dirty="0">
                <a:solidFill>
                  <a:schemeClr val="bg1"/>
                </a:solidFill>
                <a:latin typeface="+mj-lt"/>
              </a:rPr>
              <a:t>PEI</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11782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6EBDDA-A429-492F-B16E-7049B46AE759}"/>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0" name="Isosceles Triangle 19">
            <a:extLst>
              <a:ext uri="{FF2B5EF4-FFF2-40B4-BE49-F238E27FC236}">
                <a16:creationId xmlns:a16="http://schemas.microsoft.com/office/drawing/2014/main" id="{167F77C4-30BD-4948-8D38-B3F8936172AC}"/>
              </a:ext>
            </a:extLst>
          </p:cNvPr>
          <p:cNvSpPr/>
          <p:nvPr/>
        </p:nvSpPr>
        <p:spPr>
          <a:xfrm>
            <a:off x="10818812" y="446630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Potatoes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8" name="TextBox 17">
            <a:extLst>
              <a:ext uri="{FF2B5EF4-FFF2-40B4-BE49-F238E27FC236}">
                <a16:creationId xmlns:a16="http://schemas.microsoft.com/office/drawing/2014/main" id="{FCFA2BB1-8149-4771-A4B2-CBAF11EDD30A}"/>
              </a:ext>
            </a:extLst>
          </p:cNvPr>
          <p:cNvSpPr txBox="1"/>
          <p:nvPr/>
        </p:nvSpPr>
        <p:spPr>
          <a:xfrm>
            <a:off x="9371011" y="4655107"/>
            <a:ext cx="241616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Nitrogen fertilizers were applied on a few acres at planting in 2023.</a:t>
            </a:r>
          </a:p>
        </p:txBody>
      </p:sp>
      <p:sp>
        <p:nvSpPr>
          <p:cNvPr id="6" name="Isosceles Triangle 5">
            <a:extLst>
              <a:ext uri="{FF2B5EF4-FFF2-40B4-BE49-F238E27FC236}">
                <a16:creationId xmlns:a16="http://schemas.microsoft.com/office/drawing/2014/main" id="{0DE937AA-2ADC-A116-CA4F-4DB14F676965}"/>
              </a:ext>
            </a:extLst>
          </p:cNvPr>
          <p:cNvSpPr/>
          <p:nvPr/>
        </p:nvSpPr>
        <p:spPr>
          <a:xfrm rot="16200000">
            <a:off x="7266065" y="297598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1" name="TextBox 20">
            <a:extLst>
              <a:ext uri="{FF2B5EF4-FFF2-40B4-BE49-F238E27FC236}">
                <a16:creationId xmlns:a16="http://schemas.microsoft.com/office/drawing/2014/main" id="{D82CBE70-3985-455E-845C-D729C18CAC2D}"/>
              </a:ext>
            </a:extLst>
          </p:cNvPr>
          <p:cNvSpPr txBox="1"/>
          <p:nvPr/>
        </p:nvSpPr>
        <p:spPr>
          <a:xfrm>
            <a:off x="7414780" y="2904737"/>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40% of potato acres were treated with a Nitrogen fertilizer before planting. </a:t>
            </a:r>
          </a:p>
        </p:txBody>
      </p:sp>
      <p:sp>
        <p:nvSpPr>
          <p:cNvPr id="8" name="MoreInfo"/>
          <p:cNvSpPr txBox="1"/>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The chart illustrates the % of total potato acres that were treated with a primary Nitrogen fertilizer at each timing in each year. A list of Primary Nitrogen fertilizers can be accessed by clicking on the “A” button. </a:t>
            </a:r>
            <a:endParaRPr lang="en-US" sz="1050" dirty="0">
              <a:solidFill>
                <a:srgbClr val="201B1A"/>
              </a:solidFill>
            </a:endParaRPr>
          </a:p>
        </p:txBody>
      </p:sp>
      <p:pic>
        <p:nvPicPr>
          <p:cNvPr id="11" name="Picture 10">
            <a:extLst>
              <a:ext uri="{FF2B5EF4-FFF2-40B4-BE49-F238E27FC236}">
                <a16:creationId xmlns:a16="http://schemas.microsoft.com/office/drawing/2014/main" id="{6D967EA3-CB24-04D6-6CD9-147B6268C63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3EBD111C-B12F-936E-CF53-CAD1B44DF3F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D4AB7A7C-26DA-43A0-8E84-5CE95B3A2693}"/>
              </a:ext>
            </a:extLst>
          </p:cNvPr>
          <p:cNvGraphicFramePr>
            <a:graphicFrameLocks/>
          </p:cNvGraphicFramePr>
          <p:nvPr>
            <p:extLst>
              <p:ext uri="{D42A27DB-BD31-4B8C-83A1-F6EECF244321}">
                <p14:modId xmlns:p14="http://schemas.microsoft.com/office/powerpoint/2010/main" val="366345205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0" name=""/>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4C78B065-97C9-414B-BBB4-872C207D9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594" y="35858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AC50878B-70D2-45FD-B86B-CAE4C5A3C024}"/>
              </a:ext>
            </a:extLst>
          </p:cNvPr>
          <p:cNvPicPr>
            <a:picLocks noChangeAspect="1"/>
          </p:cNvPicPr>
          <p:nvPr/>
        </p:nvPicPr>
        <p:blipFill>
          <a:blip r:embed="rId4"/>
          <a:stretch>
            <a:fillRect/>
          </a:stretch>
        </p:blipFill>
        <p:spPr>
          <a:xfrm>
            <a:off x="2439066" y="912145"/>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graphicFrame>
        <p:nvGraphicFramePr>
          <p:cNvPr id="4" name="Object 3">
            <a:extLst>
              <a:ext uri="{FF2B5EF4-FFF2-40B4-BE49-F238E27FC236}">
                <a16:creationId xmlns:a16="http://schemas.microsoft.com/office/drawing/2014/main" id="{555E53EE-D528-487E-BAD2-C535A9CC5731}"/>
              </a:ext>
            </a:extLst>
          </p:cNvPr>
          <p:cNvGraphicFramePr>
            <a:graphicFrameLocks/>
          </p:cNvGraphicFramePr>
          <p:nvPr>
            <p:extLst>
              <p:ext uri="{D42A27DB-BD31-4B8C-83A1-F6EECF244321}">
                <p14:modId xmlns:p14="http://schemas.microsoft.com/office/powerpoint/2010/main" val="51581213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you decide to increase or decrease your fertilizer application rate in potatoes above or below the recommended rate?"</a:t>
            </a:r>
          </a:p>
          <a:p>
            <a:pPr lvl="0"/>
            <a:r>
              <a:rPr lang="en-US" dirty="0"/>
              <a:t>The chart illustrates the % of respondents who went above the recommended rate, below the recommended rate or applied the recommended rate.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96191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4">
            <a:extLst>
              <a:ext uri="{FF2B5EF4-FFF2-40B4-BE49-F238E27FC236}">
                <a16:creationId xmlns:a16="http://schemas.microsoft.com/office/drawing/2014/main" id="{BB03D156-EFF2-454B-82BB-516531A4C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421" y="569522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A8382301-8886-4E52-8D7A-48EE39B7D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040" y="349480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12FB4DA4-8E1E-44F8-9CF2-B586EBD41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030" y="203661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2099524-3985-426B-9557-9836E7F571B8}"/>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by Geographic/Demographic Segment</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9" name="TextBox 8"/>
          <p:cNvSpPr txBox="1"/>
          <p:nvPr/>
        </p:nvSpPr>
        <p:spPr>
          <a:xfrm>
            <a:off x="2255266" y="6405809"/>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graphicFrame>
        <p:nvGraphicFramePr>
          <p:cNvPr id="3" name="Object 2">
            <a:extLst>
              <a:ext uri="{FF2B5EF4-FFF2-40B4-BE49-F238E27FC236}">
                <a16:creationId xmlns:a16="http://schemas.microsoft.com/office/drawing/2014/main" id="{DC82B489-8235-422E-82C4-69B89E011D45}"/>
              </a:ext>
            </a:extLst>
          </p:cNvPr>
          <p:cNvGraphicFramePr>
            <a:graphicFrameLocks/>
          </p:cNvGraphicFramePr>
          <p:nvPr>
            <p:extLst>
              <p:ext uri="{D42A27DB-BD31-4B8C-83A1-F6EECF244321}">
                <p14:modId xmlns:p14="http://schemas.microsoft.com/office/powerpoint/2010/main" val="402659599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If none were used, check the box at the bottom of the table."</a:t>
            </a:r>
          </a:p>
          <a:p>
            <a:r>
              <a:rPr lang="en-CA" dirty="0"/>
              <a:t>Separately for each  demographic segment, the chart illustrates the use of any nitrogen stabilizer on any nitrogen fertilizer type, expressed as the % of acres treated with any primary nitrogen fertilizer type that was treated with any nitrogen stabilizer.</a:t>
            </a:r>
          </a:p>
        </p:txBody>
      </p:sp>
    </p:spTree>
    <p:extLst>
      <p:ext uri="{BB962C8B-B14F-4D97-AF65-F5344CB8AC3E}">
        <p14:creationId xmlns:p14="http://schemas.microsoft.com/office/powerpoint/2010/main" val="4001729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40D559E1-0826-4721-86B7-4010CFE96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258" y="35814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9837686-F8A7-4FE0-AEFA-1B7ACF37F8AD}"/>
              </a:ext>
            </a:extLst>
          </p:cNvPr>
          <p:cNvPicPr>
            <a:picLocks noChangeAspect="1"/>
          </p:cNvPicPr>
          <p:nvPr/>
        </p:nvPicPr>
        <p:blipFill>
          <a:blip r:embed="rId4"/>
          <a:stretch>
            <a:fillRect/>
          </a:stretch>
        </p:blipFill>
        <p:spPr>
          <a:xfrm>
            <a:off x="2651404" y="826044"/>
            <a:ext cx="895580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9" name="TextBox 8">
            <a:extLst>
              <a:ext uri="{FF2B5EF4-FFF2-40B4-BE49-F238E27FC236}">
                <a16:creationId xmlns:a16="http://schemas.microsoft.com/office/drawing/2014/main" id="{6DDD48E8-E98B-4022-86D1-1777381F78B3}"/>
              </a:ext>
            </a:extLst>
          </p:cNvPr>
          <p:cNvSpPr txBox="1"/>
          <p:nvPr/>
        </p:nvSpPr>
        <p:spPr>
          <a:xfrm>
            <a:off x="8151812" y="1781401"/>
            <a:ext cx="16496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27% of total N volume was applied in a protected form.</a:t>
            </a:r>
          </a:p>
        </p:txBody>
      </p:sp>
      <p:graphicFrame>
        <p:nvGraphicFramePr>
          <p:cNvPr id="6" name="Object 5">
            <a:extLst>
              <a:ext uri="{FF2B5EF4-FFF2-40B4-BE49-F238E27FC236}">
                <a16:creationId xmlns:a16="http://schemas.microsoft.com/office/drawing/2014/main" id="{1BE80CF2-D1F4-4E56-BD0D-BA54184F30FD}"/>
              </a:ext>
            </a:extLst>
          </p:cNvPr>
          <p:cNvGraphicFramePr>
            <a:graphicFrameLocks/>
          </p:cNvGraphicFramePr>
          <p:nvPr>
            <p:extLst>
              <p:ext uri="{D42A27DB-BD31-4B8C-83A1-F6EECF244321}">
                <p14:modId xmlns:p14="http://schemas.microsoft.com/office/powerpoint/2010/main" val="61769781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were asked: "Which of the following nitrogen stabilizers did you use?"</a:t>
            </a:r>
          </a:p>
          <a:p>
            <a:r>
              <a:rPr lang="en-US" dirty="0"/>
              <a:t>Separately for each application timing, the chart illustrates the % of primary Nitrogen fertilizer users who used each type of EEF.</a:t>
            </a:r>
            <a:endParaRPr lang="en-CA" dirty="0"/>
          </a:p>
        </p:txBody>
      </p:sp>
    </p:spTree>
    <p:extLst>
      <p:ext uri="{BB962C8B-B14F-4D97-AF65-F5344CB8AC3E}">
        <p14:creationId xmlns:p14="http://schemas.microsoft.com/office/powerpoint/2010/main" val="3189467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DA6B8-25F1-465B-A796-E23FD27927A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Potatoes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8679629" y="2238601"/>
            <a:ext cx="163191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Actual yields were a little below target yields in 2023.</a:t>
            </a:r>
          </a:p>
        </p:txBody>
      </p:sp>
      <p:graphicFrame>
        <p:nvGraphicFramePr>
          <p:cNvPr id="4" name="Object 3">
            <a:extLst>
              <a:ext uri="{FF2B5EF4-FFF2-40B4-BE49-F238E27FC236}">
                <a16:creationId xmlns:a16="http://schemas.microsoft.com/office/drawing/2014/main" id="{E43C202C-569F-44AC-B5C7-15AB66C732AF}"/>
              </a:ext>
            </a:extLst>
          </p:cNvPr>
          <p:cNvGraphicFramePr>
            <a:graphicFrameLocks/>
          </p:cNvGraphicFramePr>
          <p:nvPr>
            <p:extLst>
              <p:ext uri="{D42A27DB-BD31-4B8C-83A1-F6EECF244321}">
                <p14:modId xmlns:p14="http://schemas.microsoft.com/office/powerpoint/2010/main" val="119593840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potatoes in 2023 (respondents had the option to report that they did not have a target yield)? What was the average yield for your potatoes in 2023? </a:t>
            </a:r>
          </a:p>
          <a:p>
            <a:r>
              <a:rPr lang="en-CA" dirty="0"/>
              <a:t>The graph illustrates the average target yield and the average actual yield reported in each year.</a:t>
            </a:r>
          </a:p>
        </p:txBody>
      </p:sp>
    </p:spTree>
    <p:extLst>
      <p:ext uri="{BB962C8B-B14F-4D97-AF65-F5344CB8AC3E}">
        <p14:creationId xmlns:p14="http://schemas.microsoft.com/office/powerpoint/2010/main" val="606641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CC1F5D5B-B521-403E-B83C-618E61ADB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667" y="1981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a:extLst>
              <a:ext uri="{FF2B5EF4-FFF2-40B4-BE49-F238E27FC236}">
                <a16:creationId xmlns:a16="http://schemas.microsoft.com/office/drawing/2014/main" id="{FDCB391B-CE84-4D9C-8103-7980938FA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194" y="356509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252E5370-824E-4F3B-B43F-116E9149C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657" y="23814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E458BD1A-C856-480D-84BA-DCB935BC9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585" y="59436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A0E08C00-A188-42D5-82EC-5E8182B947CC}"/>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Potatoes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potatoes in 2023 (respondents had the option to report that they did not have a target yield)? What was the average yield for your potatoes in 2023? </a:t>
            </a:r>
          </a:p>
          <a:p>
            <a:r>
              <a:rPr lang="en-CA" dirty="0"/>
              <a:t>Separately by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157806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D9E0E9-899D-4F46-9D91-B0B7491E806D}"/>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Use Efficiency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4" name="Text Placeholder 15">
            <a:extLst>
              <a:ext uri="{FF2B5EF4-FFF2-40B4-BE49-F238E27FC236}">
                <a16:creationId xmlns:a16="http://schemas.microsoft.com/office/drawing/2014/main" id="{FCCF73C6-F099-D3B7-3444-FB277ED55F6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graphicFrame>
        <p:nvGraphicFramePr>
          <p:cNvPr id="10" name="Object 9">
            <a:extLst>
              <a:ext uri="{FF2B5EF4-FFF2-40B4-BE49-F238E27FC236}">
                <a16:creationId xmlns:a16="http://schemas.microsoft.com/office/drawing/2014/main" id="{F1779CB4-9B3C-47F9-A553-D3D22B40F753}"/>
              </a:ext>
            </a:extLst>
          </p:cNvPr>
          <p:cNvGraphicFramePr>
            <a:graphicFrameLocks/>
          </p:cNvGraphicFramePr>
          <p:nvPr>
            <p:extLst>
              <p:ext uri="{D42A27DB-BD31-4B8C-83A1-F6EECF244321}">
                <p14:modId xmlns:p14="http://schemas.microsoft.com/office/powerpoint/2010/main" val="224574770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5" imgW="914400" imgH="792360" progId="Excel.Sheet.12">
                  <p:embed/>
                </p:oleObj>
              </mc:Choice>
              <mc:Fallback>
                <p:oleObj name="Worksheet" showAsIcon="1" r:id="rId5" imgW="914400" imgH="792360" progId="Excel.Sheet.12">
                  <p:embed/>
                  <p:pic>
                    <p:nvPicPr>
                      <p:cNvPr id="0" name=""/>
                      <p:cNvPicPr/>
                      <p:nvPr/>
                    </p:nvPicPr>
                    <p:blipFill>
                      <a:blip r:embed="rId6"/>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12" name="Picture 11" descr="Asset 8.png">
            <a:hlinkClick r:id="rId7" action="ppaction://hlinksldjump"/>
            <a:extLst>
              <a:ext uri="{FF2B5EF4-FFF2-40B4-BE49-F238E27FC236}">
                <a16:creationId xmlns:a16="http://schemas.microsoft.com/office/drawing/2014/main" id="{6199D04A-7297-4BFA-9A48-1AEBFE25750B}"/>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The chart illustrates nitrogen use efficiency based on average actual yields and target yields. The NUE was calculated by dividing the total volume of nitrogen applied across all timings by the average actual yield and target yield. </a:t>
            </a:r>
            <a:endParaRPr lang="en-CA" sz="800" dirty="0"/>
          </a:p>
        </p:txBody>
      </p:sp>
    </p:spTree>
    <p:extLst>
      <p:ext uri="{BB962C8B-B14F-4D97-AF65-F5344CB8AC3E}">
        <p14:creationId xmlns:p14="http://schemas.microsoft.com/office/powerpoint/2010/main" val="412717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293E4E-99C9-4983-9625-A605424A5518}"/>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Factors Considered When Setting Target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graphicFrame>
        <p:nvGraphicFramePr>
          <p:cNvPr id="4" name="Object 3">
            <a:extLst>
              <a:ext uri="{FF2B5EF4-FFF2-40B4-BE49-F238E27FC236}">
                <a16:creationId xmlns:a16="http://schemas.microsoft.com/office/drawing/2014/main" id="{28172BC2-797A-490D-883C-DA7B2DFE7D18}"/>
              </a:ext>
            </a:extLst>
          </p:cNvPr>
          <p:cNvGraphicFramePr>
            <a:graphicFrameLocks/>
          </p:cNvGraphicFramePr>
          <p:nvPr>
            <p:extLst>
              <p:ext uri="{D42A27DB-BD31-4B8C-83A1-F6EECF244321}">
                <p14:modId xmlns:p14="http://schemas.microsoft.com/office/powerpoint/2010/main" val="344429352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set a target yield were asked: "Which of the following factors did you consider when you set your target yield for potatoes in 2023?"</a:t>
            </a:r>
          </a:p>
          <a:p>
            <a:pPr lvl="0"/>
            <a:r>
              <a:rPr lang="en-US" dirty="0"/>
              <a:t>The chart illustrates the main factor and other factors considered when setting the target yield in potatoes.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477634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2BBBD0-D503-4BAB-8645-AADE85EF4F50}"/>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Micro/Secondary Nutrients - % of Growers Using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a:extLst>
              <a:ext uri="{FF2B5EF4-FFF2-40B4-BE49-F238E27FC236}">
                <a16:creationId xmlns:a16="http://schemas.microsoft.com/office/drawing/2014/main" id="{179260C8-77A9-4C59-9EE0-1FF558EB5AA3}"/>
              </a:ext>
            </a:extLst>
          </p:cNvPr>
          <p:cNvSpPr txBox="1"/>
          <p:nvPr/>
        </p:nvSpPr>
        <p:spPr>
          <a:xfrm>
            <a:off x="8380412" y="1272315"/>
            <a:ext cx="18288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Boron was the most widely used micronutrient in potatoes.</a:t>
            </a:r>
          </a:p>
        </p:txBody>
      </p:sp>
      <p:pic>
        <p:nvPicPr>
          <p:cNvPr id="12" name="Picture 11" descr="Asset 17.png">
            <a:extLst>
              <a:ext uri="{FF2B5EF4-FFF2-40B4-BE49-F238E27FC236}">
                <a16:creationId xmlns:a16="http://schemas.microsoft.com/office/drawing/2014/main" id="{57DD890C-7152-4F17-8BCC-CC74677CAA6F}"/>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DC6A293F-1907-4AF0-B620-D387BE68B18D}"/>
              </a:ext>
            </a:extLst>
          </p:cNvPr>
          <p:cNvGraphicFramePr>
            <a:graphicFrameLocks/>
          </p:cNvGraphicFramePr>
          <p:nvPr>
            <p:extLst>
              <p:ext uri="{D42A27DB-BD31-4B8C-83A1-F6EECF244321}">
                <p14:modId xmlns:p14="http://schemas.microsoft.com/office/powerpoint/2010/main" val="1730799042"/>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respondents were asked: “Did you use any of the following micro/secondary nutrients for your 2023 potato crop - boron, calcium, copper, magnesium, manganese, molybdenum, zinc?”</a:t>
            </a:r>
          </a:p>
          <a:p>
            <a:r>
              <a:rPr lang="en-CA" dirty="0"/>
              <a:t>The chart illustrates the % of potato growers who used each micronutrient in each year.</a:t>
            </a:r>
          </a:p>
        </p:txBody>
      </p:sp>
    </p:spTree>
    <p:extLst>
      <p:ext uri="{BB962C8B-B14F-4D97-AF65-F5344CB8AC3E}">
        <p14:creationId xmlns:p14="http://schemas.microsoft.com/office/powerpoint/2010/main" val="45069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45546-B49F-41C5-8623-A0D6A2628862}"/>
              </a:ext>
            </a:extLst>
          </p:cNvPr>
          <p:cNvPicPr>
            <a:picLocks noChangeAspect="1"/>
          </p:cNvPicPr>
          <p:nvPr/>
        </p:nvPicPr>
        <p:blipFill>
          <a:blip r:embed="rId3"/>
          <a:stretch>
            <a:fillRect/>
          </a:stretch>
        </p:blipFill>
        <p:spPr>
          <a:xfrm>
            <a:off x="2645308" y="829092"/>
            <a:ext cx="8967993"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Application Method for Micro/Secondary Nutrients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BA0206D3-126E-4C25-B533-729DCFDE5AD5}"/>
              </a:ext>
            </a:extLst>
          </p:cNvPr>
          <p:cNvGraphicFramePr>
            <a:graphicFrameLocks/>
          </p:cNvGraphicFramePr>
          <p:nvPr>
            <p:extLst>
              <p:ext uri="{D42A27DB-BD31-4B8C-83A1-F6EECF244321}">
                <p14:modId xmlns:p14="http://schemas.microsoft.com/office/powerpoint/2010/main" val="244069571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were the micronutrients/secondary nutrients that you used in potatoes at [TIMING] applied? If you used more than one method, indicate the most common method that you used.</a:t>
            </a:r>
          </a:p>
          <a:p>
            <a:r>
              <a:rPr lang="en-CA" dirty="0"/>
              <a:t>The chart illustrates the % of micro/secondary nutrient users who used each application method on a net basis for all application timings.</a:t>
            </a:r>
          </a:p>
        </p:txBody>
      </p:sp>
    </p:spTree>
    <p:extLst>
      <p:ext uri="{BB962C8B-B14F-4D97-AF65-F5344CB8AC3E}">
        <p14:creationId xmlns:p14="http://schemas.microsoft.com/office/powerpoint/2010/main" val="1763488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E1D95-5AE8-40DB-B41E-B728A6101BF5}"/>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Formulation Type for Soil Applied Micro/Secondary Nutrients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13" name="Picture 12" descr="Asset 17.png">
            <a:extLst>
              <a:ext uri="{FF2B5EF4-FFF2-40B4-BE49-F238E27FC236}">
                <a16:creationId xmlns:a16="http://schemas.microsoft.com/office/drawing/2014/main" id="{34B9743D-EB6E-4217-A8AE-71D345E9E2A5}"/>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4" name="TextBox 13">
            <a:extLst>
              <a:ext uri="{FF2B5EF4-FFF2-40B4-BE49-F238E27FC236}">
                <a16:creationId xmlns:a16="http://schemas.microsoft.com/office/drawing/2014/main" id="{7C894872-3084-475C-AB8D-24DBB07702D8}"/>
              </a:ext>
            </a:extLst>
          </p:cNvPr>
          <p:cNvSpPr txBox="1"/>
          <p:nvPr/>
        </p:nvSpPr>
        <p:spPr>
          <a:xfrm>
            <a:off x="6122321" y="1892437"/>
            <a:ext cx="1724691"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53% of Boron was applied as a coating on granular fertilizer.</a:t>
            </a:r>
          </a:p>
        </p:txBody>
      </p:sp>
      <p:graphicFrame>
        <p:nvGraphicFramePr>
          <p:cNvPr id="3" name="Object 2">
            <a:extLst>
              <a:ext uri="{FF2B5EF4-FFF2-40B4-BE49-F238E27FC236}">
                <a16:creationId xmlns:a16="http://schemas.microsoft.com/office/drawing/2014/main" id="{EF1A5406-A152-404C-BBFE-2C4ECA0E5C60}"/>
              </a:ext>
            </a:extLst>
          </p:cNvPr>
          <p:cNvGraphicFramePr>
            <a:graphicFrameLocks/>
          </p:cNvGraphicFramePr>
          <p:nvPr>
            <p:extLst>
              <p:ext uri="{D42A27DB-BD31-4B8C-83A1-F6EECF244321}">
                <p14:modId xmlns:p14="http://schemas.microsoft.com/office/powerpoint/2010/main" val="117842024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soil-applied a micro or secondary nutrient were asked: "For your soil applied micronutrients/secondary nutrients, what was the formulation?"</a:t>
            </a:r>
          </a:p>
          <a:p>
            <a:r>
              <a:rPr lang="en-CA" dirty="0"/>
              <a:t>The chart illustrates the % of soil-applied micro/secondary nutrient users who indicated that they used each formulation type.</a:t>
            </a:r>
          </a:p>
        </p:txBody>
      </p:sp>
    </p:spTree>
    <p:extLst>
      <p:ext uri="{BB962C8B-B14F-4D97-AF65-F5344CB8AC3E}">
        <p14:creationId xmlns:p14="http://schemas.microsoft.com/office/powerpoint/2010/main" val="2117710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F0EDE00E-A9A2-4D4D-BE07-F2170717F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481" y="343883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157817B2-3C9D-48D6-AA80-A5BC4F5083EC}"/>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Potatoes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8" name="MoreInfo"/>
          <p:cNvSpPr txBox="1"/>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potatoes, how many acres of each fertilizer type did you apply?”</a:t>
            </a:r>
          </a:p>
          <a:p>
            <a:r>
              <a:rPr lang="en-CA" dirty="0"/>
              <a:t>Separately for each timing, the charts illustrate the % of total potato acres that was treated with a primary nitrogen fertilizer by farm size, age and 4R program familiarity.</a:t>
            </a:r>
          </a:p>
          <a:p>
            <a:r>
              <a:rPr lang="en-CA" dirty="0"/>
              <a:t>Nitrogen only includes those fertilizer types where nitrogen is the primary component. A list can be accessed by clicking on the “A” button.</a:t>
            </a:r>
          </a:p>
        </p:txBody>
      </p:sp>
      <p:pic>
        <p:nvPicPr>
          <p:cNvPr id="3" name="Picture 2">
            <a:extLst>
              <a:ext uri="{FF2B5EF4-FFF2-40B4-BE49-F238E27FC236}">
                <a16:creationId xmlns:a16="http://schemas.microsoft.com/office/drawing/2014/main" id="{6F5A173C-1103-6467-D20E-738BBBFEDE46}"/>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E24850A-3664-A75D-94E6-8E8D8A99B38B}"/>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901552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7E3CB-80AC-4F28-9E94-A763B091C897}"/>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Method Used to Determine Need for Micro/Secondary Nutrients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graphicFrame>
        <p:nvGraphicFramePr>
          <p:cNvPr id="3" name="Object 2">
            <a:extLst>
              <a:ext uri="{FF2B5EF4-FFF2-40B4-BE49-F238E27FC236}">
                <a16:creationId xmlns:a16="http://schemas.microsoft.com/office/drawing/2014/main" id="{54808DBB-9774-47D2-92A4-D43082C3AB4D}"/>
              </a:ext>
            </a:extLst>
          </p:cNvPr>
          <p:cNvGraphicFramePr>
            <a:graphicFrameLocks/>
          </p:cNvGraphicFramePr>
          <p:nvPr>
            <p:extLst>
              <p:ext uri="{D42A27DB-BD31-4B8C-83A1-F6EECF244321}">
                <p14:modId xmlns:p14="http://schemas.microsoft.com/office/powerpoint/2010/main" val="3238720842"/>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did you determine that you needed to apply [MICRONUTRIENT] in 2023?"</a:t>
            </a:r>
          </a:p>
          <a:p>
            <a:r>
              <a:rPr lang="en-CA" dirty="0"/>
              <a:t>The chart illustrates the % of micro/secondary nutrient users who indicated that they used each method to determine the need for the micro/secondary nutrient.</a:t>
            </a:r>
          </a:p>
        </p:txBody>
      </p:sp>
    </p:spTree>
    <p:extLst>
      <p:ext uri="{BB962C8B-B14F-4D97-AF65-F5344CB8AC3E}">
        <p14:creationId xmlns:p14="http://schemas.microsoft.com/office/powerpoint/2010/main" val="3280875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36582477-61C5-4B05-B013-BB2235E79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749" y="24563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a:extLst>
              <a:ext uri="{FF2B5EF4-FFF2-40B4-BE49-F238E27FC236}">
                <a16:creationId xmlns:a16="http://schemas.microsoft.com/office/drawing/2014/main" id="{35B3A23E-BA21-4CB3-82BA-8922877F8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037" y="59134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CE60F28-6A2A-4CF4-B79C-EE237202DD26}"/>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graphicFrame>
        <p:nvGraphicFramePr>
          <p:cNvPr id="3" name="Object 2">
            <a:extLst>
              <a:ext uri="{FF2B5EF4-FFF2-40B4-BE49-F238E27FC236}">
                <a16:creationId xmlns:a16="http://schemas.microsoft.com/office/drawing/2014/main" id="{940EDEB7-E1DD-42B9-A157-7529CC35DFED}"/>
              </a:ext>
            </a:extLst>
          </p:cNvPr>
          <p:cNvGraphicFramePr>
            <a:graphicFrameLocks/>
          </p:cNvGraphicFramePr>
          <p:nvPr>
            <p:extLst>
              <p:ext uri="{D42A27DB-BD31-4B8C-83A1-F6EECF244321}">
                <p14:modId xmlns:p14="http://schemas.microsoft.com/office/powerpoint/2010/main" val="259905786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who applied the majority of the product?"</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68220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0444849B-9F90-4F82-893A-B3ED2B867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048" y="32958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CC2823B-1022-4C87-8BFC-234BB5104943}"/>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Biostimulants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11" name="TextBox 10">
            <a:extLst>
              <a:ext uri="{FF2B5EF4-FFF2-40B4-BE49-F238E27FC236}">
                <a16:creationId xmlns:a16="http://schemas.microsoft.com/office/drawing/2014/main" id="{6B404E54-47D6-4E2E-8855-3B836B38F64E}"/>
              </a:ext>
            </a:extLst>
          </p:cNvPr>
          <p:cNvSpPr txBox="1"/>
          <p:nvPr/>
        </p:nvSpPr>
        <p:spPr>
          <a:xfrm>
            <a:off x="8151812" y="4548472"/>
            <a:ext cx="15793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4R knowledge appears to be linked to biostimulant use.</a:t>
            </a:r>
          </a:p>
        </p:txBody>
      </p:sp>
      <p:sp>
        <p:nvSpPr>
          <p:cNvPr id="3" name="TextBox 2">
            <a:extLst>
              <a:ext uri="{FF2B5EF4-FFF2-40B4-BE49-F238E27FC236}">
                <a16:creationId xmlns:a16="http://schemas.microsoft.com/office/drawing/2014/main" id="{293B54F5-8D17-20AF-7C83-2F814BC5CAD0}"/>
              </a:ext>
            </a:extLst>
          </p:cNvPr>
          <p:cNvSpPr txBox="1"/>
          <p:nvPr/>
        </p:nvSpPr>
        <p:spPr>
          <a:xfrm>
            <a:off x="8380412" y="3048000"/>
            <a:ext cx="17526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Young growers were more likely to have used a biostimulant.</a:t>
            </a:r>
          </a:p>
        </p:txBody>
      </p:sp>
      <p:graphicFrame>
        <p:nvGraphicFramePr>
          <p:cNvPr id="6" name="Object 5">
            <a:extLst>
              <a:ext uri="{FF2B5EF4-FFF2-40B4-BE49-F238E27FC236}">
                <a16:creationId xmlns:a16="http://schemas.microsoft.com/office/drawing/2014/main" id="{7F4CBA59-3D8F-455C-A049-8011C6A11B0D}"/>
              </a:ext>
            </a:extLst>
          </p:cNvPr>
          <p:cNvGraphicFramePr>
            <a:graphicFrameLocks/>
          </p:cNvGraphicFramePr>
          <p:nvPr>
            <p:extLst>
              <p:ext uri="{D42A27DB-BD31-4B8C-83A1-F6EECF244321}">
                <p14:modId xmlns:p14="http://schemas.microsoft.com/office/powerpoint/2010/main" val="72788698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13" name="Picture 12" descr="Asset 17.png">
            <a:extLst>
              <a:ext uri="{FF2B5EF4-FFF2-40B4-BE49-F238E27FC236}">
                <a16:creationId xmlns:a16="http://schemas.microsoft.com/office/drawing/2014/main" id="{C2D86A50-4C34-4AFE-B5B2-E8AAC1FB165D}"/>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potatoes in the 2023 season?</a:t>
            </a:r>
          </a:p>
          <a:p>
            <a:pPr lvl="0"/>
            <a:r>
              <a:rPr lang="en-US" dirty="0"/>
              <a:t>The chart illustrates the % of growers who used a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0806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General Fertilizer Practices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5" name="TextBox 74">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Sources of Fertilizer Advice</a:t>
            </a:r>
          </a:p>
        </p:txBody>
      </p:sp>
      <p:sp>
        <p:nvSpPr>
          <p:cNvPr id="77" name="TextBox 76">
            <a:hlinkClick r:id="rId6" action="ppaction://hlinksldjump"/>
          </p:cNvPr>
          <p:cNvSpPr txBox="1"/>
          <p:nvPr/>
        </p:nvSpPr>
        <p:spPr>
          <a:xfrm>
            <a:off x="303212" y="1122388"/>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Nitrogen</a:t>
            </a:r>
          </a:p>
        </p:txBody>
      </p:sp>
      <p:sp>
        <p:nvSpPr>
          <p:cNvPr id="80" name="TextBox 79">
            <a:hlinkClick r:id="rId7" action="ppaction://hlinksldjump"/>
          </p:cNvPr>
          <p:cNvSpPr txBox="1"/>
          <p:nvPr/>
        </p:nvSpPr>
        <p:spPr>
          <a:xfrm>
            <a:off x="303212" y="1453390"/>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P, K and S</a:t>
            </a:r>
          </a:p>
        </p:txBody>
      </p:sp>
      <p:sp>
        <p:nvSpPr>
          <p:cNvPr id="100" name="Rectangle 29"/>
          <p:cNvSpPr>
            <a:spLocks noChangeArrowheads="1"/>
          </p:cNvSpPr>
          <p:nvPr/>
        </p:nvSpPr>
        <p:spPr bwMode="auto">
          <a:xfrm>
            <a:off x="5393796" y="1473201"/>
            <a:ext cx="6795029" cy="377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Where do farmers get advice about fertilizer management?</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often do they do soil testing?</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do soil testing for nitrogen every year?</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familiar are farmers with the 4R nutrient stewardship program?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believe that they comply with 4R nutrient stewardship guidelines?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working with a 4R Designated Agronomist or a 4R Nutrient Management Specialty CCA?</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have a 4R Plan in place? What are the benefits?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have a 4R Plan for their farm?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adopt 4R practices?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sources that farmers would use to get information about the 4R program?</a:t>
            </a:r>
          </a:p>
        </p:txBody>
      </p:sp>
      <p:sp>
        <p:nvSpPr>
          <p:cNvPr id="45" name="Rounded Rectangle 44"/>
          <p:cNvSpPr/>
          <p:nvPr/>
        </p:nvSpPr>
        <p:spPr>
          <a:xfrm>
            <a:off x="227012" y="990600"/>
            <a:ext cx="91440" cy="2788920"/>
          </a:xfrm>
          <a:prstGeom prst="roundRect">
            <a:avLst/>
          </a:prstGeom>
          <a:solidFill>
            <a:srgbClr val="60504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68317"/>
                <a:ext cx="1770184" cy="1343025"/>
                <a:chOff x="10191628" y="2368317"/>
                <a:chExt cx="1770184" cy="1343025"/>
              </a:xfrm>
            </p:grpSpPr>
            <p:sp>
              <p:nvSpPr>
                <p:cNvPr id="31" name="TextBox 30"/>
                <p:cNvSpPr txBox="1"/>
                <p:nvPr/>
              </p:nvSpPr>
              <p:spPr>
                <a:xfrm>
                  <a:off x="10191628" y="3261988"/>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6831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2" name="TextBox 41">
            <a:hlinkClick r:id="rId9" action="ppaction://hlinksldjump"/>
          </p:cNvPr>
          <p:cNvSpPr txBox="1"/>
          <p:nvPr/>
        </p:nvSpPr>
        <p:spPr>
          <a:xfrm>
            <a:off x="303212" y="2280895"/>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Familiarity with 4R Concept</a:t>
            </a:r>
          </a:p>
        </p:txBody>
      </p:sp>
      <p:sp>
        <p:nvSpPr>
          <p:cNvPr id="46" name="TextBox 45">
            <a:hlinkClick r:id="rId10" action="ppaction://hlinksldjump"/>
          </p:cNvPr>
          <p:cNvSpPr txBox="1"/>
          <p:nvPr/>
        </p:nvSpPr>
        <p:spPr>
          <a:xfrm>
            <a:off x="303212" y="3273901"/>
            <a:ext cx="34290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Fee to Prepare 4R Plan</a:t>
            </a:r>
            <a:endParaRPr lang="en-CA" sz="1100" dirty="0">
              <a:solidFill>
                <a:schemeClr val="bg1"/>
              </a:solidFill>
              <a:latin typeface="Calibri Light" pitchFamily="34" charset="0"/>
              <a:cs typeface="Calibri Light" pitchFamily="34" charset="0"/>
            </a:endParaRPr>
          </a:p>
        </p:txBody>
      </p:sp>
      <p:sp>
        <p:nvSpPr>
          <p:cNvPr id="78" name="TextBox 77">
            <a:hlinkClick r:id="rId11" action="ppaction://hlinksldjump"/>
          </p:cNvPr>
          <p:cNvSpPr txBox="1"/>
          <p:nvPr/>
        </p:nvSpPr>
        <p:spPr>
          <a:xfrm>
            <a:off x="303212" y="1287889"/>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Soil Testing for N Every Year</a:t>
            </a:r>
          </a:p>
        </p:txBody>
      </p:sp>
      <p:sp>
        <p:nvSpPr>
          <p:cNvPr id="50" name="TextBox 49">
            <a:hlinkClick r:id="rId12" action="ppaction://hlinksldjump"/>
          </p:cNvPr>
          <p:cNvSpPr txBox="1"/>
          <p:nvPr/>
        </p:nvSpPr>
        <p:spPr>
          <a:xfrm>
            <a:off x="303212" y="1618891"/>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Micronutrients</a:t>
            </a:r>
          </a:p>
        </p:txBody>
      </p:sp>
      <p:sp>
        <p:nvSpPr>
          <p:cNvPr id="51" name="TextBox 50">
            <a:hlinkClick r:id="rId13" action="ppaction://hlinksldjump"/>
          </p:cNvPr>
          <p:cNvSpPr txBox="1"/>
          <p:nvPr/>
        </p:nvSpPr>
        <p:spPr>
          <a:xfrm>
            <a:off x="303212" y="1784392"/>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Electrical Conductivity</a:t>
            </a:r>
          </a:p>
        </p:txBody>
      </p:sp>
      <p:sp>
        <p:nvSpPr>
          <p:cNvPr id="52" name="TextBox 51">
            <a:hlinkClick r:id="rId14" action="ppaction://hlinksldjump"/>
          </p:cNvPr>
          <p:cNvSpPr txBox="1"/>
          <p:nvPr/>
        </p:nvSpPr>
        <p:spPr>
          <a:xfrm>
            <a:off x="303212" y="1949893"/>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Organic Matter</a:t>
            </a:r>
          </a:p>
        </p:txBody>
      </p:sp>
      <p:sp>
        <p:nvSpPr>
          <p:cNvPr id="53" name="TextBox 52">
            <a:hlinkClick r:id="rId15" action="ppaction://hlinksldjump"/>
          </p:cNvPr>
          <p:cNvSpPr txBox="1"/>
          <p:nvPr/>
        </p:nvSpPr>
        <p:spPr>
          <a:xfrm>
            <a:off x="303212" y="2115394"/>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pH</a:t>
            </a:r>
          </a:p>
        </p:txBody>
      </p:sp>
      <p:sp>
        <p:nvSpPr>
          <p:cNvPr id="56" name="TextBox 55">
            <a:hlinkClick r:id="rId16" action="ppaction://hlinksldjump"/>
          </p:cNvPr>
          <p:cNvSpPr txBox="1"/>
          <p:nvPr/>
        </p:nvSpPr>
        <p:spPr>
          <a:xfrm>
            <a:off x="303212" y="2446396"/>
            <a:ext cx="34290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Believe They Comply With 4R</a:t>
            </a:r>
          </a:p>
        </p:txBody>
      </p:sp>
      <p:sp>
        <p:nvSpPr>
          <p:cNvPr id="57" name="TextBox 56">
            <a:hlinkClick r:id="rId17" action="ppaction://hlinksldjump"/>
          </p:cNvPr>
          <p:cNvSpPr txBox="1"/>
          <p:nvPr/>
        </p:nvSpPr>
        <p:spPr>
          <a:xfrm>
            <a:off x="303212" y="2611897"/>
            <a:ext cx="34290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Work With A 4R Designated Agronomist</a:t>
            </a:r>
          </a:p>
        </p:txBody>
      </p:sp>
      <p:sp>
        <p:nvSpPr>
          <p:cNvPr id="58" name="TextBox 57">
            <a:hlinkClick r:id="rId18" action="ppaction://hlinksldjump"/>
          </p:cNvPr>
          <p:cNvSpPr txBox="1"/>
          <p:nvPr/>
        </p:nvSpPr>
        <p:spPr>
          <a:xfrm>
            <a:off x="303212" y="2942899"/>
            <a:ext cx="34290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Benefits Of Having A 4R Plan In Place</a:t>
            </a:r>
          </a:p>
        </p:txBody>
      </p:sp>
      <p:sp>
        <p:nvSpPr>
          <p:cNvPr id="59" name="TextBox 58">
            <a:hlinkClick r:id="rId19" action="ppaction://hlinksldjump"/>
          </p:cNvPr>
          <p:cNvSpPr txBox="1"/>
          <p:nvPr/>
        </p:nvSpPr>
        <p:spPr>
          <a:xfrm>
            <a:off x="303212" y="3108400"/>
            <a:ext cx="34290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Putting A 4R Plan In Place</a:t>
            </a:r>
          </a:p>
        </p:txBody>
      </p:sp>
      <p:sp>
        <p:nvSpPr>
          <p:cNvPr id="60" name="TextBox 59">
            <a:hlinkClick r:id="rId20" action="ppaction://hlinksldjump"/>
          </p:cNvPr>
          <p:cNvSpPr txBox="1"/>
          <p:nvPr/>
        </p:nvSpPr>
        <p:spPr>
          <a:xfrm>
            <a:off x="303212" y="2777398"/>
            <a:ext cx="34290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Growers Who Have A 4R Plan In Place</a:t>
            </a:r>
          </a:p>
        </p:txBody>
      </p:sp>
      <p:sp>
        <p:nvSpPr>
          <p:cNvPr id="62" name="TextBox 61">
            <a:hlinkClick r:id="rId21" action="ppaction://hlinksldjump"/>
            <a:extLst>
              <a:ext uri="{FF2B5EF4-FFF2-40B4-BE49-F238E27FC236}">
                <a16:creationId xmlns:a16="http://schemas.microsoft.com/office/drawing/2014/main" id="{6CA6D8ED-9651-4FDE-891A-92D9029B3E77}"/>
              </a:ext>
            </a:extLst>
          </p:cNvPr>
          <p:cNvSpPr txBox="1"/>
          <p:nvPr/>
        </p:nvSpPr>
        <p:spPr>
          <a:xfrm>
            <a:off x="303212" y="3439402"/>
            <a:ext cx="34290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Sources of Fertilizer Information</a:t>
            </a:r>
          </a:p>
        </p:txBody>
      </p:sp>
      <p:sp>
        <p:nvSpPr>
          <p:cNvPr id="63" name="TextBox 62">
            <a:hlinkClick r:id="rId22" action="ppaction://hlinksldjump"/>
            <a:extLst>
              <a:ext uri="{FF2B5EF4-FFF2-40B4-BE49-F238E27FC236}">
                <a16:creationId xmlns:a16="http://schemas.microsoft.com/office/drawing/2014/main" id="{0F06D8B0-96B5-41E1-96B1-4F11984617D8}"/>
              </a:ext>
            </a:extLst>
          </p:cNvPr>
          <p:cNvSpPr txBox="1"/>
          <p:nvPr/>
        </p:nvSpPr>
        <p:spPr>
          <a:xfrm>
            <a:off x="303212" y="3604903"/>
            <a:ext cx="34290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Programs Used to Measure Environmental Footprint </a:t>
            </a:r>
            <a:endParaRPr lang="en-CA" sz="110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26580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32178A-02EF-43F8-9DC2-56FDD7F1FCA2}"/>
              </a:ext>
            </a:extLst>
          </p:cNvPr>
          <p:cNvPicPr>
            <a:picLocks noChangeAspect="1"/>
          </p:cNvPicPr>
          <p:nvPr/>
        </p:nvPicPr>
        <p:blipFill>
          <a:blip r:embed="rId3"/>
          <a:stretch>
            <a:fillRect/>
          </a:stretch>
        </p:blipFill>
        <p:spPr>
          <a:xfrm>
            <a:off x="2648356" y="813851"/>
            <a:ext cx="8961897" cy="578560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9497012" y="1392753"/>
            <a:ext cx="2617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potato farmers indicated that they used an ag retailer, dealer or sales rep for advice.</a:t>
            </a:r>
          </a:p>
        </p:txBody>
      </p:sp>
      <p:graphicFrame>
        <p:nvGraphicFramePr>
          <p:cNvPr id="3" name="Object 2">
            <a:extLst>
              <a:ext uri="{FF2B5EF4-FFF2-40B4-BE49-F238E27FC236}">
                <a16:creationId xmlns:a16="http://schemas.microsoft.com/office/drawing/2014/main" id="{D497F33B-AF1F-4037-88F7-EF3769D673EE}"/>
              </a:ext>
            </a:extLst>
          </p:cNvPr>
          <p:cNvGraphicFramePr>
            <a:graphicFrameLocks/>
          </p:cNvGraphicFramePr>
          <p:nvPr>
            <p:extLst>
              <p:ext uri="{D42A27DB-BD31-4B8C-83A1-F6EECF244321}">
                <p14:modId xmlns:p14="http://schemas.microsoft.com/office/powerpoint/2010/main" val="2802237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a:t>
            </a:r>
            <a:r>
              <a:rPr lang="en-US" dirty="0"/>
              <a:t>id you use any of the following for your decisions about fertilizer and nutrient management? </a:t>
            </a:r>
            <a:r>
              <a:rPr lang="en-CA" dirty="0"/>
              <a:t>(Please check all that apply)</a:t>
            </a:r>
            <a:r>
              <a:rPr lang="en-US" dirty="0"/>
              <a:t>”</a:t>
            </a:r>
          </a:p>
          <a:p>
            <a:r>
              <a:rPr lang="en-CA" dirty="0"/>
              <a:t>The chart illustrates the % of total respondents who indicated that they use each source when making decisions about their fertilizer program.</a:t>
            </a:r>
          </a:p>
        </p:txBody>
      </p:sp>
    </p:spTree>
    <p:extLst>
      <p:ext uri="{BB962C8B-B14F-4D97-AF65-F5344CB8AC3E}">
        <p14:creationId xmlns:p14="http://schemas.microsoft.com/office/powerpoint/2010/main" val="416751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9A9CFD37-A5FD-48D9-A95B-AF2935678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767" y="354531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FCF5CCF-7488-4834-83E2-3218CABDB283}"/>
              </a:ext>
            </a:extLst>
          </p:cNvPr>
          <p:cNvPicPr>
            <a:picLocks noChangeAspect="1"/>
          </p:cNvPicPr>
          <p:nvPr/>
        </p:nvPicPr>
        <p:blipFill>
          <a:blip r:embed="rId4"/>
          <a:stretch>
            <a:fillRect/>
          </a:stretch>
        </p:blipFill>
        <p:spPr>
          <a:xfrm>
            <a:off x="2609994" y="817418"/>
            <a:ext cx="9150889"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“Did you use any of the following for your decisions about fertilizer and nutrient management?  (Please check all that apply.)”</a:t>
            </a:r>
          </a:p>
          <a:p>
            <a:r>
              <a:rPr lang="en-CA" dirty="0"/>
              <a:t>Separately by farm size, age category and 4R program familiarity, the graph illustrates the % of total respondents who get advice about fertilizer management from each source.</a:t>
            </a:r>
          </a:p>
        </p:txBody>
      </p:sp>
    </p:spTree>
    <p:extLst>
      <p:ext uri="{BB962C8B-B14F-4D97-AF65-F5344CB8AC3E}">
        <p14:creationId xmlns:p14="http://schemas.microsoft.com/office/powerpoint/2010/main" val="900866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E382D-B9EE-213E-D2AA-C00AAD67E322}"/>
              </a:ext>
            </a:extLst>
          </p:cNvPr>
          <p:cNvPicPr>
            <a:picLocks noChangeAspect="1"/>
          </p:cNvPicPr>
          <p:nvPr/>
        </p:nvPicPr>
        <p:blipFill>
          <a:blip r:embed="rId3"/>
          <a:stretch>
            <a:fillRect/>
          </a:stretch>
        </p:blipFill>
        <p:spPr>
          <a:xfrm>
            <a:off x="1778174" y="880925"/>
            <a:ext cx="1013852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3" name="TextBox 2">
            <a:extLst>
              <a:ext uri="{FF2B5EF4-FFF2-40B4-BE49-F238E27FC236}">
                <a16:creationId xmlns:a16="http://schemas.microsoft.com/office/drawing/2014/main" id="{CE3DB7EA-4DF3-6B07-40C2-221C74C37099}"/>
              </a:ext>
            </a:extLst>
          </p:cNvPr>
          <p:cNvSpPr txBox="1"/>
          <p:nvPr/>
        </p:nvSpPr>
        <p:spPr>
          <a:xfrm>
            <a:off x="7742903" y="2743200"/>
            <a:ext cx="162756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53% of growers said they test for nitrogen every 3 years.</a:t>
            </a:r>
          </a:p>
        </p:txBody>
      </p:sp>
      <p:pic>
        <p:nvPicPr>
          <p:cNvPr id="4" name="Picture 3" descr="Asset 17.png">
            <a:extLst>
              <a:ext uri="{FF2B5EF4-FFF2-40B4-BE49-F238E27FC236}">
                <a16:creationId xmlns:a16="http://schemas.microsoft.com/office/drawing/2014/main" id="{5274239D-FE50-9389-774B-1EA6BDB9F606}"/>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0" name="Object 9">
            <a:extLst>
              <a:ext uri="{FF2B5EF4-FFF2-40B4-BE49-F238E27FC236}">
                <a16:creationId xmlns:a16="http://schemas.microsoft.com/office/drawing/2014/main" id="{4448DBBA-095F-4BAC-A569-515A5764693B}"/>
              </a:ext>
            </a:extLst>
          </p:cNvPr>
          <p:cNvGraphicFramePr>
            <a:graphicFrameLocks/>
          </p:cNvGraphicFramePr>
          <p:nvPr>
            <p:extLst>
              <p:ext uri="{D42A27DB-BD31-4B8C-83A1-F6EECF244321}">
                <p14:modId xmlns:p14="http://schemas.microsoft.com/office/powerpoint/2010/main" val="409922206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chart illustrates the % of total respondents who reported each frequency of soil testing for nitrogen in each year.</a:t>
            </a:r>
          </a:p>
        </p:txBody>
      </p:sp>
    </p:spTree>
    <p:extLst>
      <p:ext uri="{BB962C8B-B14F-4D97-AF65-F5344CB8AC3E}">
        <p14:creationId xmlns:p14="http://schemas.microsoft.com/office/powerpoint/2010/main" val="408760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4">
            <a:extLst>
              <a:ext uri="{FF2B5EF4-FFF2-40B4-BE49-F238E27FC236}">
                <a16:creationId xmlns:a16="http://schemas.microsoft.com/office/drawing/2014/main" id="{89079BBE-D7F4-425E-84E6-8A4614197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903" y="333771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artial Circle 13">
            <a:extLst>
              <a:ext uri="{FF2B5EF4-FFF2-40B4-BE49-F238E27FC236}">
                <a16:creationId xmlns:a16="http://schemas.microsoft.com/office/drawing/2014/main" id="{479B2B29-B9C0-4194-9FA1-B778DFFC5C1D}"/>
              </a:ext>
            </a:extLst>
          </p:cNvPr>
          <p:cNvSpPr/>
          <p:nvPr/>
        </p:nvSpPr>
        <p:spPr>
          <a:xfrm>
            <a:off x="3064666" y="1105837"/>
            <a:ext cx="3419856" cy="3419856"/>
          </a:xfrm>
          <a:prstGeom prst="pie">
            <a:avLst>
              <a:gd name="adj1" fmla="val 16215982"/>
              <a:gd name="adj2" fmla="val 10282735"/>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67688"/>
            <a:ext cx="9477375" cy="334963"/>
          </a:xfrm>
          <a:prstGeom prst="rect">
            <a:avLst/>
          </a:prstGeom>
        </p:spPr>
        <p:txBody>
          <a:bodyPr/>
          <a:lstStyle/>
          <a:p>
            <a:r>
              <a:rPr lang="en-CA" sz="2200" dirty="0"/>
              <a:t>Frequency of Soil Testing - Nitrogen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Arrow: Bent 12">
            <a:extLst>
              <a:ext uri="{FF2B5EF4-FFF2-40B4-BE49-F238E27FC236}">
                <a16:creationId xmlns:a16="http://schemas.microsoft.com/office/drawing/2014/main" id="{90F39E9B-FEB0-4261-9E47-0E50EE6C1750}"/>
              </a:ext>
            </a:extLst>
          </p:cNvPr>
          <p:cNvSpPr/>
          <p:nvPr/>
        </p:nvSpPr>
        <p:spPr>
          <a:xfrm>
            <a:off x="5637212" y="822996"/>
            <a:ext cx="1071807" cy="721385"/>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pic>
        <p:nvPicPr>
          <p:cNvPr id="4" name="Picture 3">
            <a:extLst>
              <a:ext uri="{FF2B5EF4-FFF2-40B4-BE49-F238E27FC236}">
                <a16:creationId xmlns:a16="http://schemas.microsoft.com/office/drawing/2014/main" id="{A3AF81F5-562F-E202-AA06-2C71BC1D35B3}"/>
              </a:ext>
            </a:extLst>
          </p:cNvPr>
          <p:cNvPicPr>
            <a:picLocks noChangeAspect="1"/>
          </p:cNvPicPr>
          <p:nvPr/>
        </p:nvPicPr>
        <p:blipFill>
          <a:blip r:embed="rId7"/>
          <a:stretch>
            <a:fillRect/>
          </a:stretch>
        </p:blipFill>
        <p:spPr>
          <a:xfrm>
            <a:off x="2467656" y="892361"/>
            <a:ext cx="9543089" cy="5498028"/>
          </a:xfrm>
          <a:prstGeom prst="rect">
            <a:avLst/>
          </a:prstGeom>
        </p:spPr>
      </p:pic>
      <p:sp>
        <p:nvSpPr>
          <p:cNvPr id="3" name="TextBox 2">
            <a:extLst>
              <a:ext uri="{FF2B5EF4-FFF2-40B4-BE49-F238E27FC236}">
                <a16:creationId xmlns:a16="http://schemas.microsoft.com/office/drawing/2014/main" id="{CE3DB7EA-4DF3-6B07-40C2-221C74C37099}"/>
              </a:ext>
            </a:extLst>
          </p:cNvPr>
          <p:cNvSpPr txBox="1"/>
          <p:nvPr/>
        </p:nvSpPr>
        <p:spPr>
          <a:xfrm>
            <a:off x="4545555" y="2815765"/>
            <a:ext cx="162756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53% of growers said they test for nitrogen every 3 years.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graph on the left illustrates the % of total respondents who do soil testing for nitrogen at each frequency level.  Separately by farm size, age category and 4R familiarity, the graph on the right illustrates the % of total respondents who soil test for nitrogen at least every 3 years.</a:t>
            </a:r>
          </a:p>
        </p:txBody>
      </p:sp>
    </p:spTree>
    <p:extLst>
      <p:ext uri="{BB962C8B-B14F-4D97-AF65-F5344CB8AC3E}">
        <p14:creationId xmlns:p14="http://schemas.microsoft.com/office/powerpoint/2010/main" val="252233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69963-BD51-4BBF-AAE3-35D1F0394E9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Soil Testing for Nitrogen Every Year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02E42557-19A6-410D-8110-1BF2D8F2593C}"/>
              </a:ext>
            </a:extLst>
          </p:cNvPr>
          <p:cNvSpPr txBox="1"/>
          <p:nvPr/>
        </p:nvSpPr>
        <p:spPr>
          <a:xfrm>
            <a:off x="8456612" y="964641"/>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33% of potato growers say they don’t have time to soil test for N every year.</a:t>
            </a:r>
          </a:p>
        </p:txBody>
      </p:sp>
      <p:graphicFrame>
        <p:nvGraphicFramePr>
          <p:cNvPr id="4" name="Object 3">
            <a:extLst>
              <a:ext uri="{FF2B5EF4-FFF2-40B4-BE49-F238E27FC236}">
                <a16:creationId xmlns:a16="http://schemas.microsoft.com/office/drawing/2014/main" id="{02AA3216-2C8E-43EB-AC0F-E52ECDEA7D12}"/>
              </a:ext>
            </a:extLst>
          </p:cNvPr>
          <p:cNvGraphicFramePr>
            <a:graphicFrameLocks/>
          </p:cNvGraphicFramePr>
          <p:nvPr>
            <p:extLst>
              <p:ext uri="{D42A27DB-BD31-4B8C-83A1-F6EECF244321}">
                <p14:modId xmlns:p14="http://schemas.microsoft.com/office/powerpoint/2010/main" val="343305299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soil test for nitrogen every year were asked: “Please tell us what keeps you from soil testing for nitrogen every year.  (Check all that apply.) “</a:t>
            </a:r>
          </a:p>
          <a:p>
            <a:r>
              <a:rPr lang="en-CA" dirty="0"/>
              <a:t>The graph illustrates the % of those respondents who do not soil test for nitrogen every year who reported each reason for not soil testing every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0EC21-30E9-A3B1-A0DB-AA575EAF55DF}"/>
              </a:ext>
            </a:extLst>
          </p:cNvPr>
          <p:cNvPicPr>
            <a:picLocks noChangeAspect="1"/>
          </p:cNvPicPr>
          <p:nvPr/>
        </p:nvPicPr>
        <p:blipFill>
          <a:blip r:embed="rId3"/>
          <a:stretch>
            <a:fillRect/>
          </a:stretch>
        </p:blipFill>
        <p:spPr>
          <a:xfrm>
            <a:off x="1827210" y="811293"/>
            <a:ext cx="10047079"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5" name="Picture 14" descr="Asset 17.png">
            <a:extLst>
              <a:ext uri="{FF2B5EF4-FFF2-40B4-BE49-F238E27FC236}">
                <a16:creationId xmlns:a16="http://schemas.microsoft.com/office/drawing/2014/main" id="{8068D807-063C-4978-AC9A-1E8AC058A72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TextBox 2">
            <a:extLst>
              <a:ext uri="{FF2B5EF4-FFF2-40B4-BE49-F238E27FC236}">
                <a16:creationId xmlns:a16="http://schemas.microsoft.com/office/drawing/2014/main" id="{EC073D2D-580B-4662-5062-7D5FDF5EBA54}"/>
              </a:ext>
            </a:extLst>
          </p:cNvPr>
          <p:cNvSpPr txBox="1"/>
          <p:nvPr/>
        </p:nvSpPr>
        <p:spPr>
          <a:xfrm>
            <a:off x="7923212" y="2981351"/>
            <a:ext cx="16580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say they test for Phosphorous every 3 years.</a:t>
            </a:r>
          </a:p>
        </p:txBody>
      </p:sp>
      <p:graphicFrame>
        <p:nvGraphicFramePr>
          <p:cNvPr id="11" name="Object 10">
            <a:extLst>
              <a:ext uri="{FF2B5EF4-FFF2-40B4-BE49-F238E27FC236}">
                <a16:creationId xmlns:a16="http://schemas.microsoft.com/office/drawing/2014/main" id="{CA154E76-13FD-4F1E-8B25-F7A657FA868E}"/>
              </a:ext>
            </a:extLst>
          </p:cNvPr>
          <p:cNvGraphicFramePr>
            <a:graphicFrameLocks/>
          </p:cNvGraphicFramePr>
          <p:nvPr>
            <p:extLst>
              <p:ext uri="{D42A27DB-BD31-4B8C-83A1-F6EECF244321}">
                <p14:modId xmlns:p14="http://schemas.microsoft.com/office/powerpoint/2010/main" val="334192002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3" name="Object 2">
                        <a:extLst>
                          <a:ext uri="{FF2B5EF4-FFF2-40B4-BE49-F238E27FC236}">
                            <a16:creationId xmlns:a16="http://schemas.microsoft.com/office/drawing/2014/main" id="{4872EF28-836A-43C1-8D32-B0C86A5CA01F}"/>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chart illustrates the % of total respondents who reported each frequency of soil testing for Phosphorus in each year.</a:t>
            </a:r>
          </a:p>
        </p:txBody>
      </p:sp>
    </p:spTree>
    <p:extLst>
      <p:ext uri="{BB962C8B-B14F-4D97-AF65-F5344CB8AC3E}">
        <p14:creationId xmlns:p14="http://schemas.microsoft.com/office/powerpoint/2010/main" val="2643127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747EC9-A5C5-487E-8C97-F38AB481E55C}"/>
              </a:ext>
            </a:extLst>
          </p:cNvPr>
          <p:cNvPicPr>
            <a:picLocks noChangeAspect="1"/>
          </p:cNvPicPr>
          <p:nvPr/>
        </p:nvPicPr>
        <p:blipFill>
          <a:blip r:embed="rId3"/>
          <a:stretch>
            <a:fillRect/>
          </a:stretch>
        </p:blipFill>
        <p:spPr>
          <a:xfrm>
            <a:off x="2645308" y="819948"/>
            <a:ext cx="89679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Potatoes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3" name="Isosceles Triangle 2">
            <a:extLst>
              <a:ext uri="{FF2B5EF4-FFF2-40B4-BE49-F238E27FC236}">
                <a16:creationId xmlns:a16="http://schemas.microsoft.com/office/drawing/2014/main" id="{F165439F-FE3B-3D71-77B4-39B6EB6BF652}"/>
              </a:ext>
            </a:extLst>
          </p:cNvPr>
          <p:cNvSpPr/>
          <p:nvPr/>
        </p:nvSpPr>
        <p:spPr>
          <a:xfrm>
            <a:off x="10619853" y="444909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4" name="TextBox 3">
            <a:extLst>
              <a:ext uri="{FF2B5EF4-FFF2-40B4-BE49-F238E27FC236}">
                <a16:creationId xmlns:a16="http://schemas.microsoft.com/office/drawing/2014/main" id="{9C699710-0294-7CF4-A8CE-89D9BA9D4337}"/>
              </a:ext>
            </a:extLst>
          </p:cNvPr>
          <p:cNvSpPr txBox="1"/>
          <p:nvPr/>
        </p:nvSpPr>
        <p:spPr>
          <a:xfrm>
            <a:off x="9621851" y="4637899"/>
            <a:ext cx="241616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87% of potato acres were treated with a Phosphorus fertilizer at planting in 2023.</a:t>
            </a:r>
          </a:p>
        </p:txBody>
      </p:sp>
      <p:sp>
        <p:nvSpPr>
          <p:cNvPr id="8" name="MoreInfo"/>
          <p:cNvSpPr txBox="1"/>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The chart illustrates the % of total potato acres that were treated with a primary Phosphorus fertilizer at each timing in each year. A list of Primary Phosphorus fertilizers can be accessed by clicking on the “A” button. </a:t>
            </a:r>
          </a:p>
        </p:txBody>
      </p:sp>
      <p:pic>
        <p:nvPicPr>
          <p:cNvPr id="6" name="Picture 5">
            <a:extLst>
              <a:ext uri="{FF2B5EF4-FFF2-40B4-BE49-F238E27FC236}">
                <a16:creationId xmlns:a16="http://schemas.microsoft.com/office/drawing/2014/main" id="{0C87E5B2-D418-6341-7013-6B84722B186C}"/>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CE622A76-245F-CB50-4623-3A2FB62589CE}"/>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2F3E2C6-0EB3-4BF9-A8A7-0958B55BC781}"/>
              </a:ext>
            </a:extLst>
          </p:cNvPr>
          <p:cNvGrpSpPr/>
          <p:nvPr/>
        </p:nvGrpSpPr>
        <p:grpSpPr>
          <a:xfrm>
            <a:off x="2861330" y="769493"/>
            <a:ext cx="3429000" cy="3928685"/>
            <a:chOff x="2920784" y="779884"/>
            <a:chExt cx="3429000" cy="3928685"/>
          </a:xfrm>
        </p:grpSpPr>
        <p:sp>
          <p:nvSpPr>
            <p:cNvPr id="13" name="Partial Circle 12">
              <a:extLst>
                <a:ext uri="{FF2B5EF4-FFF2-40B4-BE49-F238E27FC236}">
                  <a16:creationId xmlns:a16="http://schemas.microsoft.com/office/drawing/2014/main" id="{4619F7EB-C815-4BBD-88FF-1995B5E54F16}"/>
                </a:ext>
              </a:extLst>
            </p:cNvPr>
            <p:cNvSpPr/>
            <p:nvPr/>
          </p:nvSpPr>
          <p:spPr>
            <a:xfrm>
              <a:off x="2920784" y="1325289"/>
              <a:ext cx="3429000" cy="3383280"/>
            </a:xfrm>
            <a:prstGeom prst="pie">
              <a:avLst>
                <a:gd name="adj1" fmla="val 16167533"/>
                <a:gd name="adj2" fmla="val 12969018"/>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12" name="Arrow: Bent 11">
              <a:extLst>
                <a:ext uri="{FF2B5EF4-FFF2-40B4-BE49-F238E27FC236}">
                  <a16:creationId xmlns:a16="http://schemas.microsoft.com/office/drawing/2014/main" id="{BB292319-C0B9-4CC8-B7ED-43A6B8821AF7}"/>
                </a:ext>
              </a:extLst>
            </p:cNvPr>
            <p:cNvSpPr/>
            <p:nvPr/>
          </p:nvSpPr>
          <p:spPr>
            <a:xfrm>
              <a:off x="5277977" y="779884"/>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grpSp>
      <p:pic>
        <p:nvPicPr>
          <p:cNvPr id="11" name="Picture 84">
            <a:extLst>
              <a:ext uri="{FF2B5EF4-FFF2-40B4-BE49-F238E27FC236}">
                <a16:creationId xmlns:a16="http://schemas.microsoft.com/office/drawing/2014/main" id="{FD9C4E59-E626-4B72-8098-56EEAA022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267" y="343739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5" name="Picture 14" descr="Asset 17.png">
            <a:extLst>
              <a:ext uri="{FF2B5EF4-FFF2-40B4-BE49-F238E27FC236}">
                <a16:creationId xmlns:a16="http://schemas.microsoft.com/office/drawing/2014/main" id="{8068D807-063C-4978-AC9A-1E8AC058A72B}"/>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BFFA9548-3018-FFE8-71B7-82E9DA351966}"/>
              </a:ext>
            </a:extLst>
          </p:cNvPr>
          <p:cNvPicPr>
            <a:picLocks noChangeAspect="1"/>
          </p:cNvPicPr>
          <p:nvPr/>
        </p:nvPicPr>
        <p:blipFill>
          <a:blip r:embed="rId8"/>
          <a:stretch>
            <a:fillRect/>
          </a:stretch>
        </p:blipFill>
        <p:spPr>
          <a:xfrm>
            <a:off x="2408563" y="892716"/>
            <a:ext cx="9693172" cy="5587898"/>
          </a:xfrm>
          <a:prstGeom prst="rect">
            <a:avLst/>
          </a:prstGeom>
        </p:spPr>
      </p:pic>
      <p:sp>
        <p:nvSpPr>
          <p:cNvPr id="3" name="TextBox 2">
            <a:extLst>
              <a:ext uri="{FF2B5EF4-FFF2-40B4-BE49-F238E27FC236}">
                <a16:creationId xmlns:a16="http://schemas.microsoft.com/office/drawing/2014/main" id="{EC073D2D-580B-4662-5062-7D5FDF5EBA54}"/>
              </a:ext>
            </a:extLst>
          </p:cNvPr>
          <p:cNvSpPr txBox="1"/>
          <p:nvPr/>
        </p:nvSpPr>
        <p:spPr>
          <a:xfrm>
            <a:off x="4575830" y="3090923"/>
            <a:ext cx="16580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say they test for Phosphorous every 3 years.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graph on the left illustrates the % of total respondents who do soil testing for phosphorus at each frequency level.  Separately by farm size, age category and 4R familiarity, the graph on the right illustrates the % of total respondents who soil test for phosphorus at least every 3 years.</a:t>
            </a:r>
          </a:p>
        </p:txBody>
      </p:sp>
    </p:spTree>
    <p:extLst>
      <p:ext uri="{BB962C8B-B14F-4D97-AF65-F5344CB8AC3E}">
        <p14:creationId xmlns:p14="http://schemas.microsoft.com/office/powerpoint/2010/main" val="3156523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DDDE3-E3EC-54D0-63FA-EE6A9AEA9174}"/>
              </a:ext>
            </a:extLst>
          </p:cNvPr>
          <p:cNvPicPr>
            <a:picLocks noChangeAspect="1"/>
          </p:cNvPicPr>
          <p:nvPr/>
        </p:nvPicPr>
        <p:blipFill>
          <a:blip r:embed="rId3"/>
          <a:stretch>
            <a:fillRect/>
          </a:stretch>
        </p:blipFill>
        <p:spPr>
          <a:xfrm>
            <a:off x="1827979" y="796228"/>
            <a:ext cx="10010500"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Potassium</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a:extLst>
              <a:ext uri="{FF2B5EF4-FFF2-40B4-BE49-F238E27FC236}">
                <a16:creationId xmlns:a16="http://schemas.microsoft.com/office/drawing/2014/main" id="{912B0F11-FE64-93C6-9BE5-F54809FD20C2}"/>
              </a:ext>
            </a:extLst>
          </p:cNvPr>
          <p:cNvSpPr txBox="1"/>
          <p:nvPr/>
        </p:nvSpPr>
        <p:spPr>
          <a:xfrm>
            <a:off x="8228012" y="3463836"/>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soil test for K every 3 years.</a:t>
            </a:r>
          </a:p>
        </p:txBody>
      </p:sp>
      <p:graphicFrame>
        <p:nvGraphicFramePr>
          <p:cNvPr id="11" name="Object 10">
            <a:extLst>
              <a:ext uri="{FF2B5EF4-FFF2-40B4-BE49-F238E27FC236}">
                <a16:creationId xmlns:a16="http://schemas.microsoft.com/office/drawing/2014/main" id="{357E39E9-A1E4-4386-BB61-396853EE6B57}"/>
              </a:ext>
            </a:extLst>
          </p:cNvPr>
          <p:cNvGraphicFramePr>
            <a:graphicFrameLocks/>
          </p:cNvGraphicFramePr>
          <p:nvPr>
            <p:extLst>
              <p:ext uri="{D42A27DB-BD31-4B8C-83A1-F6EECF244321}">
                <p14:modId xmlns:p14="http://schemas.microsoft.com/office/powerpoint/2010/main" val="382619958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10" name="Object 9">
                        <a:extLst>
                          <a:ext uri="{FF2B5EF4-FFF2-40B4-BE49-F238E27FC236}">
                            <a16:creationId xmlns:a16="http://schemas.microsoft.com/office/drawing/2014/main" id="{4CA20F3E-0CAB-4E5B-91BF-C290B1C0394B}"/>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chart illustrates the % of total respondents who reported each frequency of soil testing for Potassium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tial Circle 12">
            <a:extLst>
              <a:ext uri="{FF2B5EF4-FFF2-40B4-BE49-F238E27FC236}">
                <a16:creationId xmlns:a16="http://schemas.microsoft.com/office/drawing/2014/main" id="{5971688E-66CE-4E30-9908-2B9233110CBD}"/>
              </a:ext>
            </a:extLst>
          </p:cNvPr>
          <p:cNvSpPr/>
          <p:nvPr/>
        </p:nvSpPr>
        <p:spPr>
          <a:xfrm>
            <a:off x="2903891" y="1208901"/>
            <a:ext cx="3474720" cy="3474720"/>
          </a:xfrm>
          <a:prstGeom prst="pie">
            <a:avLst>
              <a:gd name="adj1" fmla="val 16215983"/>
              <a:gd name="adj2" fmla="val 12974347"/>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pic>
        <p:nvPicPr>
          <p:cNvPr id="11" name="Picture 84">
            <a:extLst>
              <a:ext uri="{FF2B5EF4-FFF2-40B4-BE49-F238E27FC236}">
                <a16:creationId xmlns:a16="http://schemas.microsoft.com/office/drawing/2014/main" id="{1BAC4C6D-88A6-4137-ACFB-7F5ED4B07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078" y="336651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rrow: Bent 11">
            <a:extLst>
              <a:ext uri="{FF2B5EF4-FFF2-40B4-BE49-F238E27FC236}">
                <a16:creationId xmlns:a16="http://schemas.microsoft.com/office/drawing/2014/main" id="{0EA420EA-F4C1-4232-8D74-64CD03F8D963}"/>
              </a:ext>
            </a:extLst>
          </p:cNvPr>
          <p:cNvSpPr/>
          <p:nvPr/>
        </p:nvSpPr>
        <p:spPr>
          <a:xfrm>
            <a:off x="5442966" y="782186"/>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Potassium</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pic>
        <p:nvPicPr>
          <p:cNvPr id="10" name="Picture 9">
            <a:extLst>
              <a:ext uri="{FF2B5EF4-FFF2-40B4-BE49-F238E27FC236}">
                <a16:creationId xmlns:a16="http://schemas.microsoft.com/office/drawing/2014/main" id="{56CCEE19-5294-D839-9A41-14F19936EF91}"/>
              </a:ext>
            </a:extLst>
          </p:cNvPr>
          <p:cNvPicPr>
            <a:picLocks noChangeAspect="1"/>
          </p:cNvPicPr>
          <p:nvPr/>
        </p:nvPicPr>
        <p:blipFill>
          <a:blip r:embed="rId8"/>
          <a:stretch>
            <a:fillRect/>
          </a:stretch>
        </p:blipFill>
        <p:spPr>
          <a:xfrm>
            <a:off x="2488146" y="909419"/>
            <a:ext cx="9712446" cy="5570979"/>
          </a:xfrm>
          <a:prstGeom prst="rect">
            <a:avLst/>
          </a:prstGeom>
        </p:spPr>
      </p:pic>
      <p:sp>
        <p:nvSpPr>
          <p:cNvPr id="4" name="TextBox 3">
            <a:extLst>
              <a:ext uri="{FF2B5EF4-FFF2-40B4-BE49-F238E27FC236}">
                <a16:creationId xmlns:a16="http://schemas.microsoft.com/office/drawing/2014/main" id="{912B0F11-FE64-93C6-9BE5-F54809FD20C2}"/>
              </a:ext>
            </a:extLst>
          </p:cNvPr>
          <p:cNvSpPr txBox="1"/>
          <p:nvPr/>
        </p:nvSpPr>
        <p:spPr>
          <a:xfrm>
            <a:off x="4795266" y="3014320"/>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soil test for K every 3 years.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graph on the left illustrates the % of total respondents who do soil testing for potassium at each frequency level.  Separately by farm size, age category and 4R familiarity, the graph on the right illustrates the % of total respondents who soil test for potassium at least every 3 years.</a:t>
            </a:r>
          </a:p>
        </p:txBody>
      </p:sp>
    </p:spTree>
    <p:extLst>
      <p:ext uri="{BB962C8B-B14F-4D97-AF65-F5344CB8AC3E}">
        <p14:creationId xmlns:p14="http://schemas.microsoft.com/office/powerpoint/2010/main" val="716373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97001F-102A-4FC3-11D3-BE3E83C0D9F7}"/>
              </a:ext>
            </a:extLst>
          </p:cNvPr>
          <p:cNvPicPr>
            <a:picLocks noChangeAspect="1"/>
          </p:cNvPicPr>
          <p:nvPr/>
        </p:nvPicPr>
        <p:blipFill>
          <a:blip r:embed="rId3"/>
          <a:stretch>
            <a:fillRect/>
          </a:stretch>
        </p:blipFill>
        <p:spPr>
          <a:xfrm>
            <a:off x="1827210" y="827666"/>
            <a:ext cx="9967824"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i="0" u="none" dirty="0"/>
              <a:t>Frequency of Soil Testing - Sulphur</a:t>
            </a:r>
            <a:endParaRPr lang="en-US" sz="2200" i="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3" name="TextBox 2">
            <a:extLst>
              <a:ext uri="{FF2B5EF4-FFF2-40B4-BE49-F238E27FC236}">
                <a16:creationId xmlns:a16="http://schemas.microsoft.com/office/drawing/2014/main" id="{72DFAE41-C65F-E1D3-3887-03449F566C66}"/>
              </a:ext>
            </a:extLst>
          </p:cNvPr>
          <p:cNvSpPr txBox="1"/>
          <p:nvPr/>
        </p:nvSpPr>
        <p:spPr>
          <a:xfrm>
            <a:off x="8532812" y="3467575"/>
            <a:ext cx="116778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test for S every 3 years. </a:t>
            </a:r>
          </a:p>
        </p:txBody>
      </p:sp>
      <p:pic>
        <p:nvPicPr>
          <p:cNvPr id="4" name="Picture 3" descr="Asset 17.png">
            <a:extLst>
              <a:ext uri="{FF2B5EF4-FFF2-40B4-BE49-F238E27FC236}">
                <a16:creationId xmlns:a16="http://schemas.microsoft.com/office/drawing/2014/main" id="{8B540AFF-AD45-F4CF-D1BD-1E13196D9CCB}"/>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1" name="Object 10">
            <a:extLst>
              <a:ext uri="{FF2B5EF4-FFF2-40B4-BE49-F238E27FC236}">
                <a16:creationId xmlns:a16="http://schemas.microsoft.com/office/drawing/2014/main" id="{AD60EBB6-319D-40CE-A22F-015BB2F9DD0E}"/>
              </a:ext>
            </a:extLst>
          </p:cNvPr>
          <p:cNvGraphicFramePr>
            <a:graphicFrameLocks/>
          </p:cNvGraphicFramePr>
          <p:nvPr>
            <p:extLst>
              <p:ext uri="{D42A27DB-BD31-4B8C-83A1-F6EECF244321}">
                <p14:modId xmlns:p14="http://schemas.microsoft.com/office/powerpoint/2010/main" val="242424035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6" name="Object 5">
                        <a:extLst>
                          <a:ext uri="{FF2B5EF4-FFF2-40B4-BE49-F238E27FC236}">
                            <a16:creationId xmlns:a16="http://schemas.microsoft.com/office/drawing/2014/main" id="{3D194454-1320-4F0F-A0C0-4A846057C82B}"/>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chart illustrates the % of total respondents who reported each frequency of soil testing for Sulphur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F5CA4295-8D1E-4B75-8B5D-DB7750E40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157" y="33780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artial Circle 10">
            <a:extLst>
              <a:ext uri="{FF2B5EF4-FFF2-40B4-BE49-F238E27FC236}">
                <a16:creationId xmlns:a16="http://schemas.microsoft.com/office/drawing/2014/main" id="{125666D1-8609-4A71-8D5C-F3DDD2173A42}"/>
              </a:ext>
            </a:extLst>
          </p:cNvPr>
          <p:cNvSpPr/>
          <p:nvPr/>
        </p:nvSpPr>
        <p:spPr>
          <a:xfrm>
            <a:off x="2848004" y="1165241"/>
            <a:ext cx="3474720" cy="3474720"/>
          </a:xfrm>
          <a:prstGeom prst="pie">
            <a:avLst>
              <a:gd name="adj1" fmla="val 16215983"/>
              <a:gd name="adj2" fmla="val 12996189"/>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10" name="Arrow: Bent 9">
            <a:extLst>
              <a:ext uri="{FF2B5EF4-FFF2-40B4-BE49-F238E27FC236}">
                <a16:creationId xmlns:a16="http://schemas.microsoft.com/office/drawing/2014/main" id="{E0419A91-B293-45B9-99A2-00AD266EE155}"/>
              </a:ext>
            </a:extLst>
          </p:cNvPr>
          <p:cNvSpPr/>
          <p:nvPr/>
        </p:nvSpPr>
        <p:spPr>
          <a:xfrm>
            <a:off x="5556005" y="875484"/>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i="0" u="none" dirty="0"/>
              <a:t>Frequency of Soil Testing - Sulphur</a:t>
            </a:r>
            <a:endParaRPr lang="en-US" sz="2200" i="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6" name="Picture 5">
            <a:extLst>
              <a:ext uri="{FF2B5EF4-FFF2-40B4-BE49-F238E27FC236}">
                <a16:creationId xmlns:a16="http://schemas.microsoft.com/office/drawing/2014/main" id="{CB4485AA-694E-C7E6-299D-AF7F273579B6}"/>
              </a:ext>
            </a:extLst>
          </p:cNvPr>
          <p:cNvPicPr>
            <a:picLocks noChangeAspect="1"/>
          </p:cNvPicPr>
          <p:nvPr/>
        </p:nvPicPr>
        <p:blipFill>
          <a:blip r:embed="rId7"/>
          <a:stretch>
            <a:fillRect/>
          </a:stretch>
        </p:blipFill>
        <p:spPr>
          <a:xfrm>
            <a:off x="2427755" y="854184"/>
            <a:ext cx="9752448" cy="5597314"/>
          </a:xfrm>
          <a:prstGeom prst="rect">
            <a:avLst/>
          </a:prstGeom>
        </p:spPr>
      </p:pic>
      <p:sp>
        <p:nvSpPr>
          <p:cNvPr id="3" name="TextBox 2">
            <a:extLst>
              <a:ext uri="{FF2B5EF4-FFF2-40B4-BE49-F238E27FC236}">
                <a16:creationId xmlns:a16="http://schemas.microsoft.com/office/drawing/2014/main" id="{72DFAE41-C65F-E1D3-3887-03449F566C66}"/>
              </a:ext>
            </a:extLst>
          </p:cNvPr>
          <p:cNvSpPr txBox="1"/>
          <p:nvPr/>
        </p:nvSpPr>
        <p:spPr>
          <a:xfrm>
            <a:off x="4875212" y="3076801"/>
            <a:ext cx="116778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test for S every 3 years. </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graph on the left illustrates the % of total respondents who do soil testing for sulphur at each frequency level.  Separately by farm size, age category and 4R familiarity, the graph on the right illustrates the % of total respondents who soil test for sulphur at least every 3 years.</a:t>
            </a:r>
          </a:p>
        </p:txBody>
      </p:sp>
    </p:spTree>
    <p:extLst>
      <p:ext uri="{BB962C8B-B14F-4D97-AF65-F5344CB8AC3E}">
        <p14:creationId xmlns:p14="http://schemas.microsoft.com/office/powerpoint/2010/main" val="2983813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57AE7-D80B-3782-ECE1-72AD970315D5}"/>
              </a:ext>
            </a:extLst>
          </p:cNvPr>
          <p:cNvPicPr>
            <a:picLocks noChangeAspect="1"/>
          </p:cNvPicPr>
          <p:nvPr/>
        </p:nvPicPr>
        <p:blipFill>
          <a:blip r:embed="rId3"/>
          <a:stretch>
            <a:fillRect/>
          </a:stretch>
        </p:blipFill>
        <p:spPr>
          <a:xfrm>
            <a:off x="1777946" y="880925"/>
            <a:ext cx="10132430"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Micronutrients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4" name="TextBox 3">
            <a:extLst>
              <a:ext uri="{FF2B5EF4-FFF2-40B4-BE49-F238E27FC236}">
                <a16:creationId xmlns:a16="http://schemas.microsoft.com/office/drawing/2014/main" id="{3F5A923D-1E7B-8149-915C-584EBB66EA06}"/>
              </a:ext>
            </a:extLst>
          </p:cNvPr>
          <p:cNvSpPr txBox="1"/>
          <p:nvPr/>
        </p:nvSpPr>
        <p:spPr>
          <a:xfrm>
            <a:off x="8151812" y="3060304"/>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test for micronutrients every 3 years.</a:t>
            </a:r>
          </a:p>
        </p:txBody>
      </p:sp>
      <p:pic>
        <p:nvPicPr>
          <p:cNvPr id="3" name="Picture 2" descr="Asset 17.png">
            <a:extLst>
              <a:ext uri="{FF2B5EF4-FFF2-40B4-BE49-F238E27FC236}">
                <a16:creationId xmlns:a16="http://schemas.microsoft.com/office/drawing/2014/main" id="{CA3223BC-41E9-5609-4454-0E1F31A4F145}"/>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2" name="Object 11">
            <a:extLst>
              <a:ext uri="{FF2B5EF4-FFF2-40B4-BE49-F238E27FC236}">
                <a16:creationId xmlns:a16="http://schemas.microsoft.com/office/drawing/2014/main" id="{C52B7525-F17E-46F2-92CF-ED57AF2A7B1E}"/>
              </a:ext>
            </a:extLst>
          </p:cNvPr>
          <p:cNvGraphicFramePr>
            <a:graphicFrameLocks/>
          </p:cNvGraphicFramePr>
          <p:nvPr>
            <p:extLst>
              <p:ext uri="{D42A27DB-BD31-4B8C-83A1-F6EECF244321}">
                <p14:modId xmlns:p14="http://schemas.microsoft.com/office/powerpoint/2010/main" val="269554444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5" name="Object 4">
                        <a:extLst>
                          <a:ext uri="{FF2B5EF4-FFF2-40B4-BE49-F238E27FC236}">
                            <a16:creationId xmlns:a16="http://schemas.microsoft.com/office/drawing/2014/main" id="{1AF308D4-4D5B-4D40-9A32-130D054A1988}"/>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 a) every year, b) every 2nd year, c) every 3rd year, d) every 4 or 5 years, e) less often than every 4 or 5 years, or f) never?” </a:t>
            </a:r>
          </a:p>
          <a:p>
            <a:r>
              <a:rPr lang="en-CA" dirty="0"/>
              <a:t>The chart illustrates the % of total respondents who reported each frequency of soil testing for micronutrients in each year.</a:t>
            </a:r>
          </a:p>
        </p:txBody>
      </p:sp>
    </p:spTree>
    <p:extLst>
      <p:ext uri="{BB962C8B-B14F-4D97-AF65-F5344CB8AC3E}">
        <p14:creationId xmlns:p14="http://schemas.microsoft.com/office/powerpoint/2010/main" val="198776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D5A0C05B-0585-4472-A95B-E834CCEF6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251" y="330473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artial Circle 13">
            <a:extLst>
              <a:ext uri="{FF2B5EF4-FFF2-40B4-BE49-F238E27FC236}">
                <a16:creationId xmlns:a16="http://schemas.microsoft.com/office/drawing/2014/main" id="{6BA67C0C-CF95-4B8C-90C0-6F2CDC669CE9}"/>
              </a:ext>
            </a:extLst>
          </p:cNvPr>
          <p:cNvSpPr/>
          <p:nvPr/>
        </p:nvSpPr>
        <p:spPr>
          <a:xfrm>
            <a:off x="2849970" y="1110825"/>
            <a:ext cx="3474720" cy="3474027"/>
          </a:xfrm>
          <a:prstGeom prst="pie">
            <a:avLst>
              <a:gd name="adj1" fmla="val 16215983"/>
              <a:gd name="adj2" fmla="val 1298947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Micronutrients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3" name="Arrow: Bent 12">
            <a:extLst>
              <a:ext uri="{FF2B5EF4-FFF2-40B4-BE49-F238E27FC236}">
                <a16:creationId xmlns:a16="http://schemas.microsoft.com/office/drawing/2014/main" id="{45AFC565-53A9-4738-9F77-1212F36B0DE1}"/>
              </a:ext>
            </a:extLst>
          </p:cNvPr>
          <p:cNvSpPr/>
          <p:nvPr/>
        </p:nvSpPr>
        <p:spPr>
          <a:xfrm>
            <a:off x="5642907" y="845880"/>
            <a:ext cx="1071807" cy="781489"/>
          </a:xfrm>
          <a:prstGeom prst="bentArrow">
            <a:avLst>
              <a:gd name="adj1" fmla="val 24165"/>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pic>
        <p:nvPicPr>
          <p:cNvPr id="5" name="Picture 4">
            <a:extLst>
              <a:ext uri="{FF2B5EF4-FFF2-40B4-BE49-F238E27FC236}">
                <a16:creationId xmlns:a16="http://schemas.microsoft.com/office/drawing/2014/main" id="{BF16A0ED-6772-B9FA-0418-3E8DB48EBE31}"/>
              </a:ext>
            </a:extLst>
          </p:cNvPr>
          <p:cNvPicPr>
            <a:picLocks noChangeAspect="1"/>
          </p:cNvPicPr>
          <p:nvPr/>
        </p:nvPicPr>
        <p:blipFill>
          <a:blip r:embed="rId7"/>
          <a:stretch>
            <a:fillRect/>
          </a:stretch>
        </p:blipFill>
        <p:spPr>
          <a:xfrm>
            <a:off x="2458728" y="890017"/>
            <a:ext cx="9580298" cy="5533598"/>
          </a:xfrm>
          <a:prstGeom prst="rect">
            <a:avLst/>
          </a:prstGeom>
        </p:spPr>
      </p:pic>
      <p:sp>
        <p:nvSpPr>
          <p:cNvPr id="4" name="TextBox 3">
            <a:extLst>
              <a:ext uri="{FF2B5EF4-FFF2-40B4-BE49-F238E27FC236}">
                <a16:creationId xmlns:a16="http://schemas.microsoft.com/office/drawing/2014/main" id="{3F5A923D-1E7B-8149-915C-584EBB66EA06}"/>
              </a:ext>
            </a:extLst>
          </p:cNvPr>
          <p:cNvSpPr txBox="1"/>
          <p:nvPr/>
        </p:nvSpPr>
        <p:spPr>
          <a:xfrm>
            <a:off x="4397491" y="3043821"/>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63% of growers test for micronutrients every 3 years.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a:t>
            </a:r>
          </a:p>
          <a:p>
            <a:r>
              <a:rPr lang="en-CA" dirty="0"/>
              <a:t>The chart on the left illustrates the % of total respondents who reported each frequency of soil testing for micronutrients. The chart on the right illustrates the % of total respondents in each demographic segment who soil test for micronutrients at least every 3 years.</a:t>
            </a:r>
          </a:p>
        </p:txBody>
      </p:sp>
    </p:spTree>
    <p:extLst>
      <p:ext uri="{BB962C8B-B14F-4D97-AF65-F5344CB8AC3E}">
        <p14:creationId xmlns:p14="http://schemas.microsoft.com/office/powerpoint/2010/main" val="3654256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837A23-D159-D2E3-6249-A561CF7F229C}"/>
              </a:ext>
            </a:extLst>
          </p:cNvPr>
          <p:cNvPicPr>
            <a:picLocks noChangeAspect="1"/>
          </p:cNvPicPr>
          <p:nvPr/>
        </p:nvPicPr>
        <p:blipFill>
          <a:blip r:embed="rId3"/>
          <a:stretch>
            <a:fillRect/>
          </a:stretch>
        </p:blipFill>
        <p:spPr>
          <a:xfrm>
            <a:off x="1807554" y="880925"/>
            <a:ext cx="9943438"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Electrical Conductivity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4" name="TextBox 3">
            <a:extLst>
              <a:ext uri="{FF2B5EF4-FFF2-40B4-BE49-F238E27FC236}">
                <a16:creationId xmlns:a16="http://schemas.microsoft.com/office/drawing/2014/main" id="{5E4D6166-EEA3-C5D3-7A44-55A8699BB3CD}"/>
              </a:ext>
            </a:extLst>
          </p:cNvPr>
          <p:cNvSpPr txBox="1"/>
          <p:nvPr/>
        </p:nvSpPr>
        <p:spPr>
          <a:xfrm>
            <a:off x="6551612" y="2743200"/>
            <a:ext cx="13715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35% of growers test for EC every 3 years.</a:t>
            </a:r>
          </a:p>
        </p:txBody>
      </p:sp>
      <p:pic>
        <p:nvPicPr>
          <p:cNvPr id="3" name="Picture 2" descr="Asset 17.png">
            <a:extLst>
              <a:ext uri="{FF2B5EF4-FFF2-40B4-BE49-F238E27FC236}">
                <a16:creationId xmlns:a16="http://schemas.microsoft.com/office/drawing/2014/main" id="{871FC439-DF51-161E-627F-D27BC87DEFB9}"/>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2" name="Object 11">
            <a:extLst>
              <a:ext uri="{FF2B5EF4-FFF2-40B4-BE49-F238E27FC236}">
                <a16:creationId xmlns:a16="http://schemas.microsoft.com/office/drawing/2014/main" id="{98D58F9F-1B73-470A-99E1-5B30301746CE}"/>
              </a:ext>
            </a:extLst>
          </p:cNvPr>
          <p:cNvGraphicFramePr>
            <a:graphicFrameLocks/>
          </p:cNvGraphicFramePr>
          <p:nvPr>
            <p:extLst>
              <p:ext uri="{D42A27DB-BD31-4B8C-83A1-F6EECF244321}">
                <p14:modId xmlns:p14="http://schemas.microsoft.com/office/powerpoint/2010/main" val="3014846152"/>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 - a) every year, b) every 2nd year, c) every 3rd year, d) every 4 or 5 years, e) less often than every 4 or 5 years, or f) never?” </a:t>
            </a:r>
          </a:p>
          <a:p>
            <a:r>
              <a:rPr lang="en-CA" dirty="0"/>
              <a:t>The chart illustrates the % of total respondents who reported each frequency of soil testing for electrical conductivity in each year.</a:t>
            </a:r>
          </a:p>
        </p:txBody>
      </p:sp>
    </p:spTree>
    <p:extLst>
      <p:ext uri="{BB962C8B-B14F-4D97-AF65-F5344CB8AC3E}">
        <p14:creationId xmlns:p14="http://schemas.microsoft.com/office/powerpoint/2010/main" val="1580663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F7F7A430-9CEB-4BFC-977E-A3F768208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887" y="331796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artial Circle 12">
            <a:extLst>
              <a:ext uri="{FF2B5EF4-FFF2-40B4-BE49-F238E27FC236}">
                <a16:creationId xmlns:a16="http://schemas.microsoft.com/office/drawing/2014/main" id="{C6D24635-EF2D-4407-9756-480FBC603D50}"/>
              </a:ext>
            </a:extLst>
          </p:cNvPr>
          <p:cNvSpPr/>
          <p:nvPr/>
        </p:nvSpPr>
        <p:spPr>
          <a:xfrm>
            <a:off x="2602521" y="1142999"/>
            <a:ext cx="3657600" cy="3657600"/>
          </a:xfrm>
          <a:prstGeom prst="pie">
            <a:avLst>
              <a:gd name="adj1" fmla="val 16191646"/>
              <a:gd name="adj2" fmla="val 5442073"/>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Electrical Conductivity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Arrow: Bent 8">
            <a:extLst>
              <a:ext uri="{FF2B5EF4-FFF2-40B4-BE49-F238E27FC236}">
                <a16:creationId xmlns:a16="http://schemas.microsoft.com/office/drawing/2014/main" id="{75F4FE1E-5D34-4937-BF6B-563E0913CE7B}"/>
              </a:ext>
            </a:extLst>
          </p:cNvPr>
          <p:cNvSpPr/>
          <p:nvPr/>
        </p:nvSpPr>
        <p:spPr>
          <a:xfrm>
            <a:off x="5409300" y="814387"/>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pic>
        <p:nvPicPr>
          <p:cNvPr id="3" name="Picture 2">
            <a:extLst>
              <a:ext uri="{FF2B5EF4-FFF2-40B4-BE49-F238E27FC236}">
                <a16:creationId xmlns:a16="http://schemas.microsoft.com/office/drawing/2014/main" id="{11272E23-1338-56CE-E049-A78D9CBF0B28}"/>
              </a:ext>
            </a:extLst>
          </p:cNvPr>
          <p:cNvPicPr>
            <a:picLocks noChangeAspect="1"/>
          </p:cNvPicPr>
          <p:nvPr/>
        </p:nvPicPr>
        <p:blipFill>
          <a:blip r:embed="rId7"/>
          <a:stretch>
            <a:fillRect/>
          </a:stretch>
        </p:blipFill>
        <p:spPr>
          <a:xfrm>
            <a:off x="2409816" y="914400"/>
            <a:ext cx="9696525" cy="5588028"/>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a:t>
            </a:r>
          </a:p>
          <a:p>
            <a:r>
              <a:rPr lang="en-CA" dirty="0"/>
              <a:t>The chart on the left illustrates the % of total respondents who reported each frequency of soil testing for electrical conductivity. The chart on the right illustrates the % of total respondents in each demographic segment who soil test for electrical conductivity at least every 3 years.</a:t>
            </a:r>
          </a:p>
        </p:txBody>
      </p:sp>
    </p:spTree>
    <p:extLst>
      <p:ext uri="{BB962C8B-B14F-4D97-AF65-F5344CB8AC3E}">
        <p14:creationId xmlns:p14="http://schemas.microsoft.com/office/powerpoint/2010/main" val="4156046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2ECAE1-4CAB-B2E5-4024-BD47C6D39D42}"/>
              </a:ext>
            </a:extLst>
          </p:cNvPr>
          <p:cNvPicPr>
            <a:picLocks noChangeAspect="1"/>
          </p:cNvPicPr>
          <p:nvPr/>
        </p:nvPicPr>
        <p:blipFill>
          <a:blip r:embed="rId3"/>
          <a:stretch>
            <a:fillRect/>
          </a:stretch>
        </p:blipFill>
        <p:spPr>
          <a:xfrm>
            <a:off x="1741793" y="878475"/>
            <a:ext cx="1013243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Organic Matter</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4" name="TextBox 3">
            <a:extLst>
              <a:ext uri="{FF2B5EF4-FFF2-40B4-BE49-F238E27FC236}">
                <a16:creationId xmlns:a16="http://schemas.microsoft.com/office/drawing/2014/main" id="{5F3820E2-BF30-CFA2-F309-B8E99AF6E915}"/>
              </a:ext>
            </a:extLst>
          </p:cNvPr>
          <p:cNvSpPr txBox="1"/>
          <p:nvPr/>
        </p:nvSpPr>
        <p:spPr>
          <a:xfrm>
            <a:off x="8380412" y="3037789"/>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65% of growers test for soil organic matter every 3 years.</a:t>
            </a:r>
          </a:p>
        </p:txBody>
      </p:sp>
      <p:pic>
        <p:nvPicPr>
          <p:cNvPr id="3" name="Picture 2" descr="Asset 17.png">
            <a:extLst>
              <a:ext uri="{FF2B5EF4-FFF2-40B4-BE49-F238E27FC236}">
                <a16:creationId xmlns:a16="http://schemas.microsoft.com/office/drawing/2014/main" id="{48EEAFDE-8100-E677-399F-0239A174341B}"/>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66113C12-B2D2-46C8-ABC8-F46F339F053D}"/>
              </a:ext>
            </a:extLst>
          </p:cNvPr>
          <p:cNvGraphicFramePr>
            <a:graphicFrameLocks/>
          </p:cNvGraphicFramePr>
          <p:nvPr>
            <p:extLst>
              <p:ext uri="{D42A27DB-BD31-4B8C-83A1-F6EECF244321}">
                <p14:modId xmlns:p14="http://schemas.microsoft.com/office/powerpoint/2010/main" val="58233579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 a) every year, b) every 2nd year, c) every 3rd year, d) every 4 or 5 years, e) less often than every 4 or 5 years, or f) never?” </a:t>
            </a:r>
          </a:p>
          <a:p>
            <a:r>
              <a:rPr lang="en-CA" dirty="0"/>
              <a:t>The chart illustrates the % of total respondents who reported each frequency of soil testing for organic matter in each year.</a:t>
            </a:r>
          </a:p>
        </p:txBody>
      </p:sp>
    </p:spTree>
    <p:extLst>
      <p:ext uri="{BB962C8B-B14F-4D97-AF65-F5344CB8AC3E}">
        <p14:creationId xmlns:p14="http://schemas.microsoft.com/office/powerpoint/2010/main" val="364803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F4C97369-5C00-43AE-87E8-210C5CE2D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180" y="341972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A55066C5-8B33-4AD3-9789-72FADA237A12}"/>
              </a:ext>
            </a:extLst>
          </p:cNvPr>
          <p:cNvPicPr>
            <a:picLocks noChangeAspect="1"/>
          </p:cNvPicPr>
          <p:nvPr/>
        </p:nvPicPr>
        <p:blipFill>
          <a:blip r:embed="rId3"/>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589212" y="250825"/>
            <a:ext cx="9477375" cy="334963"/>
          </a:xfrm>
          <a:prstGeom prst="rect">
            <a:avLst/>
          </a:prstGeom>
        </p:spPr>
        <p:txBody>
          <a:bodyPr/>
          <a:lstStyle/>
          <a:p>
            <a:r>
              <a:rPr lang="en-CA" sz="2200" u="none" dirty="0"/>
              <a:t>Phosphorus (P₂O₅) Timing in Potatoes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8" name="MoreInfo"/>
          <p:cNvSpPr txBox="1"/>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potatoes, how many acres of each fertilizer type did you apply?”</a:t>
            </a:r>
          </a:p>
          <a:p>
            <a:r>
              <a:rPr lang="en-CA" dirty="0"/>
              <a:t>Separately for each timing, the charts illustrate the % of total potato acres that was treated with a primary phosphorus fertilizer by farm size, age and 4R program familiarity.</a:t>
            </a:r>
          </a:p>
          <a:p>
            <a:r>
              <a:rPr lang="en-CA" dirty="0"/>
              <a:t>Phosphorus only includes those fertilizer types where phosphorus is the primary component. A list can be accessed by clicking on the “A” button.</a:t>
            </a:r>
          </a:p>
        </p:txBody>
      </p:sp>
      <p:pic>
        <p:nvPicPr>
          <p:cNvPr id="3" name="Picture 2">
            <a:extLst>
              <a:ext uri="{FF2B5EF4-FFF2-40B4-BE49-F238E27FC236}">
                <a16:creationId xmlns:a16="http://schemas.microsoft.com/office/drawing/2014/main" id="{EA113140-2820-A4F6-1936-3D6314D1C41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01A9269-5761-4417-B9E0-A621BFCEF96D}"/>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63375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9C08B7C8-8073-4436-997B-2F95AA405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267" y="336126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5F19EB52-3827-4256-8A17-64AA71F5E0A6}"/>
              </a:ext>
            </a:extLst>
          </p:cNvPr>
          <p:cNvGrpSpPr/>
          <p:nvPr/>
        </p:nvGrpSpPr>
        <p:grpSpPr>
          <a:xfrm>
            <a:off x="2865731" y="828773"/>
            <a:ext cx="3842199" cy="3853171"/>
            <a:chOff x="2866820" y="804503"/>
            <a:chExt cx="3842199" cy="3853171"/>
          </a:xfrm>
        </p:grpSpPr>
        <p:sp>
          <p:nvSpPr>
            <p:cNvPr id="13" name="Partial Circle 12">
              <a:extLst>
                <a:ext uri="{FF2B5EF4-FFF2-40B4-BE49-F238E27FC236}">
                  <a16:creationId xmlns:a16="http://schemas.microsoft.com/office/drawing/2014/main" id="{5BB83368-18EF-4456-9552-E283A505DDA1}"/>
                </a:ext>
              </a:extLst>
            </p:cNvPr>
            <p:cNvSpPr/>
            <p:nvPr/>
          </p:nvSpPr>
          <p:spPr>
            <a:xfrm>
              <a:off x="2866820" y="1091514"/>
              <a:ext cx="3566160" cy="3566160"/>
            </a:xfrm>
            <a:prstGeom prst="pie">
              <a:avLst>
                <a:gd name="adj1" fmla="val 16215983"/>
                <a:gd name="adj2" fmla="val 12954732"/>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9" name="Arrow: Bent 8">
              <a:extLst>
                <a:ext uri="{FF2B5EF4-FFF2-40B4-BE49-F238E27FC236}">
                  <a16:creationId xmlns:a16="http://schemas.microsoft.com/office/drawing/2014/main" id="{7B95BF04-6DCB-4208-952C-891077537F71}"/>
                </a:ext>
              </a:extLst>
            </p:cNvPr>
            <p:cNvSpPr/>
            <p:nvPr/>
          </p:nvSpPr>
          <p:spPr>
            <a:xfrm>
              <a:off x="5637212" y="804503"/>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gr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Organic Matter</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4" name="Picture 3">
            <a:extLst>
              <a:ext uri="{FF2B5EF4-FFF2-40B4-BE49-F238E27FC236}">
                <a16:creationId xmlns:a16="http://schemas.microsoft.com/office/drawing/2014/main" id="{5D74B0A6-CF66-9645-352F-E7DDEEEF8E22}"/>
              </a:ext>
            </a:extLst>
          </p:cNvPr>
          <p:cNvPicPr>
            <a:picLocks noChangeAspect="1"/>
          </p:cNvPicPr>
          <p:nvPr/>
        </p:nvPicPr>
        <p:blipFill>
          <a:blip r:embed="rId7"/>
          <a:stretch>
            <a:fillRect/>
          </a:stretch>
        </p:blipFill>
        <p:spPr>
          <a:xfrm>
            <a:off x="2477090" y="932470"/>
            <a:ext cx="9778753" cy="5587859"/>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a:t>
            </a:r>
          </a:p>
          <a:p>
            <a:r>
              <a:rPr lang="en-CA" dirty="0"/>
              <a:t>The chart on the left illustrates the % of total respondents who reported each frequency of soil testing for organic matter. The chart on the right illustrates the % of total respondents in each demographic segment who soil test for organic matter at least every 3 years.</a:t>
            </a:r>
          </a:p>
        </p:txBody>
      </p:sp>
    </p:spTree>
    <p:extLst>
      <p:ext uri="{BB962C8B-B14F-4D97-AF65-F5344CB8AC3E}">
        <p14:creationId xmlns:p14="http://schemas.microsoft.com/office/powerpoint/2010/main" val="3651078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CAEFF8-0C0A-7F70-92B4-3A0D0D090A68}"/>
              </a:ext>
            </a:extLst>
          </p:cNvPr>
          <p:cNvPicPr>
            <a:picLocks noChangeAspect="1"/>
          </p:cNvPicPr>
          <p:nvPr/>
        </p:nvPicPr>
        <p:blipFill>
          <a:blip r:embed="rId3"/>
          <a:stretch>
            <a:fillRect/>
          </a:stretch>
        </p:blipFill>
        <p:spPr>
          <a:xfrm>
            <a:off x="1673352" y="802528"/>
            <a:ext cx="1012023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5" name="TextBox 4">
            <a:extLst>
              <a:ext uri="{FF2B5EF4-FFF2-40B4-BE49-F238E27FC236}">
                <a16:creationId xmlns:a16="http://schemas.microsoft.com/office/drawing/2014/main" id="{2CB80786-F3FD-3544-9CAD-09044334061E}"/>
              </a:ext>
            </a:extLst>
          </p:cNvPr>
          <p:cNvSpPr txBox="1"/>
          <p:nvPr/>
        </p:nvSpPr>
        <p:spPr>
          <a:xfrm>
            <a:off x="8685212" y="2616927"/>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65% of growers test soil pH every 3 years.</a:t>
            </a:r>
          </a:p>
        </p:txBody>
      </p:sp>
      <p:pic>
        <p:nvPicPr>
          <p:cNvPr id="3" name="Picture 2" descr="Asset 17.png">
            <a:extLst>
              <a:ext uri="{FF2B5EF4-FFF2-40B4-BE49-F238E27FC236}">
                <a16:creationId xmlns:a16="http://schemas.microsoft.com/office/drawing/2014/main" id="{D37C1848-E51C-5632-D6FE-CB578E529C1A}"/>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F38E5AFA-B800-4ECD-870B-899B0C5B9BF7}"/>
              </a:ext>
            </a:extLst>
          </p:cNvPr>
          <p:cNvGraphicFramePr>
            <a:graphicFrameLocks/>
          </p:cNvGraphicFramePr>
          <p:nvPr>
            <p:extLst>
              <p:ext uri="{D42A27DB-BD31-4B8C-83A1-F6EECF244321}">
                <p14:modId xmlns:p14="http://schemas.microsoft.com/office/powerpoint/2010/main" val="292251898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 a) every year, b) every 2nd year, c) every 3rd year, d) every 4 or 5 years, e) less often than every 4 or 5 years, or f) never?” </a:t>
            </a:r>
          </a:p>
          <a:p>
            <a:r>
              <a:rPr lang="en-CA" dirty="0"/>
              <a:t>The chart illustrates the % of total respondents who reported each frequency of soil testing for pH in each year.</a:t>
            </a:r>
          </a:p>
        </p:txBody>
      </p:sp>
    </p:spTree>
    <p:extLst>
      <p:ext uri="{BB962C8B-B14F-4D97-AF65-F5344CB8AC3E}">
        <p14:creationId xmlns:p14="http://schemas.microsoft.com/office/powerpoint/2010/main" val="581617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F120CAB6-6BBC-48A5-95AB-DB2C06B85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7813" y="33008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artial Circle 11">
            <a:extLst>
              <a:ext uri="{FF2B5EF4-FFF2-40B4-BE49-F238E27FC236}">
                <a16:creationId xmlns:a16="http://schemas.microsoft.com/office/drawing/2014/main" id="{E0A619DD-9A41-4B12-ADFD-F4565F7A90A9}"/>
              </a:ext>
            </a:extLst>
          </p:cNvPr>
          <p:cNvSpPr/>
          <p:nvPr/>
        </p:nvSpPr>
        <p:spPr>
          <a:xfrm>
            <a:off x="2797994" y="1056409"/>
            <a:ext cx="3566160" cy="3566160"/>
          </a:xfrm>
          <a:prstGeom prst="pie">
            <a:avLst>
              <a:gd name="adj1" fmla="val 16215983"/>
              <a:gd name="adj2" fmla="val 12950313"/>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rgbClr val="4E7F6B">
                  <a:lumMod val="50000"/>
                </a:srgbClr>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Arrow: Bent 8">
            <a:extLst>
              <a:ext uri="{FF2B5EF4-FFF2-40B4-BE49-F238E27FC236}">
                <a16:creationId xmlns:a16="http://schemas.microsoft.com/office/drawing/2014/main" id="{7B4C6596-75C3-497A-8D39-28A4B3DC0883}"/>
              </a:ext>
            </a:extLst>
          </p:cNvPr>
          <p:cNvSpPr/>
          <p:nvPr/>
        </p:nvSpPr>
        <p:spPr>
          <a:xfrm>
            <a:off x="5713412" y="858424"/>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dirty="0">
              <a:ln>
                <a:noFill/>
              </a:ln>
              <a:solidFill>
                <a:sysClr val="window" lastClr="FFFFFF"/>
              </a:solidFill>
              <a:effectLst/>
              <a:uLnTx/>
              <a:uFillTx/>
              <a:latin typeface="Calibri"/>
              <a:ea typeface="+mn-ea"/>
              <a:cs typeface="+mn-cs"/>
              <a:sym typeface="Wingdings 3"/>
            </a:endParaRPr>
          </a:p>
        </p:txBody>
      </p:sp>
      <p:pic>
        <p:nvPicPr>
          <p:cNvPr id="3" name="Picture 2">
            <a:extLst>
              <a:ext uri="{FF2B5EF4-FFF2-40B4-BE49-F238E27FC236}">
                <a16:creationId xmlns:a16="http://schemas.microsoft.com/office/drawing/2014/main" id="{F788F67F-7B74-0A75-600B-C8C956DFF19E}"/>
              </a:ext>
            </a:extLst>
          </p:cNvPr>
          <p:cNvPicPr>
            <a:picLocks noChangeAspect="1"/>
          </p:cNvPicPr>
          <p:nvPr/>
        </p:nvPicPr>
        <p:blipFill>
          <a:blip r:embed="rId7"/>
          <a:stretch>
            <a:fillRect/>
          </a:stretch>
        </p:blipFill>
        <p:spPr>
          <a:xfrm>
            <a:off x="2414664" y="867851"/>
            <a:ext cx="9764734" cy="564449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a:t>
            </a:r>
          </a:p>
          <a:p>
            <a:r>
              <a:rPr lang="en-CA" dirty="0"/>
              <a:t>The chart on the left illustrates the % of total respondents who reported each frequency of soil testing for pH. The chart on the right illustrates the % of total respondents in each demographic segment who soil test for pH at least every 3 years.</a:t>
            </a:r>
          </a:p>
        </p:txBody>
      </p:sp>
    </p:spTree>
    <p:extLst>
      <p:ext uri="{BB962C8B-B14F-4D97-AF65-F5344CB8AC3E}">
        <p14:creationId xmlns:p14="http://schemas.microsoft.com/office/powerpoint/2010/main" val="2881980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5ECA75-28B5-4BE0-B57A-453C7B31490E}"/>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 - Trends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TextBox 11">
            <a:extLst>
              <a:ext uri="{FF2B5EF4-FFF2-40B4-BE49-F238E27FC236}">
                <a16:creationId xmlns:a16="http://schemas.microsoft.com/office/drawing/2014/main" id="{02792FD8-B133-4286-A03E-A33407AEB0B8}"/>
              </a:ext>
            </a:extLst>
          </p:cNvPr>
          <p:cNvSpPr txBox="1"/>
          <p:nvPr/>
        </p:nvSpPr>
        <p:spPr>
          <a:xfrm>
            <a:off x="8532812" y="1582782"/>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One-third of potato growers said they were very familiar with 4R.</a:t>
            </a:r>
          </a:p>
        </p:txBody>
      </p:sp>
      <p:sp>
        <p:nvSpPr>
          <p:cNvPr id="13" name="Rectangle 12">
            <a:hlinkClick r:id="rId7" action="ppaction://hlinksldjump"/>
            <a:extLst>
              <a:ext uri="{FF2B5EF4-FFF2-40B4-BE49-F238E27FC236}">
                <a16:creationId xmlns:a16="http://schemas.microsoft.com/office/drawing/2014/main" id="{015ABFB0-5630-4080-B946-FE4AEF85396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pic>
        <p:nvPicPr>
          <p:cNvPr id="3" name="Picture 2" descr="Asset 17.png">
            <a:extLst>
              <a:ext uri="{FF2B5EF4-FFF2-40B4-BE49-F238E27FC236}">
                <a16:creationId xmlns:a16="http://schemas.microsoft.com/office/drawing/2014/main" id="{8D4D68B5-F5F3-43AD-5CCC-F61D71F7F3A7}"/>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937868DA-01F6-483C-8765-9F374B9F3A68}"/>
              </a:ext>
            </a:extLst>
          </p:cNvPr>
          <p:cNvGraphicFramePr>
            <a:graphicFrameLocks/>
          </p:cNvGraphicFramePr>
          <p:nvPr>
            <p:extLst>
              <p:ext uri="{D42A27DB-BD31-4B8C-83A1-F6EECF244321}">
                <p14:modId xmlns:p14="http://schemas.microsoft.com/office/powerpoint/2010/main" val="24975810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0" name=""/>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chart illustrates the % of total respondents who expressed each level of familiarity with the concept of 4R nutrient stewardship in each year.</a:t>
            </a:r>
          </a:p>
        </p:txBody>
      </p:sp>
    </p:spTree>
    <p:extLst>
      <p:ext uri="{BB962C8B-B14F-4D97-AF65-F5344CB8AC3E}">
        <p14:creationId xmlns:p14="http://schemas.microsoft.com/office/powerpoint/2010/main" val="286368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BAA12375-829F-44D4-8294-51157B6E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057" y="451210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D941F4DE-E739-478D-8C8B-472AD6EEFE70}"/>
              </a:ext>
            </a:extLst>
          </p:cNvPr>
          <p:cNvPicPr>
            <a:picLocks noChangeAspect="1"/>
          </p:cNvPicPr>
          <p:nvPr/>
        </p:nvPicPr>
        <p:blipFill>
          <a:blip r:embed="rId4"/>
          <a:stretch>
            <a:fillRect/>
          </a:stretch>
        </p:blipFill>
        <p:spPr>
          <a:xfrm>
            <a:off x="2556908" y="798392"/>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TextBox 11">
            <a:extLst>
              <a:ext uri="{FF2B5EF4-FFF2-40B4-BE49-F238E27FC236}">
                <a16:creationId xmlns:a16="http://schemas.microsoft.com/office/drawing/2014/main" id="{02792FD8-B133-4286-A03E-A33407AEB0B8}"/>
              </a:ext>
            </a:extLst>
          </p:cNvPr>
          <p:cNvSpPr txBox="1"/>
          <p:nvPr/>
        </p:nvSpPr>
        <p:spPr>
          <a:xfrm>
            <a:off x="9675812" y="3422965"/>
            <a:ext cx="1219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are more familiar with 4R.</a:t>
            </a:r>
          </a:p>
        </p:txBody>
      </p:sp>
      <p:sp>
        <p:nvSpPr>
          <p:cNvPr id="13" name="Rectangle 12">
            <a:hlinkClick r:id="rId8" action="ppaction://hlinksldjump"/>
            <a:extLst>
              <a:ext uri="{FF2B5EF4-FFF2-40B4-BE49-F238E27FC236}">
                <a16:creationId xmlns:a16="http://schemas.microsoft.com/office/drawing/2014/main" id="{015ABFB0-5630-4080-B946-FE4AEF85396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graph on the left illustrates the % of total respondents who are a) very familiar with the 4R nutrient stewardship program, b) somewhat familiar, c) heard about it but don’t know anything about it or d) never heard of it.</a:t>
            </a:r>
          </a:p>
          <a:p>
            <a:r>
              <a:rPr lang="en-CA" dirty="0"/>
              <a:t>Separately by farm size and age category, the graph on the right illustrates the % of total respondents who are very familiar with the 4R nutrient stewardship program.</a:t>
            </a:r>
          </a:p>
        </p:txBody>
      </p:sp>
    </p:spTree>
    <p:extLst>
      <p:ext uri="{BB962C8B-B14F-4D97-AF65-F5344CB8AC3E}">
        <p14:creationId xmlns:p14="http://schemas.microsoft.com/office/powerpoint/2010/main" val="247094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309D7D-6614-4E55-8584-F89758349F51}"/>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1903412"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D1A0DC99-FD7C-3233-E8A3-6548EC2AC4E9}"/>
              </a:ext>
            </a:extLst>
          </p:cNvPr>
          <p:cNvSpPr txBox="1"/>
          <p:nvPr/>
        </p:nvSpPr>
        <p:spPr>
          <a:xfrm>
            <a:off x="8304212" y="1863636"/>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55% of growers believe their practices comply with 4R requirements.</a:t>
            </a:r>
          </a:p>
        </p:txBody>
      </p:sp>
      <p:pic>
        <p:nvPicPr>
          <p:cNvPr id="4" name="Picture 3" descr="Asset 17.png">
            <a:extLst>
              <a:ext uri="{FF2B5EF4-FFF2-40B4-BE49-F238E27FC236}">
                <a16:creationId xmlns:a16="http://schemas.microsoft.com/office/drawing/2014/main" id="{5FE2B684-9D92-222D-E571-C7EB96E7918D}"/>
              </a:ext>
            </a:extLst>
          </p:cNvPr>
          <p:cNvPicPr>
            <a:picLocks noChangeAspect="1"/>
          </p:cNvPicPr>
          <p:nvPr/>
        </p:nvPicPr>
        <p:blipFill>
          <a:blip r:embed="rId8" cstate="print"/>
          <a:stretch>
            <a:fillRect/>
          </a:stretch>
        </p:blipFill>
        <p:spPr>
          <a:xfrm>
            <a:off x="11757340" y="295922"/>
            <a:ext cx="407672" cy="407672"/>
          </a:xfrm>
          <a:prstGeom prst="rect">
            <a:avLst/>
          </a:prstGeom>
        </p:spPr>
      </p:pic>
      <p:graphicFrame>
        <p:nvGraphicFramePr>
          <p:cNvPr id="6" name="Object 5">
            <a:extLst>
              <a:ext uri="{FF2B5EF4-FFF2-40B4-BE49-F238E27FC236}">
                <a16:creationId xmlns:a16="http://schemas.microsoft.com/office/drawing/2014/main" id="{E4914A41-FB46-4DE2-87A0-272BA89662E4}"/>
              </a:ext>
            </a:extLst>
          </p:cNvPr>
          <p:cNvGraphicFramePr>
            <a:graphicFrameLocks/>
          </p:cNvGraphicFramePr>
          <p:nvPr>
            <p:extLst>
              <p:ext uri="{D42A27DB-BD31-4B8C-83A1-F6EECF244321}">
                <p14:modId xmlns:p14="http://schemas.microsoft.com/office/powerpoint/2010/main" val="90930688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0" name=""/>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 Those respondents with a 4R Plan were assigned a “yes” response.</a:t>
            </a:r>
          </a:p>
          <a:p>
            <a:r>
              <a:rPr lang="en-CA" dirty="0"/>
              <a:t>The chart illustrates the % of respondents who believe that their fertilizer program complies with the 4R nutrient stewardship guidelines in each year.</a:t>
            </a:r>
          </a:p>
        </p:txBody>
      </p:sp>
    </p:spTree>
    <p:extLst>
      <p:ext uri="{BB962C8B-B14F-4D97-AF65-F5344CB8AC3E}">
        <p14:creationId xmlns:p14="http://schemas.microsoft.com/office/powerpoint/2010/main" val="3435004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70FE2DBD-4E50-44A0-BFB3-EAD3F0170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239" y="329045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09940A1-7B93-4D87-9433-60390AEB2044}"/>
              </a:ext>
            </a:extLst>
          </p:cNvPr>
          <p:cNvPicPr>
            <a:picLocks noChangeAspect="1"/>
          </p:cNvPicPr>
          <p:nvPr/>
        </p:nvPicPr>
        <p:blipFill>
          <a:blip r:embed="rId4"/>
          <a:stretch>
            <a:fillRect/>
          </a:stretch>
        </p:blipFill>
        <p:spPr>
          <a:xfrm>
            <a:off x="2645308" y="822996"/>
            <a:ext cx="8967993" cy="5767316"/>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8"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D1A0DC99-FD7C-3233-E8A3-6548EC2AC4E9}"/>
              </a:ext>
            </a:extLst>
          </p:cNvPr>
          <p:cNvSpPr txBox="1"/>
          <p:nvPr/>
        </p:nvSpPr>
        <p:spPr>
          <a:xfrm>
            <a:off x="6475412" y="16764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Small farms were less likely to believe their practices comply with 4R.</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a:t>
            </a:r>
          </a:p>
          <a:p>
            <a:r>
              <a:rPr lang="en-CA" dirty="0"/>
              <a:t>The chart illustrates the % of respondents in each demographic segment who believe that their fertilizer program complies with the 4R nutrient stewardship guidelines.</a:t>
            </a:r>
          </a:p>
        </p:txBody>
      </p:sp>
    </p:spTree>
    <p:extLst>
      <p:ext uri="{BB962C8B-B14F-4D97-AF65-F5344CB8AC3E}">
        <p14:creationId xmlns:p14="http://schemas.microsoft.com/office/powerpoint/2010/main" val="3930652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49E9A2-7779-4F16-B23E-5CD3A3F9E2FD}"/>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Designated Agronomist</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pic>
        <p:nvPicPr>
          <p:cNvPr id="3" name="Picture 2" descr="Asset 17.png">
            <a:extLst>
              <a:ext uri="{FF2B5EF4-FFF2-40B4-BE49-F238E27FC236}">
                <a16:creationId xmlns:a16="http://schemas.microsoft.com/office/drawing/2014/main" id="{9B9680DB-669A-CF52-386C-21707754DAF7}"/>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C09910D2-1AAD-4BF2-A53B-A9C5FBA70448}"/>
              </a:ext>
            </a:extLst>
          </p:cNvPr>
          <p:cNvGraphicFramePr>
            <a:graphicFrameLocks/>
          </p:cNvGraphicFramePr>
          <p:nvPr>
            <p:extLst>
              <p:ext uri="{D42A27DB-BD31-4B8C-83A1-F6EECF244321}">
                <p14:modId xmlns:p14="http://schemas.microsoft.com/office/powerpoint/2010/main" val="372490065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0" name=""/>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PEI were asked: "Do you work with a 4R Designated Agronomist (that is, the agronomist and fertilizer retailer you work with has undergone training to be designated as competent to advise farmers about 4R Nutrient Stewardship)?"</a:t>
            </a:r>
          </a:p>
          <a:p>
            <a:r>
              <a:rPr lang="en-CA" dirty="0"/>
              <a:t>The chart illustrates the % of respondents who work with a 4R Designated Agronomist in each year.</a:t>
            </a:r>
          </a:p>
        </p:txBody>
      </p:sp>
    </p:spTree>
    <p:extLst>
      <p:ext uri="{BB962C8B-B14F-4D97-AF65-F5344CB8AC3E}">
        <p14:creationId xmlns:p14="http://schemas.microsoft.com/office/powerpoint/2010/main" val="385788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06C5257F-F143-42D7-ABB5-A86F3F0F0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542" y="33008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ECFABC9-9FD2-4C05-A3B9-4E4491351A90}"/>
              </a:ext>
            </a:extLst>
          </p:cNvPr>
          <p:cNvPicPr>
            <a:picLocks noChangeAspect="1"/>
          </p:cNvPicPr>
          <p:nvPr/>
        </p:nvPicPr>
        <p:blipFill>
          <a:blip r:embed="rId4"/>
          <a:stretch>
            <a:fillRect/>
          </a:stretch>
        </p:blipFill>
        <p:spPr>
          <a:xfrm>
            <a:off x="2645308" y="822996"/>
            <a:ext cx="8967993" cy="5767316"/>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Designated Agronomist</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8"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PEI were asked: "Do you work with a 4R Designated Agronomist (that is, the agronomist and fertilizer retailer you work with has undergone training to be designated as competent to advise farmers about 4R Nutrient Stewardship)?"</a:t>
            </a:r>
          </a:p>
          <a:p>
            <a:r>
              <a:rPr lang="en-CA" dirty="0"/>
              <a:t>The chart illustrates the % of respondents in each demographic segment who work with a 4R Designated Agronomist.</a:t>
            </a:r>
          </a:p>
        </p:txBody>
      </p:sp>
    </p:spTree>
    <p:extLst>
      <p:ext uri="{BB962C8B-B14F-4D97-AF65-F5344CB8AC3E}">
        <p14:creationId xmlns:p14="http://schemas.microsoft.com/office/powerpoint/2010/main" val="3676313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7D3E2-2F1A-462D-9CF5-637F7B74BAEF}"/>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pic>
        <p:nvPicPr>
          <p:cNvPr id="3" name="Picture 2" descr="Asset 17.png">
            <a:extLst>
              <a:ext uri="{FF2B5EF4-FFF2-40B4-BE49-F238E27FC236}">
                <a16:creationId xmlns:a16="http://schemas.microsoft.com/office/drawing/2014/main" id="{B78C6170-C751-C5E6-578B-41A86B07FE0B}"/>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D56661B3-A1E1-43EF-8D50-D51A739A0FF8}"/>
              </a:ext>
            </a:extLst>
          </p:cNvPr>
          <p:cNvGraphicFramePr>
            <a:graphicFrameLocks/>
          </p:cNvGraphicFramePr>
          <p:nvPr>
            <p:extLst>
              <p:ext uri="{D42A27DB-BD31-4B8C-83A1-F6EECF244321}">
                <p14:modId xmlns:p14="http://schemas.microsoft.com/office/powerpoint/2010/main" val="291429579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0" name=""/>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7F403B02-BD90-6E6C-3498-9F9ACE9C2FA6}"/>
              </a:ext>
            </a:extLst>
          </p:cNvPr>
          <p:cNvSpPr txBox="1"/>
          <p:nvPr/>
        </p:nvSpPr>
        <p:spPr>
          <a:xfrm>
            <a:off x="5484812" y="2517274"/>
            <a:ext cx="1143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20% of farmers have a 4R Plan in place.</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PEI were asked: "Do you have a 4R Plan in place for your farm (that is, a formal plan that has been approved by your 4R Designated Agronomist?)"</a:t>
            </a:r>
          </a:p>
          <a:p>
            <a:r>
              <a:rPr lang="en-CA" dirty="0"/>
              <a:t>The chart illustrates the % of respondents who have/do not have a formal 4R Plan in place in each year.</a:t>
            </a:r>
          </a:p>
        </p:txBody>
      </p:sp>
    </p:spTree>
    <p:extLst>
      <p:ext uri="{BB962C8B-B14F-4D97-AF65-F5344CB8AC3E}">
        <p14:creationId xmlns:p14="http://schemas.microsoft.com/office/powerpoint/2010/main" val="157803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164E39-5CE5-445F-894C-2A5A6D03C20F}"/>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Potatoes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sp>
        <p:nvSpPr>
          <p:cNvPr id="19" name="Isosceles Triangle 18">
            <a:extLst>
              <a:ext uri="{FF2B5EF4-FFF2-40B4-BE49-F238E27FC236}">
                <a16:creationId xmlns:a16="http://schemas.microsoft.com/office/drawing/2014/main" id="{71A2B278-3824-49A5-887A-240B51510562}"/>
              </a:ext>
            </a:extLst>
          </p:cNvPr>
          <p:cNvSpPr/>
          <p:nvPr/>
        </p:nvSpPr>
        <p:spPr>
          <a:xfrm>
            <a:off x="9075177" y="44423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0" name="TextBox 19">
            <a:extLst>
              <a:ext uri="{FF2B5EF4-FFF2-40B4-BE49-F238E27FC236}">
                <a16:creationId xmlns:a16="http://schemas.microsoft.com/office/drawing/2014/main" id="{9F7DE58A-4F27-4F40-B734-66453DD768CE}"/>
              </a:ext>
            </a:extLst>
          </p:cNvPr>
          <p:cNvSpPr txBox="1"/>
          <p:nvPr/>
        </p:nvSpPr>
        <p:spPr>
          <a:xfrm>
            <a:off x="8532812" y="4637673"/>
            <a:ext cx="189516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90% of total potato acres were treated with Potassium at planting.</a:t>
            </a:r>
          </a:p>
        </p:txBody>
      </p:sp>
      <p:sp>
        <p:nvSpPr>
          <p:cNvPr id="8" name="MoreInfo"/>
          <p:cNvSpPr txBox="1"/>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The chart illustrates the % of total potato acres that were treated with a primary Potassium fertilizer at each timing in each year. A list of Primary Potassium fertilizers can be accessed by clicking on the “A” button. </a:t>
            </a:r>
          </a:p>
        </p:txBody>
      </p:sp>
      <p:pic>
        <p:nvPicPr>
          <p:cNvPr id="3" name="Picture 2">
            <a:extLst>
              <a:ext uri="{FF2B5EF4-FFF2-40B4-BE49-F238E27FC236}">
                <a16:creationId xmlns:a16="http://schemas.microsoft.com/office/drawing/2014/main" id="{1CC7ADC2-4936-23B2-BE1C-64F1A775F807}"/>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7E09463-1D42-0AEE-8DAB-030D51B39DA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6" name="TextBox 5">
            <a:extLst>
              <a:ext uri="{FF2B5EF4-FFF2-40B4-BE49-F238E27FC236}">
                <a16:creationId xmlns:a16="http://schemas.microsoft.com/office/drawing/2014/main" id="{59DD84B3-5009-572D-FED0-BCFF3ACEC274}"/>
              </a:ext>
            </a:extLst>
          </p:cNvPr>
          <p:cNvSpPr txBox="1"/>
          <p:nvPr/>
        </p:nvSpPr>
        <p:spPr>
          <a:xfrm>
            <a:off x="7085012" y="2924401"/>
            <a:ext cx="202790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Fewer potato acres were treated with Potassium before planting in 2023.</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199FACBA-A59E-4E4C-AF11-B7527E3F9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542" y="33008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00180C2-E12E-4592-8FB2-781F0AE4E39C}"/>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8"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PEI were asked: "Do you have a 4R Plan in place for your farm (that is, a formal plan that has been approved by your 4R Designated Agronomist?)"</a:t>
            </a:r>
          </a:p>
          <a:p>
            <a:r>
              <a:rPr lang="en-CA" dirty="0"/>
              <a:t>The chart illustrates the % of respondents in each demographic segment who have a formal 4R Plan in place.</a:t>
            </a:r>
          </a:p>
        </p:txBody>
      </p:sp>
    </p:spTree>
    <p:extLst>
      <p:ext uri="{BB962C8B-B14F-4D97-AF65-F5344CB8AC3E}">
        <p14:creationId xmlns:p14="http://schemas.microsoft.com/office/powerpoint/2010/main" val="992409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419DE01D-77A7-4D04-94A6-581527E21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612" y="643548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Benefits Of Having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2" name="Rectangle 11">
            <a:hlinkClick r:id="rId7" action="ppaction://hlinksldjump"/>
            <a:extLst>
              <a:ext uri="{FF2B5EF4-FFF2-40B4-BE49-F238E27FC236}">
                <a16:creationId xmlns:a16="http://schemas.microsoft.com/office/drawing/2014/main" id="{D4369E09-7780-4B67-B29F-60E6AA2C5E4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5" name="Object 4">
            <a:extLst>
              <a:ext uri="{FF2B5EF4-FFF2-40B4-BE49-F238E27FC236}">
                <a16:creationId xmlns:a16="http://schemas.microsoft.com/office/drawing/2014/main" id="{5B804DD5-5F7B-4328-B663-5BDAFAA51570}"/>
              </a:ext>
            </a:extLst>
          </p:cNvPr>
          <p:cNvGraphicFramePr>
            <a:graphicFrameLocks/>
          </p:cNvGraphicFramePr>
          <p:nvPr>
            <p:extLst>
              <p:ext uri="{D42A27DB-BD31-4B8C-83A1-F6EECF244321}">
                <p14:modId xmlns:p14="http://schemas.microsoft.com/office/powerpoint/2010/main" val="334255849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7B513F21-52B4-A441-41AA-841592FAB028}"/>
              </a:ext>
            </a:extLst>
          </p:cNvPr>
          <p:cNvPicPr>
            <a:picLocks noChangeAspect="1"/>
          </p:cNvPicPr>
          <p:nvPr/>
        </p:nvPicPr>
        <p:blipFill>
          <a:blip r:embed="rId10"/>
          <a:stretch>
            <a:fillRect/>
          </a:stretch>
        </p:blipFill>
        <p:spPr>
          <a:xfrm>
            <a:off x="2134401" y="845956"/>
            <a:ext cx="9961727" cy="5761219"/>
          </a:xfrm>
          <a:prstGeom prst="rect">
            <a:avLst/>
          </a:prstGeom>
        </p:spPr>
      </p:pic>
      <p:sp>
        <p:nvSpPr>
          <p:cNvPr id="13" name="TextBox 12">
            <a:extLst>
              <a:ext uri="{FF2B5EF4-FFF2-40B4-BE49-F238E27FC236}">
                <a16:creationId xmlns:a16="http://schemas.microsoft.com/office/drawing/2014/main" id="{7795084F-798C-4AA9-906F-A5DA4952EC67}"/>
              </a:ext>
            </a:extLst>
          </p:cNvPr>
          <p:cNvSpPr txBox="1"/>
          <p:nvPr/>
        </p:nvSpPr>
        <p:spPr>
          <a:xfrm>
            <a:off x="8685212" y="1143000"/>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Improving soil quality and nutrient availability was the leading benefit of a 4R Plan.</a:t>
            </a:r>
          </a:p>
        </p:txBody>
      </p:sp>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with a formal 4R Plan in place were asked: "In your experience, what are the benefits of having a 4R Plan in place?  Check all that apply."</a:t>
            </a:r>
          </a:p>
          <a:p>
            <a:r>
              <a:rPr lang="en-CA" dirty="0"/>
              <a:t>The chart illustrates the % of those respondents with a 4R Plan in place who indicated each benefit.</a:t>
            </a:r>
          </a:p>
        </p:txBody>
      </p:sp>
    </p:spTree>
    <p:extLst>
      <p:ext uri="{BB962C8B-B14F-4D97-AF65-F5344CB8AC3E}">
        <p14:creationId xmlns:p14="http://schemas.microsoft.com/office/powerpoint/2010/main" val="9945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0713B-FC75-4FB0-8F1E-E6BF1F14C9AD}"/>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Putting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AFDAF2E8-A591-4BE3-B61A-814C452F676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703AAA88-9AC6-4D51-ADD3-C4E9136C9B7B}"/>
              </a:ext>
            </a:extLst>
          </p:cNvPr>
          <p:cNvGraphicFramePr>
            <a:graphicFrameLocks/>
          </p:cNvGraphicFramePr>
          <p:nvPr>
            <p:extLst>
              <p:ext uri="{D42A27DB-BD31-4B8C-83A1-F6EECF244321}">
                <p14:modId xmlns:p14="http://schemas.microsoft.com/office/powerpoint/2010/main" val="57380274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PEI who have heard of 4R but do not have a 4R Plan in place were asked: "What is the main reason that has prevented you from working with a 4R Designated Agronomist to put a 4R Plan in place for your farm?  And what are the other reasons that have prevented you from putting a 4R Plan in place?"</a:t>
            </a:r>
          </a:p>
          <a:p>
            <a:r>
              <a:rPr lang="en-CA" dirty="0"/>
              <a:t>The chart illustrates the % of respondents who have heard of 4R but do not have a 4R Plan in place who indicated each reason for not having a 4R Plan.</a:t>
            </a:r>
          </a:p>
        </p:txBody>
      </p:sp>
    </p:spTree>
    <p:extLst>
      <p:ext uri="{BB962C8B-B14F-4D97-AF65-F5344CB8AC3E}">
        <p14:creationId xmlns:p14="http://schemas.microsoft.com/office/powerpoint/2010/main" val="27599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2F558D4E-913B-4D22-9E31-C97A0B4CD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924" y="9625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494C7464-7A6F-42F0-98ED-CD2887455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6012" y="11601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8ABBCC4-04CD-47A1-8165-E7F92BBE20CA}"/>
              </a:ext>
            </a:extLst>
          </p:cNvPr>
          <p:cNvPicPr>
            <a:picLocks noChangeAspect="1"/>
          </p:cNvPicPr>
          <p:nvPr/>
        </p:nvPicPr>
        <p:blipFill>
          <a:blip r:embed="rId4"/>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Fee to Prepare 4R Plan</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graphicFrame>
        <p:nvGraphicFramePr>
          <p:cNvPr id="5" name="Object 4">
            <a:extLst>
              <a:ext uri="{FF2B5EF4-FFF2-40B4-BE49-F238E27FC236}">
                <a16:creationId xmlns:a16="http://schemas.microsoft.com/office/drawing/2014/main" id="{9663F3ED-DB0C-48DE-ABB1-8CCEFF4BD0F4}"/>
              </a:ext>
            </a:extLst>
          </p:cNvPr>
          <p:cNvGraphicFramePr>
            <a:graphicFrameLocks/>
          </p:cNvGraphicFramePr>
          <p:nvPr>
            <p:extLst>
              <p:ext uri="{D42A27DB-BD31-4B8C-83A1-F6EECF244321}">
                <p14:modId xmlns:p14="http://schemas.microsoft.com/office/powerpoint/2010/main" val="53450718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The chart illustrates the % of those with a 4R Plan who paid a fee to get the 4R Plan prepared in each year.</a:t>
            </a:r>
            <a:endParaRPr lang="en-CA" sz="800" dirty="0"/>
          </a:p>
        </p:txBody>
      </p:sp>
    </p:spTree>
    <p:extLst>
      <p:ext uri="{BB962C8B-B14F-4D97-AF65-F5344CB8AC3E}">
        <p14:creationId xmlns:p14="http://schemas.microsoft.com/office/powerpoint/2010/main" val="3389070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C99C5-DB0A-4764-8654-F539A85382FD}"/>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Sources of Information About 4R Nutrient Stewardship Program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0A349D27-AEA9-434D-830D-BFE55D91606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699B6F08-6148-42BD-BC1C-2616C8AFF1D6}"/>
              </a:ext>
            </a:extLst>
          </p:cNvPr>
          <p:cNvGraphicFramePr>
            <a:graphicFrameLocks/>
          </p:cNvGraphicFramePr>
          <p:nvPr>
            <p:extLst>
              <p:ext uri="{D42A27DB-BD31-4B8C-83A1-F6EECF244321}">
                <p14:modId xmlns:p14="http://schemas.microsoft.com/office/powerpoint/2010/main" val="162866207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“From what sources would you be most likely to obtain information about 4R nutrient stewardship? (Please check your main sources - you can select up to three.)”</a:t>
            </a:r>
          </a:p>
          <a:p>
            <a:r>
              <a:rPr lang="en-CA" dirty="0"/>
              <a:t>The graph illustrates the % of total respondents who mentioned each information source.</a:t>
            </a:r>
          </a:p>
        </p:txBody>
      </p:sp>
    </p:spTree>
    <p:extLst>
      <p:ext uri="{BB962C8B-B14F-4D97-AF65-F5344CB8AC3E}">
        <p14:creationId xmlns:p14="http://schemas.microsoft.com/office/powerpoint/2010/main" val="1597269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C7225D-AA76-4D49-9878-314F8C8A0BC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Programs Used to Measure Environmental Footprint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graphicFrame>
        <p:nvGraphicFramePr>
          <p:cNvPr id="6" name="Object 5">
            <a:extLst>
              <a:ext uri="{FF2B5EF4-FFF2-40B4-BE49-F238E27FC236}">
                <a16:creationId xmlns:a16="http://schemas.microsoft.com/office/drawing/2014/main" id="{55E62D16-53EE-407A-94A9-3167CB64289D}"/>
              </a:ext>
            </a:extLst>
          </p:cNvPr>
          <p:cNvGraphicFramePr>
            <a:graphicFrameLocks/>
          </p:cNvGraphicFramePr>
          <p:nvPr>
            <p:extLst>
              <p:ext uri="{D42A27DB-BD31-4B8C-83A1-F6EECF244321}">
                <p14:modId xmlns:p14="http://schemas.microsoft.com/office/powerpoint/2010/main" val="220856815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"Agricultural practices can have adverse impacts on the environment. Fertilizer loss from the field can result in reduced air and water quality and contribute to greenhouse gas emissions. There are programs growers can use to determine the impact of their on-farm practices on the environment or their “environmental footprint.” </a:t>
            </a:r>
          </a:p>
          <a:p>
            <a:r>
              <a:rPr lang="en-US" dirty="0"/>
              <a:t>Have you ever used any of the following programs below to determine your environmental footprint? Select all that apply." </a:t>
            </a:r>
          </a:p>
          <a:p>
            <a:r>
              <a:rPr lang="en-US" dirty="0"/>
              <a:t>The chart illustrates the percent of respondents who indicated they use each of the programs to determine their environmental footprint. </a:t>
            </a:r>
            <a:endParaRPr lang="en-CA" dirty="0"/>
          </a:p>
        </p:txBody>
      </p:sp>
    </p:spTree>
    <p:extLst>
      <p:ext uri="{BB962C8B-B14F-4D97-AF65-F5344CB8AC3E}">
        <p14:creationId xmlns:p14="http://schemas.microsoft.com/office/powerpoint/2010/main" val="4168061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Demographics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7" name="TextBox 76">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Farm Size &amp; Crop Acre Categories</a:t>
            </a:r>
            <a:endParaRPr lang="en-US" sz="1100" dirty="0">
              <a:solidFill>
                <a:schemeClr val="bg1"/>
              </a:solidFill>
              <a:latin typeface="Calibri Light" pitchFamily="34" charset="0"/>
              <a:cs typeface="Calibri Light" pitchFamily="34" charset="0"/>
            </a:endParaRPr>
          </a:p>
        </p:txBody>
      </p:sp>
      <p:sp>
        <p:nvSpPr>
          <p:cNvPr id="78" name="TextBox 77">
            <a:hlinkClick r:id="rId6" action="ppaction://hlinksldjump"/>
          </p:cNvPr>
          <p:cNvSpPr txBox="1"/>
          <p:nvPr/>
        </p:nvSpPr>
        <p:spPr>
          <a:xfrm>
            <a:off x="303212" y="129371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Distribution of Potato Acres</a:t>
            </a:r>
          </a:p>
        </p:txBody>
      </p:sp>
      <p:sp>
        <p:nvSpPr>
          <p:cNvPr id="80" name="TextBox 79">
            <a:hlinkClick r:id="rId7" action="ppaction://hlinksldjump"/>
          </p:cNvPr>
          <p:cNvSpPr txBox="1"/>
          <p:nvPr/>
        </p:nvSpPr>
        <p:spPr>
          <a:xfrm>
            <a:off x="303212" y="1462132"/>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Study Methodology &amp; Sample</a:t>
            </a:r>
          </a:p>
        </p:txBody>
      </p:sp>
      <p:sp>
        <p:nvSpPr>
          <p:cNvPr id="45" name="Rounded Rectangle 44"/>
          <p:cNvSpPr/>
          <p:nvPr/>
        </p:nvSpPr>
        <p:spPr>
          <a:xfrm>
            <a:off x="227012" y="980209"/>
            <a:ext cx="76200" cy="649224"/>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58792"/>
                <a:ext cx="1770184" cy="1344704"/>
                <a:chOff x="10191628" y="2358792"/>
                <a:chExt cx="1770184" cy="1344704"/>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58792"/>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7" name="TextBox 26">
            <a:hlinkClick r:id="rId9" action="ppaction://hlinksldjump"/>
            <a:extLst>
              <a:ext uri="{FF2B5EF4-FFF2-40B4-BE49-F238E27FC236}">
                <a16:creationId xmlns:a16="http://schemas.microsoft.com/office/drawing/2014/main" id="{56D68AD5-1DBC-46B0-A6EB-8B1058687B31}"/>
              </a:ext>
            </a:extLst>
          </p:cNvPr>
          <p:cNvSpPr txBox="1"/>
          <p:nvPr/>
        </p:nvSpPr>
        <p:spPr>
          <a:xfrm>
            <a:off x="303212" y="1125302"/>
            <a:ext cx="23760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Demographics</a:t>
            </a:r>
          </a:p>
        </p:txBody>
      </p:sp>
    </p:spTree>
    <p:extLst>
      <p:ext uri="{BB962C8B-B14F-4D97-AF65-F5344CB8AC3E}">
        <p14:creationId xmlns:p14="http://schemas.microsoft.com/office/powerpoint/2010/main" val="413952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FF751-3557-446F-B592-7B759125AA05}"/>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Farm Size and Crop Acre Categories</a:t>
            </a:r>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8" name="Picture 7" descr="Asset 7.png">
            <a:extLst>
              <a:ext uri="{FF2B5EF4-FFF2-40B4-BE49-F238E27FC236}">
                <a16:creationId xmlns:a16="http://schemas.microsoft.com/office/drawing/2014/main" id="{A18D508F-647E-416D-BBAD-FB354A75C28B}"/>
              </a:ext>
            </a:extLst>
          </p:cNvPr>
          <p:cNvPicPr>
            <a:picLocks noChangeAspect="1"/>
          </p:cNvPicPr>
          <p:nvPr/>
        </p:nvPicPr>
        <p:blipFill>
          <a:blip r:embed="rId6" cstate="print"/>
          <a:stretch>
            <a:fillRect/>
          </a:stretch>
        </p:blipFill>
        <p:spPr>
          <a:xfrm>
            <a:off x="225215" y="5120640"/>
            <a:ext cx="301751" cy="301752"/>
          </a:xfrm>
          <a:prstGeom prst="rect">
            <a:avLst/>
          </a:prstGeom>
        </p:spPr>
      </p:pic>
      <p:graphicFrame>
        <p:nvGraphicFramePr>
          <p:cNvPr id="10" name="Object 9">
            <a:extLst>
              <a:ext uri="{FF2B5EF4-FFF2-40B4-BE49-F238E27FC236}">
                <a16:creationId xmlns:a16="http://schemas.microsoft.com/office/drawing/2014/main" id="{D3BC7210-B917-42C4-982A-BDD817842336}"/>
              </a:ext>
            </a:extLst>
          </p:cNvPr>
          <p:cNvGraphicFramePr>
            <a:graphicFrameLocks/>
          </p:cNvGraphicFramePr>
          <p:nvPr>
            <p:extLst>
              <p:ext uri="{D42A27DB-BD31-4B8C-83A1-F6EECF244321}">
                <p14:modId xmlns:p14="http://schemas.microsoft.com/office/powerpoint/2010/main" val="114710489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7" name="Object 6">
                        <a:extLst>
                          <a:ext uri="{FF2B5EF4-FFF2-40B4-BE49-F238E27FC236}">
                            <a16:creationId xmlns:a16="http://schemas.microsoft.com/office/drawing/2014/main" id="{5B628E7C-A6F3-47C9-A017-C180880A91D9}"/>
                          </a:ext>
                        </a:extLst>
                      </p:cNvPr>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9" name="MoreInfo">
            <a:extLst>
              <a:ext uri="{FF2B5EF4-FFF2-40B4-BE49-F238E27FC236}">
                <a16:creationId xmlns:a16="http://schemas.microsoft.com/office/drawing/2014/main" id="{899C1970-7827-4CEF-9BDC-757C054A8AF9}"/>
              </a:ext>
            </a:extLst>
          </p:cNvPr>
          <p:cNvSpPr txBox="1"/>
          <p:nvPr>
            <p:custDataLst>
              <p:tags r:id="rId1"/>
            </p:custDataLst>
          </p:nvPr>
        </p:nvSpPr>
        <p:spPr>
          <a:xfrm>
            <a:off x="2165066" y="6955575"/>
            <a:ext cx="5577841" cy="584713"/>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t>
            </a:r>
          </a:p>
          <a:p>
            <a:pPr marL="228600" indent="-228600">
              <a:buFont typeface="+mj-lt"/>
              <a:buAutoNum type="arabicPeriod"/>
            </a:pPr>
            <a:r>
              <a:rPr lang="en-US" dirty="0"/>
              <a:t>“In total, how many acres of crops did you grow in 2023? “</a:t>
            </a:r>
          </a:p>
        </p:txBody>
      </p:sp>
    </p:spTree>
    <p:extLst>
      <p:ext uri="{BB962C8B-B14F-4D97-AF65-F5344CB8AC3E}">
        <p14:creationId xmlns:p14="http://schemas.microsoft.com/office/powerpoint/2010/main" val="2637618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9"/>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7B3B7-2CF1-47D5-9576-5E97A316ECB4}"/>
              </a:ext>
            </a:extLst>
          </p:cNvPr>
          <p:cNvPicPr>
            <a:picLocks noChangeAspect="1"/>
          </p:cNvPicPr>
          <p:nvPr/>
        </p:nvPicPr>
        <p:blipFill>
          <a:blip r:embed="rId3"/>
          <a:stretch>
            <a:fillRect/>
          </a:stretch>
        </p:blipFill>
        <p:spPr>
          <a:xfrm>
            <a:off x="2645308" y="822996"/>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Personal and Farm Demographics of Study Sample</a:t>
            </a:r>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Demographics</a:t>
            </a:r>
          </a:p>
        </p:txBody>
      </p:sp>
      <p:pic>
        <p:nvPicPr>
          <p:cNvPr id="5" name="Picture 4" descr="Asset 7.png">
            <a:extLst>
              <a:ext uri="{FF2B5EF4-FFF2-40B4-BE49-F238E27FC236}">
                <a16:creationId xmlns:a16="http://schemas.microsoft.com/office/drawing/2014/main" id="{23290CB4-8FFA-4370-9D67-CE7DC620145B}"/>
              </a:ext>
            </a:extLst>
          </p:cNvPr>
          <p:cNvPicPr>
            <a:picLocks noChangeAspect="1"/>
          </p:cNvPicPr>
          <p:nvPr/>
        </p:nvPicPr>
        <p:blipFill>
          <a:blip r:embed="rId6" cstate="print"/>
          <a:stretch>
            <a:fillRect/>
          </a:stretch>
        </p:blipFill>
        <p:spPr>
          <a:xfrm>
            <a:off x="225215" y="5120640"/>
            <a:ext cx="301751" cy="301752"/>
          </a:xfrm>
          <a:prstGeom prst="rect">
            <a:avLst/>
          </a:prstGeom>
        </p:spPr>
      </p:pic>
      <p:graphicFrame>
        <p:nvGraphicFramePr>
          <p:cNvPr id="4" name="Object 3">
            <a:extLst>
              <a:ext uri="{FF2B5EF4-FFF2-40B4-BE49-F238E27FC236}">
                <a16:creationId xmlns:a16="http://schemas.microsoft.com/office/drawing/2014/main" id="{97743844-94DD-4C2D-ACD4-8E35B573A980}"/>
              </a:ext>
            </a:extLst>
          </p:cNvPr>
          <p:cNvGraphicFramePr>
            <a:graphicFrameLocks/>
          </p:cNvGraphicFramePr>
          <p:nvPr>
            <p:extLst>
              <p:ext uri="{D42A27DB-BD31-4B8C-83A1-F6EECF244321}">
                <p14:modId xmlns:p14="http://schemas.microsoft.com/office/powerpoint/2010/main" val="61404339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7" name="MoreInfo">
            <a:extLst>
              <a:ext uri="{FF2B5EF4-FFF2-40B4-BE49-F238E27FC236}">
                <a16:creationId xmlns:a16="http://schemas.microsoft.com/office/drawing/2014/main" id="{16A721BC-D919-4F66-BEEA-3185B8C65245}"/>
              </a:ext>
            </a:extLst>
          </p:cNvPr>
          <p:cNvSpPr txBox="1"/>
          <p:nvPr>
            <p:custDataLst>
              <p:tags r:id="rId1"/>
            </p:custDataLst>
          </p:nvPr>
        </p:nvSpPr>
        <p:spPr>
          <a:xfrm>
            <a:off x="2165066" y="6955575"/>
            <a:ext cx="5577841" cy="2585261"/>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a:t>
            </a:r>
          </a:p>
          <a:p>
            <a:pPr marL="228600" lvl="0" indent="-228600">
              <a:buFont typeface="+mj-lt"/>
              <a:buAutoNum type="arabicPeriod"/>
            </a:pPr>
            <a:r>
              <a:rPr lang="en-US" dirty="0"/>
              <a:t>In what year were you born?</a:t>
            </a:r>
            <a:endParaRPr lang="en-CA" dirty="0"/>
          </a:p>
          <a:p>
            <a:pPr marL="228600" lvl="0" indent="-228600">
              <a:buFont typeface="+mj-lt"/>
              <a:buAutoNum type="arabicPeriod"/>
            </a:pPr>
            <a:r>
              <a:rPr lang="en-US" dirty="0"/>
              <a:t>When it comes to implementing new ideas about crop production on your farm, do you find that you are often one of the first in your area to try the new ideas or you like to wait and see the results proven by others?</a:t>
            </a:r>
            <a:endParaRPr lang="en-CA" dirty="0"/>
          </a:p>
          <a:p>
            <a:pPr marL="228600" lvl="0" indent="-228600">
              <a:buFont typeface="+mj-lt"/>
              <a:buAutoNum type="arabicPeriod"/>
            </a:pPr>
            <a:r>
              <a:rPr lang="en-US" dirty="0"/>
              <a:t>Which of the following statements best describes your farm operation in five years: increase the size of your farm, stay about the same size as it is today, decrease the size of your farm or exit farming?</a:t>
            </a:r>
            <a:endParaRPr lang="en-CA" dirty="0"/>
          </a:p>
          <a:p>
            <a:pPr marL="228600" lvl="0" indent="-228600">
              <a:buFont typeface="+mj-lt"/>
              <a:buAutoNum type="arabicPeriod"/>
            </a:pPr>
            <a:r>
              <a:rPr lang="en-US" dirty="0"/>
              <a:t>Do you pay an independent crop advisor to provide crop consulting services?  By independent crop advisor, we mean an advisor who is not employed by an Ag Retailer.</a:t>
            </a:r>
            <a:endParaRPr lang="en-CA" dirty="0"/>
          </a:p>
          <a:p>
            <a:pPr marL="228600" lvl="0" indent="-228600">
              <a:buFont typeface="+mj-lt"/>
              <a:buAutoNum type="arabicPeriod"/>
            </a:pPr>
            <a:r>
              <a:rPr lang="en-US" dirty="0"/>
              <a:t>Which of the following categories best describes your farming operation?</a:t>
            </a:r>
            <a:endParaRPr lang="en-CA" dirty="0"/>
          </a:p>
          <a:p>
            <a:pPr marL="228600" lvl="0" indent="-228600">
              <a:buFont typeface="+mj-lt"/>
              <a:buAutoNum type="arabicPeriod"/>
            </a:pPr>
            <a:r>
              <a:rPr lang="en-US" dirty="0"/>
              <a:t>Which types of livestock do you produce?</a:t>
            </a:r>
          </a:p>
        </p:txBody>
      </p:sp>
    </p:spTree>
    <p:extLst>
      <p:ext uri="{BB962C8B-B14F-4D97-AF65-F5344CB8AC3E}">
        <p14:creationId xmlns:p14="http://schemas.microsoft.com/office/powerpoint/2010/main" val="1418634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7"/>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8B584-3A87-4CE9-9FE6-B54A6739BDCC}"/>
              </a:ext>
            </a:extLst>
          </p:cNvPr>
          <p:cNvPicPr>
            <a:picLocks noChangeAspect="1"/>
          </p:cNvPicPr>
          <p:nvPr/>
        </p:nvPicPr>
        <p:blipFill>
          <a:blip r:embed="rId2"/>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Distribution of Potato Acres</a:t>
            </a:r>
          </a:p>
        </p:txBody>
      </p:sp>
      <p:pic>
        <p:nvPicPr>
          <p:cNvPr id="11" name="Picture 10"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Demographics</a:t>
            </a:r>
          </a:p>
        </p:txBody>
      </p:sp>
      <p:graphicFrame>
        <p:nvGraphicFramePr>
          <p:cNvPr id="4" name="Object 3">
            <a:extLst>
              <a:ext uri="{FF2B5EF4-FFF2-40B4-BE49-F238E27FC236}">
                <a16:creationId xmlns:a16="http://schemas.microsoft.com/office/drawing/2014/main" id="{523F44C5-4CAA-4B03-80C3-10A716BD34F4}"/>
              </a:ext>
            </a:extLst>
          </p:cNvPr>
          <p:cNvGraphicFramePr>
            <a:graphicFrameLocks/>
          </p:cNvGraphicFramePr>
          <p:nvPr>
            <p:extLst>
              <p:ext uri="{D42A27DB-BD31-4B8C-83A1-F6EECF244321}">
                <p14:modId xmlns:p14="http://schemas.microsoft.com/office/powerpoint/2010/main" val="365114468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5" imgW="914400" imgH="792360" progId="Excel.Sheet.12">
                  <p:embed/>
                </p:oleObj>
              </mc:Choice>
              <mc:Fallback>
                <p:oleObj name="Worksheet" showAsIcon="1" r:id="rId5" imgW="914400" imgH="792360" progId="Excel.Sheet.12">
                  <p:embed/>
                  <p:pic>
                    <p:nvPicPr>
                      <p:cNvPr id="0" name=""/>
                      <p:cNvPicPr/>
                      <p:nvPr/>
                    </p:nvPicPr>
                    <p:blipFill>
                      <a:blip r:embed="rId6"/>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69568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18A3817F-A0D6-4AA4-91FD-F323C5076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116" y="333771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87DFA507-D76E-26A1-937A-851EAD134EEC}"/>
              </a:ext>
            </a:extLst>
          </p:cNvPr>
          <p:cNvPicPr>
            <a:picLocks noChangeAspect="1"/>
          </p:cNvPicPr>
          <p:nvPr/>
        </p:nvPicPr>
        <p:blipFill>
          <a:blip r:embed="rId3"/>
          <a:stretch>
            <a:fillRect/>
          </a:stretch>
        </p:blipFill>
        <p:spPr>
          <a:xfrm>
            <a:off x="2027295" y="993588"/>
            <a:ext cx="9828816" cy="521516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Potatoes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3" name="Picture 2">
            <a:extLst>
              <a:ext uri="{FF2B5EF4-FFF2-40B4-BE49-F238E27FC236}">
                <a16:creationId xmlns:a16="http://schemas.microsoft.com/office/drawing/2014/main" id="{EF0CFAD0-642F-813F-4420-E15480847B2C}"/>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CF91814-4911-575C-94CF-F44BE27FF70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Separately for each timing, the charts illustrate the % of total potato acres that was treated with a primary potassium fertilizer by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4052515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6" name="Picture 5" descr="Asset 17.png">
            <a:extLst>
              <a:ext uri="{FF2B5EF4-FFF2-40B4-BE49-F238E27FC236}">
                <a16:creationId xmlns:a16="http://schemas.microsoft.com/office/drawing/2014/main" id="{5E83BD87-7458-45A0-9B7F-8AE43BECDA0C}"/>
              </a:ext>
            </a:extLst>
          </p:cNvPr>
          <p:cNvPicPr>
            <a:picLocks noChangeAspect="1"/>
          </p:cNvPicPr>
          <p:nvPr/>
        </p:nvPicPr>
        <p:blipFill>
          <a:blip r:embed="rId4" cstate="print"/>
          <a:stretch>
            <a:fillRect/>
          </a:stretch>
        </p:blipFill>
        <p:spPr>
          <a:xfrm>
            <a:off x="11706540" y="295922"/>
            <a:ext cx="407672" cy="407672"/>
          </a:xfrm>
          <a:prstGeom prst="rect">
            <a:avLst/>
          </a:prstGeom>
        </p:spPr>
      </p:pic>
      <p:sp>
        <p:nvSpPr>
          <p:cNvPr id="10" name="Rectangle 29">
            <a:extLst>
              <a:ext uri="{FF2B5EF4-FFF2-40B4-BE49-F238E27FC236}">
                <a16:creationId xmlns:a16="http://schemas.microsoft.com/office/drawing/2014/main" id="{6B55CAD0-E5C0-4F19-B7C2-BEDB79E07CD2}"/>
              </a:ext>
            </a:extLst>
          </p:cNvPr>
          <p:cNvSpPr>
            <a:spLocks noChangeArrowheads="1"/>
          </p:cNvSpPr>
          <p:nvPr/>
        </p:nvSpPr>
        <p:spPr bwMode="auto">
          <a:xfrm>
            <a:off x="2555080" y="885805"/>
            <a:ext cx="8949532" cy="5242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cs typeface="Calibri" panose="020F0502020204030204" pitchFamily="34" charset="0"/>
              </a:rPr>
              <a:t>Data Collection</a:t>
            </a:r>
          </a:p>
          <a:p>
            <a:pPr>
              <a:spcBef>
                <a:spcPts val="800"/>
              </a:spcBef>
              <a:spcAft>
                <a:spcPts val="600"/>
              </a:spcAft>
            </a:pPr>
            <a:r>
              <a:rPr lang="en-US" sz="1300" dirty="0">
                <a:cs typeface="Calibri" panose="020F0502020204030204" pitchFamily="34" charset="0"/>
              </a:rPr>
              <a:t>Online survey: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Data collected during period of December 1</a:t>
            </a:r>
            <a:r>
              <a:rPr lang="en-US" sz="1300" baseline="30000" dirty="0">
                <a:cs typeface="Calibri" panose="020F0502020204030204" pitchFamily="34" charset="0"/>
              </a:rPr>
              <a:t>st</a:t>
            </a:r>
            <a:r>
              <a:rPr lang="en-US" sz="1300" dirty="0">
                <a:cs typeface="Calibri" panose="020F0502020204030204" pitchFamily="34" charset="0"/>
              </a:rPr>
              <a:t>  - March 11</a:t>
            </a:r>
            <a:r>
              <a:rPr lang="en-US" sz="1300" baseline="30000" dirty="0">
                <a:cs typeface="Calibri" panose="020F0502020204030204" pitchFamily="34" charset="0"/>
              </a:rPr>
              <a:t>th</a:t>
            </a:r>
            <a:r>
              <a:rPr lang="en-US" sz="1300" dirty="0">
                <a:cs typeface="Calibri" panose="020F0502020204030204" pitchFamily="34" charset="0"/>
              </a:rPr>
              <a:t>, 2024.</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Average length was 25 minutes.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Farmers paid $40 as an incentive for participation.</a:t>
            </a:r>
          </a:p>
          <a:p>
            <a:pPr>
              <a:spcBef>
                <a:spcPts val="800"/>
              </a:spcBef>
              <a:spcAft>
                <a:spcPts val="600"/>
              </a:spcAft>
            </a:pPr>
            <a:r>
              <a:rPr lang="en-US" sz="1300" dirty="0">
                <a:cs typeface="Calibri" panose="020F0502020204030204" pitchFamily="34" charset="0"/>
              </a:rPr>
              <a:t>Questionnaire design:</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Input provided by project technical committee.</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2023 questionnaire modified by Stratus with input from Fertilizer Canada.</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Programmed and tested by Stratus.</a:t>
            </a:r>
          </a:p>
          <a:p>
            <a:pPr>
              <a:spcBef>
                <a:spcPts val="800"/>
              </a:spcBef>
              <a:spcAft>
                <a:spcPts val="600"/>
              </a:spcAft>
            </a:pPr>
            <a:r>
              <a:rPr lang="en-US" sz="1300" dirty="0">
                <a:cs typeface="Calibri" panose="020F0502020204030204" pitchFamily="34" charset="0"/>
              </a:rPr>
              <a:t>Sampling:</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Stratus has large, unbiased database of Canadian farmers (14,000 with valid email address; 4,500 active survey participants).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The PEI Potato board sent out weekly emails to their database with the link to the survey.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Survey invitations distributed by email to random sample. Repeated weekly.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Screened for:</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Main decision maker for fertilizer use decisions.</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Minimum of 20 acres of potatoes. </a:t>
            </a:r>
          </a:p>
          <a:p>
            <a:pPr marL="287338" indent="-287338">
              <a:spcBef>
                <a:spcPts val="800"/>
              </a:spcBef>
              <a:spcAft>
                <a:spcPts val="600"/>
              </a:spcAft>
              <a:buFont typeface="Wingdings" panose="05000000000000000000" pitchFamily="2" charset="2"/>
              <a:buChar char="ü"/>
            </a:pPr>
            <a:endParaRPr lang="en-US" sz="1200" dirty="0">
              <a:cs typeface="Calibri" panose="020F0502020204030204" pitchFamily="34" charset="0"/>
            </a:endParaRPr>
          </a:p>
        </p:txBody>
      </p:sp>
    </p:spTree>
    <p:extLst>
      <p:ext uri="{BB962C8B-B14F-4D97-AF65-F5344CB8AC3E}">
        <p14:creationId xmlns:p14="http://schemas.microsoft.com/office/powerpoint/2010/main" val="19030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6B3D9-1A9E-43FE-AACA-B8377C5870A9}"/>
              </a:ext>
            </a:extLst>
          </p:cNvPr>
          <p:cNvPicPr>
            <a:picLocks noChangeAspect="1"/>
          </p:cNvPicPr>
          <p:nvPr/>
        </p:nvPicPr>
        <p:blipFill>
          <a:blip r:embed="rId2"/>
          <a:stretch>
            <a:fillRect/>
          </a:stretch>
        </p:blipFill>
        <p:spPr>
          <a:xfrm>
            <a:off x="4591845" y="3870960"/>
            <a:ext cx="5074920" cy="153924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Demographics</a:t>
            </a:r>
          </a:p>
        </p:txBody>
      </p:sp>
      <p:sp>
        <p:nvSpPr>
          <p:cNvPr id="10" name="Rectangle 29">
            <a:extLst>
              <a:ext uri="{FF2B5EF4-FFF2-40B4-BE49-F238E27FC236}">
                <a16:creationId xmlns:a16="http://schemas.microsoft.com/office/drawing/2014/main" id="{48B32E82-3491-4362-A260-BA5C321C0403}"/>
              </a:ext>
            </a:extLst>
          </p:cNvPr>
          <p:cNvSpPr>
            <a:spLocks noChangeArrowheads="1"/>
          </p:cNvSpPr>
          <p:nvPr/>
        </p:nvSpPr>
        <p:spPr bwMode="auto">
          <a:xfrm>
            <a:off x="2783680" y="1066800"/>
            <a:ext cx="8949532" cy="20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solidFill>
                  <a:srgbClr val="201B1A"/>
                </a:solidFill>
                <a:cs typeface="Calibri" panose="020F0502020204030204" pitchFamily="34" charset="0"/>
              </a:rPr>
              <a:t>Data Cleaning</a:t>
            </a:r>
          </a:p>
          <a:p>
            <a:pPr>
              <a:spcBef>
                <a:spcPts val="800"/>
              </a:spcBef>
              <a:spcAft>
                <a:spcPts val="600"/>
              </a:spcAft>
            </a:pPr>
            <a:r>
              <a:rPr lang="en-US" sz="1300" dirty="0">
                <a:solidFill>
                  <a:srgbClr val="201B1A"/>
                </a:solidFill>
                <a:cs typeface="Calibri" panose="020F0502020204030204" pitchFamily="34" charset="0"/>
              </a:rPr>
              <a:t>Each individual record was reviewed for accuracy:</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Eliminate any obvious duplication in fertilizer types reported as both blended and unblended products.</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Verify that fertilizer blends contained either all dry or all liquid components.</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Calculate rates for minor nutrient components (e.g. N rate in MAP).</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Calculate total pounds of each nutrient for each respondent; clean outliers.</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Check for missing rates for each nutrient; if missing fill with average rate.</a:t>
            </a:r>
          </a:p>
        </p:txBody>
      </p:sp>
    </p:spTree>
    <p:extLst>
      <p:ext uri="{BB962C8B-B14F-4D97-AF65-F5344CB8AC3E}">
        <p14:creationId xmlns:p14="http://schemas.microsoft.com/office/powerpoint/2010/main" val="18663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endParaRPr lang="en-US" sz="2800" baseline="30000" dirty="0">
              <a:solidFill>
                <a:schemeClr val="bg1"/>
              </a:solidFill>
              <a:latin typeface="+mj-lt"/>
            </a:endParaRPr>
          </a:p>
          <a:p>
            <a:r>
              <a:rPr lang="en-US" sz="2800" baseline="30000" dirty="0">
                <a:solidFill>
                  <a:schemeClr val="bg1"/>
                </a:solidFill>
                <a:latin typeface="+mj-lt"/>
              </a:rPr>
              <a:t>PEI</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272013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AA6780-F2A2-4029-8E93-9CEAAA17C941}"/>
              </a:ext>
            </a:extLst>
          </p:cNvPr>
          <p:cNvPicPr>
            <a:picLocks noChangeAspect="1"/>
          </p:cNvPicPr>
          <p:nvPr/>
        </p:nvPicPr>
        <p:blipFill>
          <a:blip r:embed="rId3"/>
          <a:stretch>
            <a:fillRect/>
          </a:stretch>
        </p:blipFill>
        <p:spPr>
          <a:xfrm>
            <a:off x="2645308" y="816899"/>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Potatoes - %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4" name="Isosceles Triangle 3">
            <a:extLst>
              <a:ext uri="{FF2B5EF4-FFF2-40B4-BE49-F238E27FC236}">
                <a16:creationId xmlns:a16="http://schemas.microsoft.com/office/drawing/2014/main" id="{BBEC3B9A-F3D0-D53A-9080-F2BFCEABE9A0}"/>
              </a:ext>
            </a:extLst>
          </p:cNvPr>
          <p:cNvSpPr/>
          <p:nvPr/>
        </p:nvSpPr>
        <p:spPr>
          <a:xfrm>
            <a:off x="9302166" y="446544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0" name="TextBox 19">
            <a:extLst>
              <a:ext uri="{FF2B5EF4-FFF2-40B4-BE49-F238E27FC236}">
                <a16:creationId xmlns:a16="http://schemas.microsoft.com/office/drawing/2014/main" id="{2580BB1B-1347-44A7-B46A-F11460B65149}"/>
              </a:ext>
            </a:extLst>
          </p:cNvPr>
          <p:cNvSpPr txBox="1"/>
          <p:nvPr/>
        </p:nvSpPr>
        <p:spPr>
          <a:xfrm>
            <a:off x="8788307" y="4637673"/>
            <a:ext cx="191106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27% of potato acres were treated with a Sulphur fertilizer at planting.</a:t>
            </a:r>
          </a:p>
        </p:txBody>
      </p:sp>
      <p:sp>
        <p:nvSpPr>
          <p:cNvPr id="8" name="MoreInfo"/>
          <p:cNvSpPr txBox="1"/>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The chart illustrates the % of total potato acres that were treated with a primary Sulphur fertilizer at each timing in each year. A list of Primary Sulphur fertilizers can be accessed by clicking on the “A” button.</a:t>
            </a:r>
          </a:p>
        </p:txBody>
      </p:sp>
      <p:pic>
        <p:nvPicPr>
          <p:cNvPr id="3" name="Picture 2">
            <a:extLst>
              <a:ext uri="{FF2B5EF4-FFF2-40B4-BE49-F238E27FC236}">
                <a16:creationId xmlns:a16="http://schemas.microsoft.com/office/drawing/2014/main" id="{FC852261-89DE-927C-E4A9-8909A5B3F8C5}"/>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F770F0F2-B31E-AC20-C3F5-B7F837EA9207}"/>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4288736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DB07F46D-8C42-4C57-A488-6DE1AE74F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52" y="344922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988A1AD7-0620-4894-8F49-0399DC03AF36}"/>
              </a:ext>
            </a:extLst>
          </p:cNvPr>
          <p:cNvPicPr>
            <a:picLocks noChangeAspect="1"/>
          </p:cNvPicPr>
          <p:nvPr/>
        </p:nvPicPr>
        <p:blipFill>
          <a:blip r:embed="rId3"/>
          <a:stretch>
            <a:fillRect/>
          </a:stretch>
        </p:blipFill>
        <p:spPr>
          <a:xfrm>
            <a:off x="3495773" y="822996"/>
            <a:ext cx="7267062"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Potatoes in 2023 (% of Crop Acres)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8" name="MoreInfo"/>
          <p:cNvSpPr txBox="1"/>
          <p:nvPr/>
        </p:nvSpPr>
        <p:spPr>
          <a:xfrm>
            <a:off x="2199435" y="6934200"/>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potatoes, how many acres of each fertilizer type did you apply?”</a:t>
            </a:r>
          </a:p>
          <a:p>
            <a:r>
              <a:rPr lang="en-CA" dirty="0"/>
              <a:t>Separately for each timing, the charts illustrate the % of total potato acres that was treated with a primary sulphur fertilizer by, farm size, age and 4R program familiarity.</a:t>
            </a:r>
          </a:p>
          <a:p>
            <a:r>
              <a:rPr lang="en-CA" dirty="0"/>
              <a:t>Sulphur only includes those fertilizer types where sulphur is the primary component. A list can be accessed by clicking on the “A” button.</a:t>
            </a:r>
          </a:p>
        </p:txBody>
      </p:sp>
      <p:pic>
        <p:nvPicPr>
          <p:cNvPr id="3" name="Picture 2">
            <a:extLst>
              <a:ext uri="{FF2B5EF4-FFF2-40B4-BE49-F238E27FC236}">
                <a16:creationId xmlns:a16="http://schemas.microsoft.com/office/drawing/2014/main" id="{0BC2BC70-4D36-5C1A-391D-656E7CA89D3F}"/>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CA23446-C018-D8CE-9237-202BA2AC2866}"/>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1513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8F27B6-2BC6-467D-B471-12B4E4D92AC8}"/>
              </a:ext>
            </a:extLst>
          </p:cNvPr>
          <p:cNvPicPr>
            <a:picLocks noChangeAspect="1"/>
          </p:cNvPicPr>
          <p:nvPr/>
        </p:nvPicPr>
        <p:blipFill>
          <a:blip r:embed="rId2"/>
          <a:stretch>
            <a:fillRect/>
          </a:stretch>
        </p:blipFill>
        <p:spPr>
          <a:xfrm>
            <a:off x="2651404" y="819948"/>
            <a:ext cx="89558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Potatoes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Nitrogen volume applied in potatoes that was applied at each timing in each year.</a:t>
            </a:r>
          </a:p>
          <a:p>
            <a:r>
              <a:rPr lang="en-CA" dirty="0"/>
              <a:t>Total pounds of actual Nitrogen applied was calculated based on all sources of Nitrogen from all fertilizer types.</a:t>
            </a:r>
          </a:p>
        </p:txBody>
      </p:sp>
      <p:sp>
        <p:nvSpPr>
          <p:cNvPr id="16" name="Isosceles Triangle 15"/>
          <p:cNvSpPr/>
          <p:nvPr/>
        </p:nvSpPr>
        <p:spPr>
          <a:xfrm>
            <a:off x="9802587" y="44816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872247" y="4677001"/>
            <a:ext cx="22513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About 75% of total Nitrogen applied in potatoes was applied at planting.</a:t>
            </a:r>
          </a:p>
        </p:txBody>
      </p:sp>
      <p:sp>
        <p:nvSpPr>
          <p:cNvPr id="24" name="Rectangle 23">
            <a:hlinkClick r:id="rId7" action="ppaction://hlinksldjump"/>
            <a:extLst>
              <a:ext uri="{FF2B5EF4-FFF2-40B4-BE49-F238E27FC236}">
                <a16:creationId xmlns:a16="http://schemas.microsoft.com/office/drawing/2014/main" id="{821E1C49-5752-4059-B61C-1F9BC58D7E7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ED8597A7-6EA6-9384-4C26-447E4AB6CEA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A33B974-09C1-D32E-4D5A-B1873E3B65F6}"/>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170FE26E-342F-4B7C-BD1B-DEB11464FFC8}"/>
              </a:ext>
            </a:extLst>
          </p:cNvPr>
          <p:cNvGraphicFramePr>
            <a:graphicFrameLocks/>
          </p:cNvGraphicFramePr>
          <p:nvPr>
            <p:extLst>
              <p:ext uri="{D42A27DB-BD31-4B8C-83A1-F6EECF244321}">
                <p14:modId xmlns:p14="http://schemas.microsoft.com/office/powerpoint/2010/main" val="59228256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0" name=""/>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C9316929-E3C7-4958-8F03-83BC90910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521" y="56388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5D683BF2-7AD1-4A4D-BD62-87997B4EC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521" y="34601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53EF1DC-0F59-4928-B40D-C05DB558F06F}"/>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Timing in Potatoes in 2023 (% of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nitrogen volume that was applied by farm size, age and 4R program familiarity.</a:t>
            </a:r>
          </a:p>
          <a:p>
            <a:r>
              <a:rPr lang="en-CA" dirty="0"/>
              <a:t>Total pounds of actual nitrogen applied was calculated based on all sources of nitrogen from all fertilizer types.</a:t>
            </a:r>
          </a:p>
        </p:txBody>
      </p:sp>
      <p:pic>
        <p:nvPicPr>
          <p:cNvPr id="3" name="Picture 2">
            <a:extLst>
              <a:ext uri="{FF2B5EF4-FFF2-40B4-BE49-F238E27FC236}">
                <a16:creationId xmlns:a16="http://schemas.microsoft.com/office/drawing/2014/main" id="{7A14CD01-845A-B88D-3BA5-2EB4F646163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710B83B-5209-10B4-09AC-C53A8DC09A70}"/>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368115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4" action="ppaction://hlinksldjump"/>
          </p:cNvPr>
          <p:cNvSpPr txBox="1"/>
          <p:nvPr/>
        </p:nvSpPr>
        <p:spPr>
          <a:xfrm>
            <a:off x="3252082" y="786000"/>
            <a:ext cx="27432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Potatoes</a:t>
            </a:r>
          </a:p>
        </p:txBody>
      </p:sp>
      <p:sp>
        <p:nvSpPr>
          <p:cNvPr id="3" name="Title 2"/>
          <p:cNvSpPr>
            <a:spLocks noGrp="1"/>
          </p:cNvSpPr>
          <p:nvPr>
            <p:ph type="title" idx="4294967295"/>
          </p:nvPr>
        </p:nvSpPr>
        <p:spPr>
          <a:xfrm>
            <a:off x="2132012" y="152400"/>
            <a:ext cx="9477692" cy="334962"/>
          </a:xfrm>
        </p:spPr>
        <p:txBody>
          <a:bodyPr/>
          <a:lstStyle/>
          <a:p>
            <a:r>
              <a:rPr lang="en-CA" dirty="0"/>
              <a:t>Navigation</a:t>
            </a:r>
          </a:p>
        </p:txBody>
      </p:sp>
      <p:sp>
        <p:nvSpPr>
          <p:cNvPr id="169" name="TextBox 168">
            <a:hlinkClick r:id="rId5" action="ppaction://hlinksldjump"/>
          </p:cNvPr>
          <p:cNvSpPr txBox="1"/>
          <p:nvPr/>
        </p:nvSpPr>
        <p:spPr>
          <a:xfrm>
            <a:off x="7250596" y="785999"/>
            <a:ext cx="3108960" cy="146304"/>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General Fertilizer Practices</a:t>
            </a:r>
          </a:p>
        </p:txBody>
      </p:sp>
      <p:sp>
        <p:nvSpPr>
          <p:cNvPr id="79" name="TextBox 78">
            <a:hlinkClick r:id="rId6" action="ppaction://hlinksldjump"/>
          </p:cNvPr>
          <p:cNvSpPr txBox="1"/>
          <p:nvPr/>
        </p:nvSpPr>
        <p:spPr>
          <a:xfrm>
            <a:off x="7351712" y="946134"/>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Sources of Fertilizer Advice</a:t>
            </a:r>
          </a:p>
        </p:txBody>
      </p:sp>
      <p:sp>
        <p:nvSpPr>
          <p:cNvPr id="80" name="TextBox 79">
            <a:hlinkClick r:id="rId7" action="ppaction://hlinksldjump"/>
          </p:cNvPr>
          <p:cNvSpPr txBox="1"/>
          <p:nvPr/>
        </p:nvSpPr>
        <p:spPr>
          <a:xfrm>
            <a:off x="7351712" y="1106269"/>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Nitrogen</a:t>
            </a:r>
          </a:p>
        </p:txBody>
      </p:sp>
      <p:sp>
        <p:nvSpPr>
          <p:cNvPr id="81" name="TextBox 80">
            <a:hlinkClick r:id="rId8" action="ppaction://hlinksldjump"/>
          </p:cNvPr>
          <p:cNvSpPr txBox="1"/>
          <p:nvPr/>
        </p:nvSpPr>
        <p:spPr>
          <a:xfrm>
            <a:off x="7351712" y="1426539"/>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P, K and S</a:t>
            </a:r>
          </a:p>
        </p:txBody>
      </p:sp>
      <p:sp>
        <p:nvSpPr>
          <p:cNvPr id="82" name="Rounded Rectangle 81"/>
          <p:cNvSpPr/>
          <p:nvPr/>
        </p:nvSpPr>
        <p:spPr>
          <a:xfrm>
            <a:off x="7260272" y="786726"/>
            <a:ext cx="91440" cy="2880360"/>
          </a:xfrm>
          <a:prstGeom prst="roundRect">
            <a:avLst/>
          </a:prstGeom>
          <a:solidFill>
            <a:srgbClr val="60504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83" name="TextBox 82">
            <a:hlinkClick r:id="rId9" action="ppaction://hlinksldjump"/>
          </p:cNvPr>
          <p:cNvSpPr txBox="1"/>
          <p:nvPr/>
        </p:nvSpPr>
        <p:spPr>
          <a:xfrm>
            <a:off x="7351712" y="2227214"/>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Familiarity with 4R Concept</a:t>
            </a:r>
          </a:p>
        </p:txBody>
      </p:sp>
      <p:sp>
        <p:nvSpPr>
          <p:cNvPr id="86" name="TextBox 85">
            <a:hlinkClick r:id="rId10" action="ppaction://hlinksldjump"/>
          </p:cNvPr>
          <p:cNvSpPr txBox="1"/>
          <p:nvPr/>
        </p:nvSpPr>
        <p:spPr>
          <a:xfrm>
            <a:off x="7351712" y="1266404"/>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Soil Testing for N Every Year</a:t>
            </a:r>
          </a:p>
        </p:txBody>
      </p:sp>
      <p:sp>
        <p:nvSpPr>
          <p:cNvPr id="87" name="TextBox 86">
            <a:hlinkClick r:id="rId11" action="ppaction://hlinksldjump"/>
          </p:cNvPr>
          <p:cNvSpPr txBox="1"/>
          <p:nvPr/>
        </p:nvSpPr>
        <p:spPr>
          <a:xfrm>
            <a:off x="7351712" y="1586674"/>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Micronutrients</a:t>
            </a:r>
          </a:p>
        </p:txBody>
      </p:sp>
      <p:sp>
        <p:nvSpPr>
          <p:cNvPr id="88" name="TextBox 87">
            <a:hlinkClick r:id="rId12" action="ppaction://hlinksldjump"/>
          </p:cNvPr>
          <p:cNvSpPr txBox="1"/>
          <p:nvPr/>
        </p:nvSpPr>
        <p:spPr>
          <a:xfrm>
            <a:off x="7351712" y="1746809"/>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Electrical Conductivity</a:t>
            </a:r>
          </a:p>
        </p:txBody>
      </p:sp>
      <p:sp>
        <p:nvSpPr>
          <p:cNvPr id="90" name="TextBox 89">
            <a:hlinkClick r:id="rId13" action="ppaction://hlinksldjump"/>
          </p:cNvPr>
          <p:cNvSpPr txBox="1"/>
          <p:nvPr/>
        </p:nvSpPr>
        <p:spPr>
          <a:xfrm>
            <a:off x="7351712" y="1906944"/>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Organic Matter</a:t>
            </a:r>
          </a:p>
        </p:txBody>
      </p:sp>
      <p:sp>
        <p:nvSpPr>
          <p:cNvPr id="91" name="TextBox 90">
            <a:hlinkClick r:id="rId14" action="ppaction://hlinksldjump"/>
          </p:cNvPr>
          <p:cNvSpPr txBox="1"/>
          <p:nvPr/>
        </p:nvSpPr>
        <p:spPr>
          <a:xfrm>
            <a:off x="7351712" y="2067079"/>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pH</a:t>
            </a:r>
          </a:p>
        </p:txBody>
      </p:sp>
      <p:sp>
        <p:nvSpPr>
          <p:cNvPr id="109" name="TextBox 108">
            <a:hlinkClick r:id="rId15" action="ppaction://hlinksldjump"/>
          </p:cNvPr>
          <p:cNvSpPr txBox="1"/>
          <p:nvPr/>
        </p:nvSpPr>
        <p:spPr>
          <a:xfrm>
            <a:off x="7351712" y="2387349"/>
            <a:ext cx="3427413"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Believe They Comply With 4R</a:t>
            </a:r>
          </a:p>
        </p:txBody>
      </p:sp>
      <p:sp>
        <p:nvSpPr>
          <p:cNvPr id="110" name="TextBox 109">
            <a:hlinkClick r:id="rId16" action="ppaction://hlinksldjump"/>
          </p:cNvPr>
          <p:cNvSpPr txBox="1"/>
          <p:nvPr/>
        </p:nvSpPr>
        <p:spPr>
          <a:xfrm>
            <a:off x="7351712" y="2547484"/>
            <a:ext cx="3427413"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Work With A 4R Designated Agronomist</a:t>
            </a:r>
          </a:p>
        </p:txBody>
      </p:sp>
      <p:sp>
        <p:nvSpPr>
          <p:cNvPr id="111" name="TextBox 110">
            <a:hlinkClick r:id="rId17" action="ppaction://hlinksldjump"/>
          </p:cNvPr>
          <p:cNvSpPr txBox="1"/>
          <p:nvPr/>
        </p:nvSpPr>
        <p:spPr>
          <a:xfrm>
            <a:off x="7351712" y="2867754"/>
            <a:ext cx="313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Benefits Of Having A 4R Plan In Place</a:t>
            </a:r>
          </a:p>
        </p:txBody>
      </p:sp>
      <p:sp>
        <p:nvSpPr>
          <p:cNvPr id="112" name="TextBox 111">
            <a:hlinkClick r:id="rId18" action="ppaction://hlinksldjump"/>
          </p:cNvPr>
          <p:cNvSpPr txBox="1"/>
          <p:nvPr/>
        </p:nvSpPr>
        <p:spPr>
          <a:xfrm>
            <a:off x="7351712" y="3027889"/>
            <a:ext cx="313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Putting A 4R Plan In Place</a:t>
            </a:r>
          </a:p>
        </p:txBody>
      </p:sp>
      <p:sp>
        <p:nvSpPr>
          <p:cNvPr id="115" name="TextBox 114">
            <a:hlinkClick r:id="rId19" action="ppaction://hlinksldjump"/>
          </p:cNvPr>
          <p:cNvSpPr txBox="1"/>
          <p:nvPr/>
        </p:nvSpPr>
        <p:spPr>
          <a:xfrm>
            <a:off x="7351712" y="2707619"/>
            <a:ext cx="313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Have A 4R Plan In Place</a:t>
            </a:r>
          </a:p>
        </p:txBody>
      </p:sp>
      <p:sp>
        <p:nvSpPr>
          <p:cNvPr id="113" name="Rounded Rectangle 112"/>
          <p:cNvSpPr/>
          <p:nvPr/>
        </p:nvSpPr>
        <p:spPr>
          <a:xfrm>
            <a:off x="3281038" y="786726"/>
            <a:ext cx="91440" cy="4654296"/>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hlinkClick r:id="rId20" action="ppaction://hlinksldjump"/>
          </p:cNvPr>
          <p:cNvSpPr txBox="1"/>
          <p:nvPr/>
        </p:nvSpPr>
        <p:spPr>
          <a:xfrm>
            <a:off x="7260272" y="4949509"/>
            <a:ext cx="2376000" cy="146304"/>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Potatoes Summary</a:t>
            </a:r>
          </a:p>
        </p:txBody>
      </p:sp>
      <p:sp>
        <p:nvSpPr>
          <p:cNvPr id="120" name="Rounded Rectangle 119"/>
          <p:cNvSpPr/>
          <p:nvPr/>
        </p:nvSpPr>
        <p:spPr>
          <a:xfrm flipH="1">
            <a:off x="7273607" y="3836772"/>
            <a:ext cx="91440" cy="77724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hlinkClick r:id="rId21" action="ppaction://hlinksldjump"/>
          </p:cNvPr>
          <p:cNvSpPr txBox="1"/>
          <p:nvPr/>
        </p:nvSpPr>
        <p:spPr>
          <a:xfrm>
            <a:off x="7260272" y="3828564"/>
            <a:ext cx="2376000" cy="146304"/>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Demographics</a:t>
            </a:r>
          </a:p>
        </p:txBody>
      </p:sp>
      <p:sp>
        <p:nvSpPr>
          <p:cNvPr id="63" name="Rounded Rectangle 62"/>
          <p:cNvSpPr/>
          <p:nvPr/>
        </p:nvSpPr>
        <p:spPr>
          <a:xfrm>
            <a:off x="7273607" y="4790301"/>
            <a:ext cx="91440" cy="457200"/>
          </a:xfrm>
          <a:prstGeom prst="roundRect">
            <a:avLst/>
          </a:prstGeom>
          <a:solidFill>
            <a:srgbClr val="4D6681"/>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hlinkClick r:id="rId20" action="ppaction://hlinksldjump"/>
          </p:cNvPr>
          <p:cNvSpPr txBox="1"/>
          <p:nvPr/>
        </p:nvSpPr>
        <p:spPr>
          <a:xfrm>
            <a:off x="7260272" y="4789374"/>
            <a:ext cx="2376000" cy="146304"/>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Key Findings</a:t>
            </a:r>
          </a:p>
        </p:txBody>
      </p:sp>
      <p:sp>
        <p:nvSpPr>
          <p:cNvPr id="66" name="TextBox 65">
            <a:hlinkClick r:id="rId22" action="ppaction://hlinksldjump"/>
          </p:cNvPr>
          <p:cNvSpPr txBox="1"/>
          <p:nvPr/>
        </p:nvSpPr>
        <p:spPr>
          <a:xfrm>
            <a:off x="7288847" y="4629239"/>
            <a:ext cx="2376000" cy="146304"/>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75" name="TextBox 74">
            <a:hlinkClick r:id="rId23" action="ppaction://hlinksldjump"/>
          </p:cNvPr>
          <p:cNvSpPr txBox="1"/>
          <p:nvPr/>
        </p:nvSpPr>
        <p:spPr>
          <a:xfrm>
            <a:off x="7365047" y="3988699"/>
            <a:ext cx="2376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Farm Size &amp; Crop Acre Categories</a:t>
            </a:r>
            <a:endParaRPr lang="en-US" sz="1100" dirty="0">
              <a:latin typeface="Calibri Light" pitchFamily="34" charset="0"/>
              <a:cs typeface="Calibri Light" pitchFamily="34" charset="0"/>
            </a:endParaRPr>
          </a:p>
        </p:txBody>
      </p:sp>
      <p:sp>
        <p:nvSpPr>
          <p:cNvPr id="76" name="TextBox 75">
            <a:hlinkClick r:id="rId24" action="ppaction://hlinksldjump"/>
          </p:cNvPr>
          <p:cNvSpPr txBox="1"/>
          <p:nvPr/>
        </p:nvSpPr>
        <p:spPr>
          <a:xfrm>
            <a:off x="7365047" y="4308969"/>
            <a:ext cx="2376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Distribution of Potato Acres</a:t>
            </a:r>
          </a:p>
        </p:txBody>
      </p:sp>
      <p:sp>
        <p:nvSpPr>
          <p:cNvPr id="77" name="TextBox 76">
            <a:hlinkClick r:id="rId25" action="ppaction://hlinksldjump"/>
          </p:cNvPr>
          <p:cNvSpPr txBox="1"/>
          <p:nvPr/>
        </p:nvSpPr>
        <p:spPr>
          <a:xfrm>
            <a:off x="7365047" y="4469104"/>
            <a:ext cx="2376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Study Methodology &amp; Sample</a:t>
            </a:r>
          </a:p>
        </p:txBody>
      </p:sp>
      <p:sp>
        <p:nvSpPr>
          <p:cNvPr id="93" name="TextBox 92">
            <a:hlinkClick r:id="rId26" action="ppaction://hlinksldjump"/>
          </p:cNvPr>
          <p:cNvSpPr txBox="1"/>
          <p:nvPr/>
        </p:nvSpPr>
        <p:spPr>
          <a:xfrm>
            <a:off x="7260272" y="5109644"/>
            <a:ext cx="2376000" cy="146304"/>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4R Nutrient Stewardship</a:t>
            </a:r>
          </a:p>
        </p:txBody>
      </p:sp>
      <p:sp>
        <p:nvSpPr>
          <p:cNvPr id="59" name="TextBox 58">
            <a:hlinkClick r:id="rId27" action="ppaction://hlinksldjump"/>
            <a:extLst>
              <a:ext uri="{FF2B5EF4-FFF2-40B4-BE49-F238E27FC236}">
                <a16:creationId xmlns:a16="http://schemas.microsoft.com/office/drawing/2014/main" id="{4EF631B1-0A85-4536-AF8E-D59F88E85C93}"/>
              </a:ext>
            </a:extLst>
          </p:cNvPr>
          <p:cNvSpPr txBox="1"/>
          <p:nvPr/>
        </p:nvSpPr>
        <p:spPr>
          <a:xfrm>
            <a:off x="7351712" y="3348159"/>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Sources of Fertilizer Information</a:t>
            </a:r>
          </a:p>
        </p:txBody>
      </p:sp>
      <p:sp>
        <p:nvSpPr>
          <p:cNvPr id="57" name="TextBox 56">
            <a:hlinkClick r:id="rId28" action="ppaction://hlinksldjump"/>
            <a:extLst>
              <a:ext uri="{FF2B5EF4-FFF2-40B4-BE49-F238E27FC236}">
                <a16:creationId xmlns:a16="http://schemas.microsoft.com/office/drawing/2014/main" id="{67615F7F-4083-4E95-8213-CBAD7034F368}"/>
              </a:ext>
            </a:extLst>
          </p:cNvPr>
          <p:cNvSpPr txBox="1"/>
          <p:nvPr/>
        </p:nvSpPr>
        <p:spPr>
          <a:xfrm>
            <a:off x="7351712" y="3188024"/>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Fee to Prepare 4R Plan</a:t>
            </a:r>
            <a:endParaRPr lang="en-CA" sz="1100" dirty="0">
              <a:latin typeface="Calibri Light" pitchFamily="34" charset="0"/>
              <a:cs typeface="Calibri Light" pitchFamily="34" charset="0"/>
            </a:endParaRPr>
          </a:p>
        </p:txBody>
      </p:sp>
      <p:sp>
        <p:nvSpPr>
          <p:cNvPr id="61" name="TextBox 60">
            <a:hlinkClick r:id="rId29" action="ppaction://hlinksldjump"/>
            <a:extLst>
              <a:ext uri="{FF2B5EF4-FFF2-40B4-BE49-F238E27FC236}">
                <a16:creationId xmlns:a16="http://schemas.microsoft.com/office/drawing/2014/main" id="{16EFFCBF-610C-4E14-9B32-81FB939E23D0}"/>
              </a:ext>
            </a:extLst>
          </p:cNvPr>
          <p:cNvSpPr txBox="1"/>
          <p:nvPr/>
        </p:nvSpPr>
        <p:spPr>
          <a:xfrm>
            <a:off x="3351212" y="94613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Timing</a:t>
            </a:r>
          </a:p>
        </p:txBody>
      </p:sp>
      <p:sp>
        <p:nvSpPr>
          <p:cNvPr id="62" name="TextBox 61">
            <a:hlinkClick r:id="rId30" action="ppaction://hlinksldjump"/>
            <a:extLst>
              <a:ext uri="{FF2B5EF4-FFF2-40B4-BE49-F238E27FC236}">
                <a16:creationId xmlns:a16="http://schemas.microsoft.com/office/drawing/2014/main" id="{A8840C2C-F67F-443F-BF05-DDE788B80345}"/>
              </a:ext>
            </a:extLst>
          </p:cNvPr>
          <p:cNvSpPr txBox="1"/>
          <p:nvPr/>
        </p:nvSpPr>
        <p:spPr>
          <a:xfrm>
            <a:off x="3351212" y="126640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Source</a:t>
            </a:r>
          </a:p>
        </p:txBody>
      </p:sp>
      <p:sp>
        <p:nvSpPr>
          <p:cNvPr id="67" name="TextBox 66">
            <a:hlinkClick r:id="rId31" action="ppaction://hlinksldjump"/>
            <a:extLst>
              <a:ext uri="{FF2B5EF4-FFF2-40B4-BE49-F238E27FC236}">
                <a16:creationId xmlns:a16="http://schemas.microsoft.com/office/drawing/2014/main" id="{ADD1E4D4-1810-4CB4-9FC9-0E005954D6E7}"/>
              </a:ext>
            </a:extLst>
          </p:cNvPr>
          <p:cNvSpPr txBox="1"/>
          <p:nvPr/>
        </p:nvSpPr>
        <p:spPr>
          <a:xfrm>
            <a:off x="3351212" y="142654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Placement</a:t>
            </a:r>
          </a:p>
        </p:txBody>
      </p:sp>
      <p:sp>
        <p:nvSpPr>
          <p:cNvPr id="68" name="TextBox 67">
            <a:hlinkClick r:id="rId32" action="ppaction://hlinksldjump"/>
            <a:extLst>
              <a:ext uri="{FF2B5EF4-FFF2-40B4-BE49-F238E27FC236}">
                <a16:creationId xmlns:a16="http://schemas.microsoft.com/office/drawing/2014/main" id="{19CBDCE4-A0A2-421D-852B-FE2F3B3E2AD7}"/>
              </a:ext>
            </a:extLst>
          </p:cNvPr>
          <p:cNvSpPr txBox="1"/>
          <p:nvPr/>
        </p:nvSpPr>
        <p:spPr>
          <a:xfrm>
            <a:off x="3351212" y="158667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Rates</a:t>
            </a:r>
          </a:p>
        </p:txBody>
      </p:sp>
      <p:sp>
        <p:nvSpPr>
          <p:cNvPr id="73" name="TextBox 72">
            <a:hlinkClick r:id="rId33" action="ppaction://hlinksldjump"/>
            <a:extLst>
              <a:ext uri="{FF2B5EF4-FFF2-40B4-BE49-F238E27FC236}">
                <a16:creationId xmlns:a16="http://schemas.microsoft.com/office/drawing/2014/main" id="{C9D4A322-8567-431D-9C7B-52168DD1FF11}"/>
              </a:ext>
            </a:extLst>
          </p:cNvPr>
          <p:cNvSpPr txBox="1"/>
          <p:nvPr/>
        </p:nvSpPr>
        <p:spPr>
          <a:xfrm>
            <a:off x="3351212" y="222721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Program</a:t>
            </a:r>
          </a:p>
        </p:txBody>
      </p:sp>
      <p:sp>
        <p:nvSpPr>
          <p:cNvPr id="74" name="TextBox 73">
            <a:hlinkClick r:id="rId34" action="ppaction://hlinksldjump"/>
            <a:extLst>
              <a:ext uri="{FF2B5EF4-FFF2-40B4-BE49-F238E27FC236}">
                <a16:creationId xmlns:a16="http://schemas.microsoft.com/office/drawing/2014/main" id="{D4DA8862-392C-4DA1-9A45-731BCA201802}"/>
              </a:ext>
            </a:extLst>
          </p:cNvPr>
          <p:cNvSpPr txBox="1"/>
          <p:nvPr/>
        </p:nvSpPr>
        <p:spPr>
          <a:xfrm>
            <a:off x="3351212" y="2867755"/>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Fixing Crop in Previous Year</a:t>
            </a:r>
          </a:p>
        </p:txBody>
      </p:sp>
      <p:sp>
        <p:nvSpPr>
          <p:cNvPr id="78" name="TextBox 77">
            <a:hlinkClick r:id="rId35" action="ppaction://hlinksldjump"/>
            <a:extLst>
              <a:ext uri="{FF2B5EF4-FFF2-40B4-BE49-F238E27FC236}">
                <a16:creationId xmlns:a16="http://schemas.microsoft.com/office/drawing/2014/main" id="{2B3749F9-8BFD-40BC-8EB6-D6087022BBF7}"/>
              </a:ext>
            </a:extLst>
          </p:cNvPr>
          <p:cNvSpPr txBox="1"/>
          <p:nvPr/>
        </p:nvSpPr>
        <p:spPr>
          <a:xfrm>
            <a:off x="3351212" y="3188025"/>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Approaches Used To Decide Rate</a:t>
            </a:r>
          </a:p>
        </p:txBody>
      </p:sp>
      <p:sp>
        <p:nvSpPr>
          <p:cNvPr id="89" name="TextBox 88">
            <a:hlinkClick r:id="rId36" action="ppaction://hlinksldjump"/>
            <a:extLst>
              <a:ext uri="{FF2B5EF4-FFF2-40B4-BE49-F238E27FC236}">
                <a16:creationId xmlns:a16="http://schemas.microsoft.com/office/drawing/2014/main" id="{7467C4DB-3A6B-42A4-82FE-E93030D50F62}"/>
              </a:ext>
            </a:extLst>
          </p:cNvPr>
          <p:cNvSpPr txBox="1"/>
          <p:nvPr/>
        </p:nvSpPr>
        <p:spPr>
          <a:xfrm>
            <a:off x="3351212" y="414883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Stabilizers</a:t>
            </a:r>
          </a:p>
        </p:txBody>
      </p:sp>
      <p:sp>
        <p:nvSpPr>
          <p:cNvPr id="92" name="TextBox 91">
            <a:hlinkClick r:id="rId37" action="ppaction://hlinksldjump"/>
            <a:extLst>
              <a:ext uri="{FF2B5EF4-FFF2-40B4-BE49-F238E27FC236}">
                <a16:creationId xmlns:a16="http://schemas.microsoft.com/office/drawing/2014/main" id="{3F9BAEAA-F171-4478-A941-5998653547E8}"/>
              </a:ext>
            </a:extLst>
          </p:cNvPr>
          <p:cNvSpPr txBox="1"/>
          <p:nvPr/>
        </p:nvSpPr>
        <p:spPr>
          <a:xfrm>
            <a:off x="3351212" y="4469105"/>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Target Yield vs. Actual Yield</a:t>
            </a:r>
          </a:p>
        </p:txBody>
      </p:sp>
      <p:sp>
        <p:nvSpPr>
          <p:cNvPr id="94" name="TextBox 93">
            <a:hlinkClick r:id="rId38" action="ppaction://hlinksldjump"/>
            <a:extLst>
              <a:ext uri="{FF2B5EF4-FFF2-40B4-BE49-F238E27FC236}">
                <a16:creationId xmlns:a16="http://schemas.microsoft.com/office/drawing/2014/main" id="{6884A468-2509-47EA-B21A-4AA2001F4FD5}"/>
              </a:ext>
            </a:extLst>
          </p:cNvPr>
          <p:cNvSpPr txBox="1"/>
          <p:nvPr/>
        </p:nvSpPr>
        <p:spPr>
          <a:xfrm>
            <a:off x="3351212" y="494951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Micro/Secondary Nutrients</a:t>
            </a:r>
          </a:p>
        </p:txBody>
      </p:sp>
      <p:sp>
        <p:nvSpPr>
          <p:cNvPr id="97" name="TextBox 96">
            <a:hlinkClick r:id="rId39" action="ppaction://hlinksldjump"/>
            <a:extLst>
              <a:ext uri="{FF2B5EF4-FFF2-40B4-BE49-F238E27FC236}">
                <a16:creationId xmlns:a16="http://schemas.microsoft.com/office/drawing/2014/main" id="{E67C21F0-6F11-4B41-B601-48EC286CE473}"/>
              </a:ext>
            </a:extLst>
          </p:cNvPr>
          <p:cNvSpPr txBox="1"/>
          <p:nvPr/>
        </p:nvSpPr>
        <p:spPr>
          <a:xfrm>
            <a:off x="3351212" y="254748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Consistency with 4R Practices</a:t>
            </a:r>
          </a:p>
        </p:txBody>
      </p:sp>
      <p:sp>
        <p:nvSpPr>
          <p:cNvPr id="98" name="TextBox 97">
            <a:hlinkClick r:id="rId40" action="ppaction://hlinksldjump"/>
            <a:extLst>
              <a:ext uri="{FF2B5EF4-FFF2-40B4-BE49-F238E27FC236}">
                <a16:creationId xmlns:a16="http://schemas.microsoft.com/office/drawing/2014/main" id="{8AFF49EE-6926-4C88-A8B4-14CC54A263EF}"/>
              </a:ext>
            </a:extLst>
          </p:cNvPr>
          <p:cNvSpPr txBox="1"/>
          <p:nvPr/>
        </p:nvSpPr>
        <p:spPr>
          <a:xfrm>
            <a:off x="3351212" y="17468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Phosphorus Rates</a:t>
            </a:r>
          </a:p>
        </p:txBody>
      </p:sp>
      <p:sp>
        <p:nvSpPr>
          <p:cNvPr id="99" name="TextBox 98">
            <a:hlinkClick r:id="rId41" action="ppaction://hlinksldjump"/>
            <a:extLst>
              <a:ext uri="{FF2B5EF4-FFF2-40B4-BE49-F238E27FC236}">
                <a16:creationId xmlns:a16="http://schemas.microsoft.com/office/drawing/2014/main" id="{AF05CE42-C694-410E-BE0E-5A0A5E3CDE76}"/>
              </a:ext>
            </a:extLst>
          </p:cNvPr>
          <p:cNvSpPr txBox="1"/>
          <p:nvPr/>
        </p:nvSpPr>
        <p:spPr>
          <a:xfrm>
            <a:off x="3351212" y="190694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Potassium Rates</a:t>
            </a:r>
          </a:p>
        </p:txBody>
      </p:sp>
      <p:sp>
        <p:nvSpPr>
          <p:cNvPr id="100" name="TextBox 99">
            <a:hlinkClick r:id="rId42" action="ppaction://hlinksldjump"/>
            <a:extLst>
              <a:ext uri="{FF2B5EF4-FFF2-40B4-BE49-F238E27FC236}">
                <a16:creationId xmlns:a16="http://schemas.microsoft.com/office/drawing/2014/main" id="{041AE9BC-37AE-411E-B351-5AB26BEFF790}"/>
              </a:ext>
            </a:extLst>
          </p:cNvPr>
          <p:cNvSpPr txBox="1"/>
          <p:nvPr/>
        </p:nvSpPr>
        <p:spPr>
          <a:xfrm>
            <a:off x="3351212" y="206708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Sulphur Rates</a:t>
            </a:r>
          </a:p>
        </p:txBody>
      </p:sp>
      <p:sp>
        <p:nvSpPr>
          <p:cNvPr id="101" name="TextBox 100">
            <a:hlinkClick r:id="rId43" action="ppaction://hlinksldjump"/>
            <a:extLst>
              <a:ext uri="{FF2B5EF4-FFF2-40B4-BE49-F238E27FC236}">
                <a16:creationId xmlns:a16="http://schemas.microsoft.com/office/drawing/2014/main" id="{4C9AFC78-CF16-4F8A-B9E9-8407A1A406EC}"/>
              </a:ext>
            </a:extLst>
          </p:cNvPr>
          <p:cNvSpPr txBox="1"/>
          <p:nvPr/>
        </p:nvSpPr>
        <p:spPr>
          <a:xfrm>
            <a:off x="3351212" y="302789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Rates Set By Field</a:t>
            </a:r>
            <a:endParaRPr lang="en-CA" sz="1100" dirty="0">
              <a:latin typeface="Calibri Light" pitchFamily="34" charset="0"/>
              <a:cs typeface="Calibri Light" pitchFamily="34" charset="0"/>
            </a:endParaRPr>
          </a:p>
        </p:txBody>
      </p:sp>
      <p:sp>
        <p:nvSpPr>
          <p:cNvPr id="104" name="TextBox 103">
            <a:hlinkClick r:id="rId44" action="ppaction://hlinksldjump"/>
            <a:extLst>
              <a:ext uri="{FF2B5EF4-FFF2-40B4-BE49-F238E27FC236}">
                <a16:creationId xmlns:a16="http://schemas.microsoft.com/office/drawing/2014/main" id="{11003C5C-544B-4835-ADEA-E98E9CFD9E5D}"/>
              </a:ext>
            </a:extLst>
          </p:cNvPr>
          <p:cNvSpPr txBox="1"/>
          <p:nvPr/>
        </p:nvSpPr>
        <p:spPr>
          <a:xfrm>
            <a:off x="3351212" y="43089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EEFs by Timing</a:t>
            </a:r>
          </a:p>
        </p:txBody>
      </p:sp>
      <p:sp>
        <p:nvSpPr>
          <p:cNvPr id="105" name="TextBox 104">
            <a:hlinkClick r:id="rId45" action="ppaction://hlinksldjump"/>
            <a:extLst>
              <a:ext uri="{FF2B5EF4-FFF2-40B4-BE49-F238E27FC236}">
                <a16:creationId xmlns:a16="http://schemas.microsoft.com/office/drawing/2014/main" id="{B56858B4-FCF6-4D32-B4F6-0C9ECBCFA8D3}"/>
              </a:ext>
            </a:extLst>
          </p:cNvPr>
          <p:cNvSpPr txBox="1"/>
          <p:nvPr/>
        </p:nvSpPr>
        <p:spPr>
          <a:xfrm>
            <a:off x="3351212" y="5109645"/>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Custom Application by Timing</a:t>
            </a:r>
          </a:p>
        </p:txBody>
      </p:sp>
      <p:sp>
        <p:nvSpPr>
          <p:cNvPr id="106" name="TextBox 105">
            <a:hlinkClick r:id="rId46" action="ppaction://hlinksldjump"/>
            <a:extLst>
              <a:ext uri="{FF2B5EF4-FFF2-40B4-BE49-F238E27FC236}">
                <a16:creationId xmlns:a16="http://schemas.microsoft.com/office/drawing/2014/main" id="{B1850403-1CA6-49A9-BC1F-ED25378D2037}"/>
              </a:ext>
            </a:extLst>
          </p:cNvPr>
          <p:cNvSpPr txBox="1"/>
          <p:nvPr/>
        </p:nvSpPr>
        <p:spPr>
          <a:xfrm>
            <a:off x="3351212" y="270762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Not Meeting Consistency Criteria</a:t>
            </a:r>
          </a:p>
        </p:txBody>
      </p:sp>
      <p:sp>
        <p:nvSpPr>
          <p:cNvPr id="108" name="TextBox 107">
            <a:hlinkClick r:id="rId47" action="ppaction://hlinksldjump"/>
            <a:extLst>
              <a:ext uri="{FF2B5EF4-FFF2-40B4-BE49-F238E27FC236}">
                <a16:creationId xmlns:a16="http://schemas.microsoft.com/office/drawing/2014/main" id="{32C91E6B-93DF-46EE-8F3F-E43110106228}"/>
              </a:ext>
            </a:extLst>
          </p:cNvPr>
          <p:cNvSpPr txBox="1"/>
          <p:nvPr/>
        </p:nvSpPr>
        <p:spPr>
          <a:xfrm>
            <a:off x="3351212" y="238735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Variable Rates by Fertilizer Type</a:t>
            </a:r>
          </a:p>
        </p:txBody>
      </p:sp>
      <p:sp>
        <p:nvSpPr>
          <p:cNvPr id="114" name="TextBox 113">
            <a:hlinkClick r:id="rId48" action="ppaction://hlinksldjump"/>
            <a:extLst>
              <a:ext uri="{FF2B5EF4-FFF2-40B4-BE49-F238E27FC236}">
                <a16:creationId xmlns:a16="http://schemas.microsoft.com/office/drawing/2014/main" id="{6FAB1A54-61E7-4CF1-91C5-799F8168533B}"/>
              </a:ext>
            </a:extLst>
          </p:cNvPr>
          <p:cNvSpPr txBox="1"/>
          <p:nvPr/>
        </p:nvSpPr>
        <p:spPr>
          <a:xfrm>
            <a:off x="3351212" y="334816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Main Person Who Determined Rate</a:t>
            </a:r>
            <a:endParaRPr lang="en-CA" sz="1100" dirty="0">
              <a:latin typeface="Calibri Light" pitchFamily="34" charset="0"/>
              <a:cs typeface="Calibri Light" pitchFamily="34" charset="0"/>
            </a:endParaRPr>
          </a:p>
        </p:txBody>
      </p:sp>
      <p:sp>
        <p:nvSpPr>
          <p:cNvPr id="116" name="TextBox 115">
            <a:hlinkClick r:id="rId49" action="ppaction://hlinksldjump"/>
            <a:extLst>
              <a:ext uri="{FF2B5EF4-FFF2-40B4-BE49-F238E27FC236}">
                <a16:creationId xmlns:a16="http://schemas.microsoft.com/office/drawing/2014/main" id="{D58E8A2B-74B3-4A80-9180-80E3EBAE9FB5}"/>
              </a:ext>
            </a:extLst>
          </p:cNvPr>
          <p:cNvSpPr txBox="1"/>
          <p:nvPr/>
        </p:nvSpPr>
        <p:spPr>
          <a:xfrm>
            <a:off x="3351212" y="366843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Professional Designation</a:t>
            </a:r>
            <a:endParaRPr lang="en-CA" sz="1100" dirty="0">
              <a:latin typeface="Calibri Light" pitchFamily="34" charset="0"/>
              <a:cs typeface="Calibri Light" pitchFamily="34" charset="0"/>
            </a:endParaRPr>
          </a:p>
        </p:txBody>
      </p:sp>
      <p:sp>
        <p:nvSpPr>
          <p:cNvPr id="117" name="TextBox 116">
            <a:hlinkClick r:id="rId50" action="ppaction://hlinksldjump"/>
            <a:extLst>
              <a:ext uri="{FF2B5EF4-FFF2-40B4-BE49-F238E27FC236}">
                <a16:creationId xmlns:a16="http://schemas.microsoft.com/office/drawing/2014/main" id="{BD054734-ECD8-42B2-A712-90895C345F43}"/>
              </a:ext>
            </a:extLst>
          </p:cNvPr>
          <p:cNvSpPr txBox="1"/>
          <p:nvPr/>
        </p:nvSpPr>
        <p:spPr>
          <a:xfrm>
            <a:off x="3351212" y="382856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Importance of Professional Designation</a:t>
            </a:r>
            <a:endParaRPr lang="en-CA" sz="1100" dirty="0">
              <a:latin typeface="Calibri Light" pitchFamily="34" charset="0"/>
              <a:cs typeface="Calibri Light" pitchFamily="34" charset="0"/>
            </a:endParaRPr>
          </a:p>
        </p:txBody>
      </p:sp>
      <p:sp>
        <p:nvSpPr>
          <p:cNvPr id="118" name="TextBox 117">
            <a:hlinkClick r:id="rId51" action="ppaction://hlinksldjump"/>
            <a:extLst>
              <a:ext uri="{FF2B5EF4-FFF2-40B4-BE49-F238E27FC236}">
                <a16:creationId xmlns:a16="http://schemas.microsoft.com/office/drawing/2014/main" id="{C7694D86-F194-4EAF-9703-6CCBE8FE1C82}"/>
              </a:ext>
            </a:extLst>
          </p:cNvPr>
          <p:cNvSpPr txBox="1"/>
          <p:nvPr/>
        </p:nvSpPr>
        <p:spPr>
          <a:xfrm>
            <a:off x="3351212" y="398870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Deviation from Recommended Rate</a:t>
            </a:r>
            <a:endParaRPr lang="en-CA" sz="1100" dirty="0">
              <a:latin typeface="Calibri Light" pitchFamily="34" charset="0"/>
              <a:cs typeface="Calibri Light" pitchFamily="34" charset="0"/>
            </a:endParaRPr>
          </a:p>
        </p:txBody>
      </p:sp>
      <p:sp>
        <p:nvSpPr>
          <p:cNvPr id="124" name="TextBox 123">
            <a:hlinkClick r:id="rId52" action="ppaction://hlinksldjump"/>
            <a:extLst>
              <a:ext uri="{FF2B5EF4-FFF2-40B4-BE49-F238E27FC236}">
                <a16:creationId xmlns:a16="http://schemas.microsoft.com/office/drawing/2014/main" id="{90503D56-6BE9-40F7-AE1C-1650EF75D67E}"/>
              </a:ext>
            </a:extLst>
          </p:cNvPr>
          <p:cNvSpPr txBox="1"/>
          <p:nvPr/>
        </p:nvSpPr>
        <p:spPr>
          <a:xfrm>
            <a:off x="3351212" y="462924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Use Efficiency</a:t>
            </a:r>
            <a:endParaRPr lang="en-CA" sz="1100" dirty="0">
              <a:latin typeface="Calibri Light" pitchFamily="34" charset="0"/>
              <a:cs typeface="Calibri Light" pitchFamily="34" charset="0"/>
            </a:endParaRPr>
          </a:p>
        </p:txBody>
      </p:sp>
      <p:sp>
        <p:nvSpPr>
          <p:cNvPr id="132" name="TextBox 131">
            <a:hlinkClick r:id="rId53" action="ppaction://hlinksldjump"/>
            <a:extLst>
              <a:ext uri="{FF2B5EF4-FFF2-40B4-BE49-F238E27FC236}">
                <a16:creationId xmlns:a16="http://schemas.microsoft.com/office/drawing/2014/main" id="{A6122385-14EB-4E73-85F4-5C89A93715B9}"/>
              </a:ext>
            </a:extLst>
          </p:cNvPr>
          <p:cNvSpPr txBox="1"/>
          <p:nvPr/>
        </p:nvSpPr>
        <p:spPr>
          <a:xfrm>
            <a:off x="3351212" y="478937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154" name="TextBox 153">
            <a:hlinkClick r:id="rId54" action="ppaction://hlinksldjump"/>
            <a:extLst>
              <a:ext uri="{FF2B5EF4-FFF2-40B4-BE49-F238E27FC236}">
                <a16:creationId xmlns:a16="http://schemas.microsoft.com/office/drawing/2014/main" id="{CDFF2A51-B036-45EA-92C3-E77D2A33F7B3}"/>
              </a:ext>
            </a:extLst>
          </p:cNvPr>
          <p:cNvSpPr txBox="1"/>
          <p:nvPr/>
        </p:nvSpPr>
        <p:spPr>
          <a:xfrm>
            <a:off x="3351212" y="11062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Applications at Each Growth Stage </a:t>
            </a:r>
          </a:p>
        </p:txBody>
      </p:sp>
      <p:sp>
        <p:nvSpPr>
          <p:cNvPr id="155" name="TextBox 154">
            <a:hlinkClick r:id="rId55" action="ppaction://hlinksldjump"/>
            <a:extLst>
              <a:ext uri="{FF2B5EF4-FFF2-40B4-BE49-F238E27FC236}">
                <a16:creationId xmlns:a16="http://schemas.microsoft.com/office/drawing/2014/main" id="{A25B05B6-7457-4DA4-9C11-D9F5DBECA990}"/>
              </a:ext>
            </a:extLst>
          </p:cNvPr>
          <p:cNvSpPr txBox="1"/>
          <p:nvPr/>
        </p:nvSpPr>
        <p:spPr>
          <a:xfrm>
            <a:off x="7365047" y="4148834"/>
            <a:ext cx="2376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Demographics</a:t>
            </a:r>
          </a:p>
        </p:txBody>
      </p:sp>
      <p:sp>
        <p:nvSpPr>
          <p:cNvPr id="69" name="TextBox 68">
            <a:hlinkClick r:id="rId22" action="ppaction://hlinksldjump"/>
            <a:extLst>
              <a:ext uri="{FF2B5EF4-FFF2-40B4-BE49-F238E27FC236}">
                <a16:creationId xmlns:a16="http://schemas.microsoft.com/office/drawing/2014/main" id="{9A25AB42-2576-4771-BCB9-2CABB640C8E3}"/>
              </a:ext>
            </a:extLst>
          </p:cNvPr>
          <p:cNvSpPr txBox="1"/>
          <p:nvPr/>
        </p:nvSpPr>
        <p:spPr>
          <a:xfrm>
            <a:off x="7260272" y="3668429"/>
            <a:ext cx="2376000" cy="146304"/>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127" name="TextBox 126">
            <a:hlinkClick r:id="rId56" action="ppaction://hlinksldjump"/>
            <a:extLst>
              <a:ext uri="{FF2B5EF4-FFF2-40B4-BE49-F238E27FC236}">
                <a16:creationId xmlns:a16="http://schemas.microsoft.com/office/drawing/2014/main" id="{48A7C82D-478C-4657-A739-B07831461B35}"/>
              </a:ext>
            </a:extLst>
          </p:cNvPr>
          <p:cNvSpPr txBox="1"/>
          <p:nvPr/>
        </p:nvSpPr>
        <p:spPr>
          <a:xfrm>
            <a:off x="3351212" y="5269789"/>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Biostimulants</a:t>
            </a:r>
          </a:p>
        </p:txBody>
      </p:sp>
      <p:sp>
        <p:nvSpPr>
          <p:cNvPr id="128" name="TextBox 127">
            <a:hlinkClick r:id="rId57" action="ppaction://hlinksldjump"/>
            <a:extLst>
              <a:ext uri="{FF2B5EF4-FFF2-40B4-BE49-F238E27FC236}">
                <a16:creationId xmlns:a16="http://schemas.microsoft.com/office/drawing/2014/main" id="{644C1E2D-07DF-471B-89A0-6AA2EECFE3A9}"/>
              </a:ext>
            </a:extLst>
          </p:cNvPr>
          <p:cNvSpPr txBox="1"/>
          <p:nvPr/>
        </p:nvSpPr>
        <p:spPr>
          <a:xfrm>
            <a:off x="3351212" y="3508295"/>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 </a:t>
            </a:r>
            <a:endParaRPr lang="en-CA" sz="1100" dirty="0">
              <a:latin typeface="Calibri Light" pitchFamily="34" charset="0"/>
              <a:cs typeface="Calibri Light" pitchFamily="34" charset="0"/>
            </a:endParaRPr>
          </a:p>
        </p:txBody>
      </p:sp>
      <p:sp>
        <p:nvSpPr>
          <p:cNvPr id="71" name="TextBox 70">
            <a:hlinkClick r:id="rId58" action="ppaction://hlinksldjump"/>
            <a:extLst>
              <a:ext uri="{FF2B5EF4-FFF2-40B4-BE49-F238E27FC236}">
                <a16:creationId xmlns:a16="http://schemas.microsoft.com/office/drawing/2014/main" id="{E27ABF05-3F3E-4C9D-9A0E-DFF10919056C}"/>
              </a:ext>
            </a:extLst>
          </p:cNvPr>
          <p:cNvSpPr txBox="1"/>
          <p:nvPr/>
        </p:nvSpPr>
        <p:spPr>
          <a:xfrm>
            <a:off x="7351712" y="3508294"/>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Programs Used to Measure Environmental Footprint </a:t>
            </a:r>
            <a:endParaRPr lang="en-CA" sz="1100" dirty="0">
              <a:latin typeface="Calibri Light" pitchFamily="34" charset="0"/>
              <a:cs typeface="Calibri Light" pitchFamily="34" charset="0"/>
            </a:endParaRPr>
          </a:p>
        </p:txBody>
      </p:sp>
      <p:pic>
        <p:nvPicPr>
          <p:cNvPr id="70" name="Picture 69" descr="Asset 7.png">
            <a:extLst>
              <a:ext uri="{FF2B5EF4-FFF2-40B4-BE49-F238E27FC236}">
                <a16:creationId xmlns:a16="http://schemas.microsoft.com/office/drawing/2014/main" id="{01D0196D-F228-46D4-8E2D-80EFD6C7E654}"/>
              </a:ext>
            </a:extLst>
          </p:cNvPr>
          <p:cNvPicPr>
            <a:picLocks noChangeAspect="1"/>
          </p:cNvPicPr>
          <p:nvPr/>
        </p:nvPicPr>
        <p:blipFill>
          <a:blip r:embed="rId59" cstate="print"/>
          <a:stretch>
            <a:fillRect/>
          </a:stretch>
        </p:blipFill>
        <p:spPr>
          <a:xfrm>
            <a:off x="302419" y="5158644"/>
            <a:ext cx="301713" cy="301822"/>
          </a:xfrm>
          <a:prstGeom prst="rect">
            <a:avLst/>
          </a:prstGeom>
        </p:spPr>
      </p:pic>
      <p:grpSp>
        <p:nvGrpSpPr>
          <p:cNvPr id="72" name="Group 71">
            <a:extLst>
              <a:ext uri="{FF2B5EF4-FFF2-40B4-BE49-F238E27FC236}">
                <a16:creationId xmlns:a16="http://schemas.microsoft.com/office/drawing/2014/main" id="{F861AD59-3E14-4927-BEC2-076CC7AA5086}"/>
              </a:ext>
            </a:extLst>
          </p:cNvPr>
          <p:cNvGrpSpPr/>
          <p:nvPr/>
        </p:nvGrpSpPr>
        <p:grpSpPr>
          <a:xfrm>
            <a:off x="2199857" y="7059370"/>
            <a:ext cx="6941762" cy="3685624"/>
            <a:chOff x="5143628" y="1066800"/>
            <a:chExt cx="6942666" cy="3684771"/>
          </a:xfrm>
        </p:grpSpPr>
        <p:sp>
          <p:nvSpPr>
            <p:cNvPr id="84" name="MoreInfo">
              <a:extLst>
                <a:ext uri="{FF2B5EF4-FFF2-40B4-BE49-F238E27FC236}">
                  <a16:creationId xmlns:a16="http://schemas.microsoft.com/office/drawing/2014/main" id="{091B487D-2287-4DDF-9281-081D7DA3DDE6}"/>
                </a:ext>
              </a:extLst>
            </p:cNvPr>
            <p:cNvSpPr txBox="1"/>
            <p:nvPr>
              <p:custDataLst>
                <p:tags r:id="rId1"/>
              </p:custDataLst>
            </p:nvPr>
          </p:nvSpPr>
          <p:spPr>
            <a:xfrm>
              <a:off x="5143628" y="1066800"/>
              <a:ext cx="6942666" cy="368477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85" name="Group 84">
              <a:extLst>
                <a:ext uri="{FF2B5EF4-FFF2-40B4-BE49-F238E27FC236}">
                  <a16:creationId xmlns:a16="http://schemas.microsoft.com/office/drawing/2014/main" id="{3B347E0C-BB21-4264-A43B-F2DCDF0FB96B}"/>
                </a:ext>
              </a:extLst>
            </p:cNvPr>
            <p:cNvGrpSpPr/>
            <p:nvPr/>
          </p:nvGrpSpPr>
          <p:grpSpPr>
            <a:xfrm>
              <a:off x="5265432" y="1711194"/>
              <a:ext cx="6696380" cy="2936954"/>
              <a:chOff x="5265432" y="1569998"/>
              <a:chExt cx="6696380" cy="2936954"/>
            </a:xfrm>
          </p:grpSpPr>
          <p:grpSp>
            <p:nvGrpSpPr>
              <p:cNvPr id="95" name="Group 94">
                <a:extLst>
                  <a:ext uri="{FF2B5EF4-FFF2-40B4-BE49-F238E27FC236}">
                    <a16:creationId xmlns:a16="http://schemas.microsoft.com/office/drawing/2014/main" id="{11B0A22D-4D15-4061-802D-4CB643EC6E14}"/>
                  </a:ext>
                </a:extLst>
              </p:cNvPr>
              <p:cNvGrpSpPr/>
              <p:nvPr/>
            </p:nvGrpSpPr>
            <p:grpSpPr>
              <a:xfrm>
                <a:off x="5265432" y="2362252"/>
                <a:ext cx="2089242" cy="1371496"/>
                <a:chOff x="5265432" y="2362252"/>
                <a:chExt cx="2089242" cy="1371496"/>
              </a:xfrm>
            </p:grpSpPr>
            <p:sp>
              <p:nvSpPr>
                <p:cNvPr id="134" name="TextBox 133">
                  <a:extLst>
                    <a:ext uri="{FF2B5EF4-FFF2-40B4-BE49-F238E27FC236}">
                      <a16:creationId xmlns:a16="http://schemas.microsoft.com/office/drawing/2014/main" id="{B6ADB6E3-2672-43C5-84EF-7C21870A5C32}"/>
                    </a:ext>
                  </a:extLst>
                </p:cNvPr>
                <p:cNvSpPr txBox="1"/>
                <p:nvPr/>
              </p:nvSpPr>
              <p:spPr>
                <a:xfrm>
                  <a:off x="5265432" y="2362252"/>
                  <a:ext cx="2089242"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135" name="TextBox 134">
                  <a:extLst>
                    <a:ext uri="{FF2B5EF4-FFF2-40B4-BE49-F238E27FC236}">
                      <a16:creationId xmlns:a16="http://schemas.microsoft.com/office/drawing/2014/main" id="{106DB627-0CDD-4366-8404-FB4766F9981E}"/>
                    </a:ext>
                  </a:extLst>
                </p:cNvPr>
                <p:cNvSpPr txBox="1"/>
                <p:nvPr/>
              </p:nvSpPr>
              <p:spPr>
                <a:xfrm>
                  <a:off x="5621734" y="3284498"/>
                  <a:ext cx="1732940"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96" name="Group 95">
                <a:extLst>
                  <a:ext uri="{FF2B5EF4-FFF2-40B4-BE49-F238E27FC236}">
                    <a16:creationId xmlns:a16="http://schemas.microsoft.com/office/drawing/2014/main" id="{45797AFD-EE0F-4806-B878-DFEFFA6A1C78}"/>
                  </a:ext>
                </a:extLst>
              </p:cNvPr>
              <p:cNvGrpSpPr/>
              <p:nvPr/>
            </p:nvGrpSpPr>
            <p:grpSpPr>
              <a:xfrm>
                <a:off x="10191627" y="2362252"/>
                <a:ext cx="1770185" cy="1352268"/>
                <a:chOff x="10191627" y="2362252"/>
                <a:chExt cx="1770185" cy="1352268"/>
              </a:xfrm>
            </p:grpSpPr>
            <p:sp>
              <p:nvSpPr>
                <p:cNvPr id="131" name="TextBox 130">
                  <a:extLst>
                    <a:ext uri="{FF2B5EF4-FFF2-40B4-BE49-F238E27FC236}">
                      <a16:creationId xmlns:a16="http://schemas.microsoft.com/office/drawing/2014/main" id="{484DF5FD-EC0C-418A-BF86-D4960AE9AF3A}"/>
                    </a:ext>
                  </a:extLst>
                </p:cNvPr>
                <p:cNvSpPr txBox="1"/>
                <p:nvPr/>
              </p:nvSpPr>
              <p:spPr>
                <a:xfrm>
                  <a:off x="10191628" y="2362252"/>
                  <a:ext cx="1770184"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sp>
              <p:nvSpPr>
                <p:cNvPr id="133" name="TextBox 132">
                  <a:extLst>
                    <a:ext uri="{FF2B5EF4-FFF2-40B4-BE49-F238E27FC236}">
                      <a16:creationId xmlns:a16="http://schemas.microsoft.com/office/drawing/2014/main" id="{32C1912D-8A62-4495-A3FB-08FD79563A04}"/>
                    </a:ext>
                  </a:extLst>
                </p:cNvPr>
                <p:cNvSpPr txBox="1"/>
                <p:nvPr/>
              </p:nvSpPr>
              <p:spPr>
                <a:xfrm>
                  <a:off x="10191627" y="3263475"/>
                  <a:ext cx="1770176" cy="451045"/>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grpSp>
          <p:grpSp>
            <p:nvGrpSpPr>
              <p:cNvPr id="102" name="Group 101">
                <a:extLst>
                  <a:ext uri="{FF2B5EF4-FFF2-40B4-BE49-F238E27FC236}">
                    <a16:creationId xmlns:a16="http://schemas.microsoft.com/office/drawing/2014/main" id="{FA7B0474-3141-424E-B59E-085EB655F735}"/>
                  </a:ext>
                </a:extLst>
              </p:cNvPr>
              <p:cNvGrpSpPr/>
              <p:nvPr/>
            </p:nvGrpSpPr>
            <p:grpSpPr>
              <a:xfrm>
                <a:off x="7439651" y="1569998"/>
                <a:ext cx="2667000" cy="2936954"/>
                <a:chOff x="7439651" y="1569998"/>
                <a:chExt cx="2667000" cy="2936954"/>
              </a:xfrm>
            </p:grpSpPr>
            <p:pic>
              <p:nvPicPr>
                <p:cNvPr id="123" name="Picture 2">
                  <a:extLst>
                    <a:ext uri="{FF2B5EF4-FFF2-40B4-BE49-F238E27FC236}">
                      <a16:creationId xmlns:a16="http://schemas.microsoft.com/office/drawing/2014/main" id="{DBC29E88-E967-41FD-88D1-20E6A6754A07}"/>
                    </a:ext>
                  </a:extLst>
                </p:cNvPr>
                <p:cNvPicPr>
                  <a:picLocks noChangeAspect="1" noChangeArrowheads="1"/>
                </p:cNvPicPr>
                <p:nvPr/>
              </p:nvPicPr>
              <p:blipFill rotWithShape="1">
                <a:blip r:embed="rId60">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 name="TextBox 124">
                  <a:extLst>
                    <a:ext uri="{FF2B5EF4-FFF2-40B4-BE49-F238E27FC236}">
                      <a16:creationId xmlns:a16="http://schemas.microsoft.com/office/drawing/2014/main" id="{32401FBF-4DBD-438F-91D7-FFA5124D82EC}"/>
                    </a:ext>
                  </a:extLst>
                </p:cNvPr>
                <p:cNvSpPr txBox="1"/>
                <p:nvPr/>
              </p:nvSpPr>
              <p:spPr>
                <a:xfrm>
                  <a:off x="7439651" y="1569998"/>
                  <a:ext cx="2667000"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126" name="TextBox 125">
                  <a:extLst>
                    <a:ext uri="{FF2B5EF4-FFF2-40B4-BE49-F238E27FC236}">
                      <a16:creationId xmlns:a16="http://schemas.microsoft.com/office/drawing/2014/main" id="{1CD99E01-B47F-4C11-A3D2-FA3F21C11032}"/>
                    </a:ext>
                  </a:extLst>
                </p:cNvPr>
                <p:cNvSpPr txBox="1"/>
                <p:nvPr/>
              </p:nvSpPr>
              <p:spPr>
                <a:xfrm>
                  <a:off x="8104381" y="4057702"/>
                  <a:ext cx="1337542"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129" name="Straight Arrow Connector 128">
                  <a:extLst>
                    <a:ext uri="{FF2B5EF4-FFF2-40B4-BE49-F238E27FC236}">
                      <a16:creationId xmlns:a16="http://schemas.microsoft.com/office/drawing/2014/main" id="{4D2854BA-53B6-46BB-8E9A-6C6D74B4193E}"/>
                    </a:ext>
                  </a:extLst>
                </p:cNvPr>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6194738-292B-4E5E-8740-A587F139443D}"/>
                    </a:ext>
                  </a:extLst>
                </p:cNvPr>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03" name="Straight Arrow Connector 102">
                <a:extLst>
                  <a:ext uri="{FF2B5EF4-FFF2-40B4-BE49-F238E27FC236}">
                    <a16:creationId xmlns:a16="http://schemas.microsoft.com/office/drawing/2014/main" id="{2AE44A0B-562D-415F-AB41-E6833EF12E3C}"/>
                  </a:ext>
                </a:extLst>
              </p:cNvPr>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5A90C081-1C23-41AD-B3E7-4BD1101A29F4}"/>
                  </a:ext>
                </a:extLst>
              </p:cNvPr>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BD31AB2-87A2-4F72-A602-F1285B766B5E}"/>
                  </a:ext>
                </a:extLst>
              </p:cNvPr>
              <p:cNvCxnSpPr>
                <a:stCxn id="134" idx="3"/>
              </p:cNvCxnSpPr>
              <p:nvPr/>
            </p:nvCxnSpPr>
            <p:spPr>
              <a:xfrm>
                <a:off x="7354674" y="2586877"/>
                <a:ext cx="640084"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F7E7F0B8-9C8F-42D5-815C-9197D84C95D8}"/>
                  </a:ext>
                </a:extLst>
              </p:cNvPr>
              <p:cNvCxnSpPr>
                <a:stCxn id="135" idx="3"/>
              </p:cNvCxnSpPr>
              <p:nvPr/>
            </p:nvCxnSpPr>
            <p:spPr>
              <a:xfrm flipV="1">
                <a:off x="7354674" y="3352803"/>
                <a:ext cx="644738" cy="156320"/>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35591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54 -0.01318 L 0.01602 -0.56406 " pathEditMode="fixed" rAng="0" ptsTypes="AA">
                                      <p:cBhvr>
                                        <p:cTn id="6" dur="1000" fill="hold"/>
                                        <p:tgtEl>
                                          <p:spTgt spid="72"/>
                                        </p:tgtEl>
                                        <p:attrNameLst>
                                          <p:attrName>ppt_x</p:attrName>
                                          <p:attrName>ppt_y</p:attrName>
                                        </p:attrNameLst>
                                      </p:cBhvr>
                                      <p:rCtr x="-26" y="-27544"/>
                                    </p:animMotion>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childTnLst>
              </p:cTn>
              <p:nextCondLst>
                <p:cond evt="onClick" delay="0">
                  <p:tgtEl>
                    <p:spTgt spid="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E797C-8153-4875-BA52-3800A6321C85}"/>
              </a:ext>
            </a:extLst>
          </p:cNvPr>
          <p:cNvPicPr>
            <a:picLocks noChangeAspect="1"/>
          </p:cNvPicPr>
          <p:nvPr/>
        </p:nvPicPr>
        <p:blipFill>
          <a:blip r:embed="rId2"/>
          <a:stretch>
            <a:fillRect/>
          </a:stretch>
        </p:blipFill>
        <p:spPr>
          <a:xfrm>
            <a:off x="2645308" y="819948"/>
            <a:ext cx="89679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Potatoes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Phosphorus (P₂O₅) volume applied in potatoes that was applied at each timing in each year.</a:t>
            </a:r>
          </a:p>
          <a:p>
            <a:r>
              <a:rPr lang="en-CA" dirty="0"/>
              <a:t>Total pounds of actual Phosphorus (P₂O₅) applied was calculated based on all sources of Phosphorus (P₂O₅) from all fertilizer types.</a:t>
            </a:r>
          </a:p>
        </p:txBody>
      </p:sp>
      <p:sp>
        <p:nvSpPr>
          <p:cNvPr id="16" name="Isosceles Triangle 15"/>
          <p:cNvSpPr/>
          <p:nvPr/>
        </p:nvSpPr>
        <p:spPr>
          <a:xfrm>
            <a:off x="11021089" y="450230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311438" y="4697652"/>
            <a:ext cx="234557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92% of total Phosphorus (P₂O₅) applied in potatoes was applied at planting.</a:t>
            </a:r>
          </a:p>
        </p:txBody>
      </p:sp>
      <p:sp>
        <p:nvSpPr>
          <p:cNvPr id="22" name="Rectangle 21">
            <a:hlinkClick r:id="rId7" action="ppaction://hlinksldjump"/>
            <a:extLst>
              <a:ext uri="{FF2B5EF4-FFF2-40B4-BE49-F238E27FC236}">
                <a16:creationId xmlns:a16="http://schemas.microsoft.com/office/drawing/2014/main" id="{4D032CDD-AAE1-4755-B22D-87A37D2B3C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5F981276-FD30-6863-2775-B8BC9711226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2CF0881-BB6F-4162-944E-1A414A26F2BA}"/>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8AA98438-7CFA-4A68-B755-C04444E99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356" y="565020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6167C9C9-871B-4F7A-89A5-8D81AF359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915" y="4191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FDE85258-A915-4857-8C66-3AFDD2703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356" y="346464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4">
            <a:extLst>
              <a:ext uri="{FF2B5EF4-FFF2-40B4-BE49-F238E27FC236}">
                <a16:creationId xmlns:a16="http://schemas.microsoft.com/office/drawing/2014/main" id="{2C19E8F0-F29B-49AC-B83A-D45F7E305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236890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7280B56A-AC7B-4754-B58E-210DBBCBC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356" y="20054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66501A0E-3B67-47AF-9999-6F2EDE22BCF0}"/>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Potatoes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for each timing, the charts illustrate the % of total Phosphorus (P₂O₅) volume that was applied by farm size, age and 4R program familiarity.</a:t>
            </a:r>
          </a:p>
          <a:p>
            <a:r>
              <a:rPr lang="en-US" dirty="0"/>
              <a:t>Total pounds of actual Phosphorus (P₂O₅) applied was calculated based on all sources of Phosphorus (P₂O₅) from all fertilizer types.</a:t>
            </a:r>
          </a:p>
        </p:txBody>
      </p:sp>
      <p:pic>
        <p:nvPicPr>
          <p:cNvPr id="3" name="Picture 2">
            <a:extLst>
              <a:ext uri="{FF2B5EF4-FFF2-40B4-BE49-F238E27FC236}">
                <a16:creationId xmlns:a16="http://schemas.microsoft.com/office/drawing/2014/main" id="{0D9F7ADD-3987-CDA8-B69F-943A7A480D6B}"/>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C269A2C-F5B3-7114-2E24-ED7A60CDD5A6}"/>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77805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ADEC7D-BB43-4BBB-8A42-452D58E4DCF7}"/>
              </a:ext>
            </a:extLst>
          </p:cNvPr>
          <p:cNvPicPr>
            <a:picLocks noChangeAspect="1"/>
          </p:cNvPicPr>
          <p:nvPr/>
        </p:nvPicPr>
        <p:blipFill>
          <a:blip r:embed="rId2"/>
          <a:stretch>
            <a:fillRect/>
          </a:stretch>
        </p:blipFill>
        <p:spPr>
          <a:xfrm>
            <a:off x="2489846" y="819948"/>
            <a:ext cx="9278916"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Potatoes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3" name="Rectangle 22">
            <a:hlinkClick r:id="rId7" action="ppaction://hlinksldjump"/>
            <a:extLst>
              <a:ext uri="{FF2B5EF4-FFF2-40B4-BE49-F238E27FC236}">
                <a16:creationId xmlns:a16="http://schemas.microsoft.com/office/drawing/2014/main" id="{814ECF54-0167-4B4C-8281-B712F2CE92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6" name="Isosceles Triangle 15">
            <a:extLst>
              <a:ext uri="{FF2B5EF4-FFF2-40B4-BE49-F238E27FC236}">
                <a16:creationId xmlns:a16="http://schemas.microsoft.com/office/drawing/2014/main" id="{1C80F1C9-8999-4D7B-BA0D-228D99E5744E}"/>
              </a:ext>
            </a:extLst>
          </p:cNvPr>
          <p:cNvSpPr/>
          <p:nvPr/>
        </p:nvSpPr>
        <p:spPr>
          <a:xfrm>
            <a:off x="8673510" y="44958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a:extLst>
              <a:ext uri="{FF2B5EF4-FFF2-40B4-BE49-F238E27FC236}">
                <a16:creationId xmlns:a16="http://schemas.microsoft.com/office/drawing/2014/main" id="{A6837A9F-9ED1-4C70-9A2C-B06DB3A952E5}"/>
              </a:ext>
            </a:extLst>
          </p:cNvPr>
          <p:cNvSpPr txBox="1"/>
          <p:nvPr/>
        </p:nvSpPr>
        <p:spPr>
          <a:xfrm>
            <a:off x="7343108" y="4697652"/>
            <a:ext cx="188837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58% of total Potassium applied in potatoes was applied at planting.</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Potassium (K₂O) volume applied in potatoes that was applied at each timing in each year.</a:t>
            </a:r>
          </a:p>
          <a:p>
            <a:r>
              <a:rPr lang="en-CA" dirty="0"/>
              <a:t>Total pounds of actual Potassium (K₂O) applied was calculated based on all sources of Potassium (K₂O) from all fertilizer types.</a:t>
            </a:r>
          </a:p>
        </p:txBody>
      </p:sp>
      <p:pic>
        <p:nvPicPr>
          <p:cNvPr id="3" name="Picture 2">
            <a:extLst>
              <a:ext uri="{FF2B5EF4-FFF2-40B4-BE49-F238E27FC236}">
                <a16:creationId xmlns:a16="http://schemas.microsoft.com/office/drawing/2014/main" id="{BC0AE5CC-54D1-BEBC-73B0-A1F0A431253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B3E8F50-30DD-38A9-771A-06F547AD7162}"/>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29855DE6-2D73-407C-A039-2634B916B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913" y="567098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647F058D-874B-4206-A1F4-D4959D176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913" y="34750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8273DCF-65F2-4786-B6D3-086FE631435A}"/>
              </a:ext>
            </a:extLst>
          </p:cNvPr>
          <p:cNvPicPr>
            <a:picLocks noChangeAspect="1"/>
          </p:cNvPicPr>
          <p:nvPr/>
        </p:nvPicPr>
        <p:blipFill>
          <a:blip r:embed="rId3"/>
          <a:stretch>
            <a:fillRect/>
          </a:stretch>
        </p:blipFill>
        <p:spPr>
          <a:xfrm>
            <a:off x="3541497" y="822996"/>
            <a:ext cx="7175614"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Potatoes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Potassium (K₂O) volume that was applied by farm size, age and 4R program familiarity.</a:t>
            </a:r>
          </a:p>
          <a:p>
            <a:r>
              <a:rPr lang="en-CA" dirty="0"/>
              <a:t>Total pounds of actual potassium (K₂O) applied was calculated based on all sources of potassium (K₂O) from all fertilizer types.</a:t>
            </a:r>
          </a:p>
        </p:txBody>
      </p:sp>
      <p:pic>
        <p:nvPicPr>
          <p:cNvPr id="3" name="Picture 2">
            <a:extLst>
              <a:ext uri="{FF2B5EF4-FFF2-40B4-BE49-F238E27FC236}">
                <a16:creationId xmlns:a16="http://schemas.microsoft.com/office/drawing/2014/main" id="{3DC0AF52-569C-0378-9293-782F8F56817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F07C709-2249-1140-1494-2A7C221AD93C}"/>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52206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172F6A-6E95-4B65-A095-3E8A64DC7039}"/>
              </a:ext>
            </a:extLst>
          </p:cNvPr>
          <p:cNvPicPr>
            <a:picLocks noChangeAspect="1"/>
          </p:cNvPicPr>
          <p:nvPr/>
        </p:nvPicPr>
        <p:blipFill>
          <a:blip r:embed="rId2"/>
          <a:stretch>
            <a:fillRect/>
          </a:stretch>
        </p:blipFill>
        <p:spPr>
          <a:xfrm>
            <a:off x="2645308" y="819948"/>
            <a:ext cx="89679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Potatoes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22" name="Rectangle 21">
            <a:hlinkClick r:id="rId7" action="ppaction://hlinksldjump"/>
            <a:extLst>
              <a:ext uri="{FF2B5EF4-FFF2-40B4-BE49-F238E27FC236}">
                <a16:creationId xmlns:a16="http://schemas.microsoft.com/office/drawing/2014/main" id="{8F25E0ED-35F8-48CA-8B07-4FC5F2A430D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Isosceles Triangle 3">
            <a:extLst>
              <a:ext uri="{FF2B5EF4-FFF2-40B4-BE49-F238E27FC236}">
                <a16:creationId xmlns:a16="http://schemas.microsoft.com/office/drawing/2014/main" id="{57EB55C7-B374-8AFC-7C71-7977E814434D}"/>
              </a:ext>
            </a:extLst>
          </p:cNvPr>
          <p:cNvSpPr/>
          <p:nvPr/>
        </p:nvSpPr>
        <p:spPr>
          <a:xfrm>
            <a:off x="10025045" y="448376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884316" y="4693469"/>
            <a:ext cx="213352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78% of the Sulphur volume in potatoes was applied at planting in 2023.</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Sulphur volume applied in potatoes that was applied at each timing in each year.</a:t>
            </a:r>
          </a:p>
          <a:p>
            <a:r>
              <a:rPr lang="en-CA" dirty="0"/>
              <a:t>Total pounds of actual Sulphur applied was calculated based on all sources of Sulphur from all fertilizer types.</a:t>
            </a:r>
          </a:p>
        </p:txBody>
      </p:sp>
      <p:pic>
        <p:nvPicPr>
          <p:cNvPr id="3" name="Picture 2">
            <a:extLst>
              <a:ext uri="{FF2B5EF4-FFF2-40B4-BE49-F238E27FC236}">
                <a16:creationId xmlns:a16="http://schemas.microsoft.com/office/drawing/2014/main" id="{9237570B-A661-743D-6EC4-AA17EB8AA561}"/>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18AAEE04-3337-C30B-6545-AE20F02186DD}"/>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7E0A3E4B-C436-40F6-AFB8-805AC2A03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4191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C3279B9B-9105-4579-8659-BD957EAB0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34542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59830BE4-AF43-4797-9FA1-2B4E3976B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23770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D3784C75-2809-4C06-8157-A1DFA8ED7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20054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197E68BA-67F1-4E6E-8DD1-C9ED1F936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565020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15BE3FB7-068A-4478-AF6A-53CAC1E88F9F}"/>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Potatoes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sulphur volume that was applied by farm size, age and 4R program familiarity.</a:t>
            </a:r>
          </a:p>
          <a:p>
            <a:r>
              <a:rPr lang="en-CA" dirty="0"/>
              <a:t>Total pounds of actual sulphur applied was calculated based on all sources of sulphur from all fertilizer types.</a:t>
            </a:r>
          </a:p>
        </p:txBody>
      </p:sp>
      <p:pic>
        <p:nvPicPr>
          <p:cNvPr id="3" name="Picture 2">
            <a:extLst>
              <a:ext uri="{FF2B5EF4-FFF2-40B4-BE49-F238E27FC236}">
                <a16:creationId xmlns:a16="http://schemas.microsoft.com/office/drawing/2014/main" id="{73316ACD-E5C8-18CC-76EA-2CE7963D605D}"/>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839ABAB-A29B-2697-3043-790F78B6584A}"/>
              </a:ext>
            </a:extLst>
          </p:cNvPr>
          <p:cNvPicPr>
            <a:picLocks noChangeAspect="1"/>
          </p:cNvPicPr>
          <p:nvPr/>
        </p:nvPicPr>
        <p:blipFill>
          <a:blip r:embed="rId8"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968837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FF2023-DDB0-4378-9C1E-42062C2090BD}"/>
              </a:ext>
            </a:extLst>
          </p:cNvPr>
          <p:cNvPicPr>
            <a:picLocks noChangeAspect="1"/>
          </p:cNvPicPr>
          <p:nvPr/>
        </p:nvPicPr>
        <p:blipFill>
          <a:blip r:embed="rId2"/>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Number of Fertilizer Applications at Each Growth Stage After Planting/In-Crop</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8" name="MoreInfo"/>
          <p:cNvSpPr txBox="1"/>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Potato growers who applied fertilizer after planting/in crop were asked: "How many times did you apply fertilizer at each growth stage in 2023?"</a:t>
            </a:r>
          </a:p>
          <a:p>
            <a:pPr lvl="0"/>
            <a:r>
              <a:rPr lang="en-US" dirty="0"/>
              <a:t>The chart illustrates the % of respondents who applied each number of fertilizer applications at each growth stage in potatoes.</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graphicFrame>
        <p:nvGraphicFramePr>
          <p:cNvPr id="3" name="Object 2">
            <a:extLst>
              <a:ext uri="{FF2B5EF4-FFF2-40B4-BE49-F238E27FC236}">
                <a16:creationId xmlns:a16="http://schemas.microsoft.com/office/drawing/2014/main" id="{AF0333AF-9B37-49E6-93CD-4983F7112673}"/>
              </a:ext>
            </a:extLst>
          </p:cNvPr>
          <p:cNvGraphicFramePr>
            <a:graphicFrameLocks/>
          </p:cNvGraphicFramePr>
          <p:nvPr>
            <p:extLst>
              <p:ext uri="{D42A27DB-BD31-4B8C-83A1-F6EECF244321}">
                <p14:modId xmlns:p14="http://schemas.microsoft.com/office/powerpoint/2010/main" val="262260470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6" imgW="914400" imgH="792360" progId="Excel.Sheet.12">
                  <p:embed/>
                </p:oleObj>
              </mc:Choice>
              <mc:Fallback>
                <p:oleObj name="Worksheet" showAsIcon="1" r:id="rId6" imgW="914400" imgH="792360" progId="Excel.Sheet.12">
                  <p:embed/>
                  <p:pic>
                    <p:nvPicPr>
                      <p:cNvPr id="0" name=""/>
                      <p:cNvPicPr/>
                      <p:nvPr/>
                    </p:nvPicPr>
                    <p:blipFill>
                      <a:blip r:embed="rId7"/>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76247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FE679E-0344-4C1C-9900-A903F933DCE8}"/>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Each Nitrogen Source in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Isosceles Triangle 15"/>
          <p:cNvSpPr/>
          <p:nvPr/>
        </p:nvSpPr>
        <p:spPr>
          <a:xfrm>
            <a:off x="11058830" y="157200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508805" y="1767357"/>
            <a:ext cx="135704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93% of potato growers applied nitrogen in 2023.</a:t>
            </a:r>
          </a:p>
        </p:txBody>
      </p:sp>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r>
              <a:rPr lang="en-US" dirty="0"/>
              <a:t>The chart illustrates the % of potato growers who indicated that they used this nutrient and each fertilizer type in potatoes in 2023.  </a:t>
            </a:r>
          </a:p>
          <a:p>
            <a:r>
              <a:rPr lang="en-US" dirty="0"/>
              <a:t>Nutrients were defined based on any fertilizer type that contains the nutrient.</a:t>
            </a:r>
            <a:endParaRPr lang="en-CA" dirty="0"/>
          </a:p>
        </p:txBody>
      </p:sp>
      <p:pic>
        <p:nvPicPr>
          <p:cNvPr id="3" name="Picture 2">
            <a:extLst>
              <a:ext uri="{FF2B5EF4-FFF2-40B4-BE49-F238E27FC236}">
                <a16:creationId xmlns:a16="http://schemas.microsoft.com/office/drawing/2014/main" id="{1B0B67F8-F618-48B2-BAF2-774942B36DCA}"/>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CF11C07-A1B1-0322-04B3-1C8969F50FFA}"/>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6165B417-724F-44AD-884C-B84C2DC804D6}"/>
              </a:ext>
            </a:extLst>
          </p:cNvPr>
          <p:cNvGraphicFramePr>
            <a:graphicFrameLocks/>
          </p:cNvGraphicFramePr>
          <p:nvPr>
            <p:extLst>
              <p:ext uri="{D42A27DB-BD31-4B8C-83A1-F6EECF244321}">
                <p14:modId xmlns:p14="http://schemas.microsoft.com/office/powerpoint/2010/main" val="270508390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0" name=""/>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406CCE77-FF33-4B4C-B535-B3A6779ED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767" y="34334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0155CDE-E220-4D40-A4CB-2EFC4E465548}"/>
              </a:ext>
            </a:extLst>
          </p:cNvPr>
          <p:cNvPicPr>
            <a:picLocks noChangeAspect="1"/>
          </p:cNvPicPr>
          <p:nvPr/>
        </p:nvPicPr>
        <p:blipFill>
          <a:blip r:embed="rId4"/>
          <a:stretch>
            <a:fillRect/>
          </a:stretch>
        </p:blipFill>
        <p:spPr>
          <a:xfrm>
            <a:off x="2651404" y="822996"/>
            <a:ext cx="8955800"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Nitrogen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pPr lvl="0">
              <a:defRPr/>
            </a:pPr>
            <a:r>
              <a:rPr lang="en-CA" dirty="0"/>
              <a:t>The chart illustrates the % of potato growers who indicated that they used this nutrient in potatoes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6BE2EA-CDF5-4090-B107-4333E5C5B3C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Nitrogen Source in Potatoes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971806" y="160283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10033433" y="1798179"/>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Nitrogen fertilizers were applied on most potato acres.</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potato, how many acres of each fertilizer type did you apply?”</a:t>
            </a:r>
          </a:p>
          <a:p>
            <a:pPr lvl="0">
              <a:defRPr/>
            </a:pPr>
            <a:r>
              <a:rPr lang="en-US" dirty="0"/>
              <a:t>The chart illustrates the % of total potato acres that were treated with this nutrient and each fertilizer type in 2023.</a:t>
            </a:r>
          </a:p>
          <a:p>
            <a:pPr lvl="0">
              <a:defRPr/>
            </a:pPr>
            <a:r>
              <a:rPr lang="en-US" dirty="0"/>
              <a:t>Nutrients were defined based on the primary component (see adjacent fertilizer types by clicking on the “A” button.</a:t>
            </a: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9B4F919-EDAF-D45F-A40C-6EF15E4AF77D}"/>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B15315B-744B-0004-13B6-8DFBD2BA1E15}"/>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5E74CF45-1DB6-4207-BF33-ACB4E5BE6720}"/>
              </a:ext>
            </a:extLst>
          </p:cNvPr>
          <p:cNvGraphicFramePr>
            <a:graphicFrameLocks/>
          </p:cNvGraphicFramePr>
          <p:nvPr>
            <p:extLst>
              <p:ext uri="{D42A27DB-BD31-4B8C-83A1-F6EECF244321}">
                <p14:modId xmlns:p14="http://schemas.microsoft.com/office/powerpoint/2010/main" val="145807840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0" name=""/>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2255837" y="6162675"/>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572938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Primary Nitrogen fertilizers were applied on 182% of potato acres (multiple applications on many acres). </a:t>
            </a:r>
            <a:r>
              <a:rPr lang="en-US" sz="1200" dirty="0">
                <a:sym typeface="Wingdings 3"/>
                <a:hlinkClick r:id="rId2"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Calcium ammonium nitrate represents 20% of total Nitrogen volume, Urea represents 16%.</a:t>
            </a:r>
            <a:r>
              <a:rPr lang="en-CA" sz="1200" dirty="0"/>
              <a:t> </a:t>
            </a:r>
            <a:r>
              <a:rPr lang="en-US" sz="1200" dirty="0">
                <a:sym typeface="Wingdings 3"/>
                <a:hlinkClick r:id="rId3"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75% of Nitrogen volumes were applied at planting; applications before planting accounted for 20% of the volume.</a:t>
            </a:r>
            <a:r>
              <a:rPr lang="en-CA" sz="1200" dirty="0"/>
              <a:t> </a:t>
            </a:r>
            <a:r>
              <a:rPr lang="en-US" sz="1200" dirty="0">
                <a:sym typeface="Wingdings 3"/>
                <a:hlinkClick r:id="rId4"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58% of Nitrogen volume was applied in furrow and 17% was broadcast without incorporation at planting. </a:t>
            </a:r>
            <a:r>
              <a:rPr lang="en-US" sz="1200" dirty="0">
                <a:sym typeface="Wingdings 3"/>
                <a:hlinkClick r:id="rId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145 lbs./ac. </a:t>
            </a:r>
            <a:r>
              <a:rPr lang="en-US" sz="1200" dirty="0">
                <a:sym typeface="Wingdings 3"/>
                <a:hlinkClick r:id="rId6" action="ppaction://hlinksldjump">
                  <a:extLst>
                    <a:ext uri="{A12FA001-AC4F-418D-AE19-62706E023703}">
                      <ahyp:hlinkClr xmlns:ahyp="http://schemas.microsoft.com/office/drawing/2018/hyperlinkcolor" val="tx"/>
                    </a:ext>
                  </a:extLst>
                </a:hlinkClick>
              </a:rPr>
              <a:t></a:t>
            </a:r>
            <a:r>
              <a:rPr lang="en-US" sz="1200" dirty="0">
                <a:sym typeface="Wingdings 3"/>
              </a:rPr>
              <a:t> Average rates applied in the spring at planting were 116 lbs./ac. </a:t>
            </a:r>
            <a:r>
              <a:rPr lang="en-US" sz="1200" dirty="0">
                <a:sym typeface="Wingdings 3"/>
                <a:hlinkClick r:id="rId7"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r>
              <a:rPr lang="en-US" sz="1200" dirty="0">
                <a:solidFill>
                  <a:srgbClr val="C00000"/>
                </a:solidFill>
                <a:cs typeface="Calibri" panose="020F0502020204030204" pitchFamily="34" charset="0"/>
              </a:rPr>
              <a:t> </a:t>
            </a:r>
            <a:endParaRPr lang="en-US" sz="1200" b="1" dirty="0">
              <a:solidFill>
                <a:srgbClr val="C00000"/>
              </a:solidFill>
              <a:cs typeface="Calibri" panose="020F0502020204030204" pitchFamily="34" charset="0"/>
            </a:endParaRPr>
          </a:p>
          <a:p>
            <a:pPr>
              <a:spcAft>
                <a:spcPts val="500"/>
              </a:spcAft>
            </a:pPr>
            <a:r>
              <a:rPr lang="en-US" sz="1200" b="1" dirty="0">
                <a:cs typeface="Calibri" panose="020F0502020204030204" pitchFamily="34" charset="0"/>
              </a:rPr>
              <a:t>Primary Phosphorus fertilizers were applied on 105% of potato acres (multiple applications on some acres). </a:t>
            </a:r>
            <a:r>
              <a:rPr lang="en-US" sz="1200" dirty="0">
                <a:sym typeface="Wingdings 3"/>
                <a:hlinkClick r:id="rId8"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DAP represents 29% of total Phosphorus volume; MAP accounted for 43%.</a:t>
            </a:r>
            <a:r>
              <a:rPr lang="en-CA" sz="1200" dirty="0"/>
              <a:t> </a:t>
            </a:r>
            <a:r>
              <a:rPr lang="en-US" sz="1200" dirty="0">
                <a:sym typeface="Wingdings 3"/>
                <a:hlinkClick r:id="rId9"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92% of Phosphorus volumes were applied at planting.</a:t>
            </a:r>
            <a:r>
              <a:rPr lang="en-CA" sz="1200" dirty="0"/>
              <a:t> </a:t>
            </a:r>
            <a:r>
              <a:rPr lang="en-US" sz="1200" dirty="0">
                <a:sym typeface="Wingdings 3"/>
                <a:hlinkClick r:id="rId10"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83% of P₂O₅ volumes were applied in furrow at planting and 10% broadcast without incorporation before planting.</a:t>
            </a:r>
            <a:r>
              <a:rPr lang="en-CA" sz="1200" dirty="0"/>
              <a:t> </a:t>
            </a:r>
            <a:r>
              <a:rPr lang="en-US" sz="1200" dirty="0">
                <a:sym typeface="Wingdings 3"/>
                <a:hlinkClick r:id="rId11"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94 lbs./ac.</a:t>
            </a:r>
            <a:r>
              <a:rPr lang="en-US" sz="1200" dirty="0">
                <a:sym typeface="Wingdings 3"/>
              </a:rPr>
              <a:t> </a:t>
            </a:r>
            <a:r>
              <a:rPr lang="en-US" sz="1200" dirty="0">
                <a:sym typeface="Wingdings 3"/>
                <a:hlinkClick r:id="rId12" action="ppaction://hlinksldjump">
                  <a:extLst>
                    <a:ext uri="{A12FA001-AC4F-418D-AE19-62706E023703}">
                      <ahyp:hlinkClr xmlns:ahyp="http://schemas.microsoft.com/office/drawing/2018/hyperlinkcolor" val="tx"/>
                    </a:ext>
                  </a:extLst>
                </a:hlinkClick>
              </a:rPr>
              <a:t></a:t>
            </a:r>
            <a:r>
              <a:rPr lang="en-US" sz="1200" dirty="0">
                <a:sym typeface="Wingdings 3"/>
              </a:rPr>
              <a:t> About 20% of potato acres were not treated with </a:t>
            </a:r>
            <a:r>
              <a:rPr lang="en-US" sz="1200" dirty="0"/>
              <a:t>P₂O₅. </a:t>
            </a:r>
            <a:r>
              <a:rPr lang="en-US" sz="1200" dirty="0">
                <a:sym typeface="Wingdings 3"/>
                <a:hlinkClick r:id="rId13"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150" dirty="0">
              <a:solidFill>
                <a:srgbClr val="C00000"/>
              </a:solidFill>
              <a:cs typeface="Calibri" panose="020F0502020204030204" pitchFamily="34" charset="0"/>
            </a:endParaRPr>
          </a:p>
          <a:p>
            <a:pPr>
              <a:spcAft>
                <a:spcPts val="300"/>
              </a:spcAft>
            </a:pPr>
            <a:r>
              <a:rPr lang="en-US" sz="1200" b="1" dirty="0">
                <a:cs typeface="Calibri" panose="020F0502020204030204" pitchFamily="34" charset="0"/>
              </a:rPr>
              <a:t>Potassium fertilizers were applied on 152% of potato acres (multiple applications were common). </a:t>
            </a:r>
            <a:r>
              <a:rPr lang="en-US" sz="1200" dirty="0">
                <a:sym typeface="Wingdings 3"/>
                <a:hlinkClick r:id="rId14"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Dry potash represents 75% of total potassium volume, down from 90% last year.</a:t>
            </a:r>
            <a:r>
              <a:rPr lang="en-CA" sz="1200" dirty="0"/>
              <a:t> </a:t>
            </a:r>
            <a:r>
              <a:rPr lang="en-US" sz="1200" dirty="0">
                <a:sym typeface="Wingdings 3"/>
                <a:hlinkClick r:id="rId1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58% of K₂O volumes were applied at planting; 30% before planting and 12% in the fall of the previous year. </a:t>
            </a:r>
            <a:r>
              <a:rPr lang="en-US" sz="1200" dirty="0">
                <a:sym typeface="Wingdings 3"/>
                <a:hlinkClick r:id="rId1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52% of K₂O volumes were applied in furrow at planting, 17% broadcast with incorporation before planting. </a:t>
            </a:r>
            <a:r>
              <a:rPr lang="en-US" sz="1200" dirty="0">
                <a:sym typeface="Wingdings 3"/>
                <a:hlinkClick r:id="rId17"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Average rate = 133 lbs./ac.</a:t>
            </a:r>
            <a:r>
              <a:rPr lang="en-US" sz="1200" dirty="0">
                <a:sym typeface="Wingdings 3"/>
              </a:rPr>
              <a:t> </a:t>
            </a:r>
            <a:r>
              <a:rPr lang="en-US" sz="1200" dirty="0">
                <a:sym typeface="Wingdings 3"/>
                <a:hlinkClick r:id="rId18" action="ppaction://hlinksldjump">
                  <a:extLst>
                    <a:ext uri="{A12FA001-AC4F-418D-AE19-62706E023703}">
                      <ahyp:hlinkClr xmlns:ahyp="http://schemas.microsoft.com/office/drawing/2018/hyperlinkcolor" val="tx"/>
                    </a:ext>
                  </a:extLst>
                </a:hlinkClick>
              </a:rPr>
              <a:t></a:t>
            </a:r>
            <a:r>
              <a:rPr lang="en-US" sz="1200" dirty="0">
                <a:sym typeface="Wingdings 3"/>
              </a:rPr>
              <a:t> Only 12% of potato acres were not treated with any K₂O. </a:t>
            </a:r>
            <a:r>
              <a:rPr lang="en-US" sz="1200" dirty="0">
                <a:sym typeface="Wingdings 3"/>
                <a:hlinkClick r:id="rId19"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200" dirty="0">
              <a:solidFill>
                <a:srgbClr val="C00000"/>
              </a:solidFill>
              <a:cs typeface="Calibri" panose="020F0502020204030204" pitchFamily="34" charset="0"/>
              <a:sym typeface="Wingdings 3"/>
            </a:endParaRPr>
          </a:p>
          <a:p>
            <a:pPr>
              <a:spcAft>
                <a:spcPts val="300"/>
              </a:spcAft>
            </a:pPr>
            <a:r>
              <a:rPr lang="en-US" sz="1200" b="1" dirty="0">
                <a:cs typeface="Calibri" panose="020F0502020204030204" pitchFamily="34" charset="0"/>
              </a:rPr>
              <a:t>Primary Sulphur fertilizers were applied on 29% of potato acres. </a:t>
            </a:r>
            <a:r>
              <a:rPr lang="en-US" sz="1200" dirty="0">
                <a:sym typeface="Wingdings 3"/>
                <a:hlinkClick r:id="rId20"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K-Mag represents 49% of total Sulphur volume; Ammonium sulphate represents 12%. </a:t>
            </a:r>
            <a:r>
              <a:rPr lang="en-US" sz="1200" dirty="0">
                <a:cs typeface="Calibri" panose="020F0502020204030204" pitchFamily="34" charset="0"/>
                <a:sym typeface="Wingdings 3"/>
                <a:hlinkClick r:id="rId21"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78% of Sulphur volumes were applied at planting, 19% before planting. </a:t>
            </a:r>
            <a:r>
              <a:rPr lang="en-US" sz="1200" dirty="0">
                <a:cs typeface="Calibri" panose="020F0502020204030204" pitchFamily="34" charset="0"/>
                <a:sym typeface="Wingdings 3"/>
                <a:hlinkClick r:id="rId2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Aft>
                <a:spcPts val="300"/>
              </a:spcAft>
              <a:buFont typeface="Arial" pitchFamily="34" charset="0"/>
              <a:buChar char="•"/>
            </a:pPr>
            <a:r>
              <a:rPr lang="en-US" sz="1200" dirty="0">
                <a:cs typeface="Calibri" panose="020F0502020204030204" pitchFamily="34" charset="0"/>
              </a:rPr>
              <a:t>75% of Sulphur volumes were applied in furrow. </a:t>
            </a:r>
            <a:r>
              <a:rPr lang="en-US" sz="1200" dirty="0">
                <a:cs typeface="Calibri" panose="020F0502020204030204" pitchFamily="34" charset="0"/>
                <a:sym typeface="Wingdings 3"/>
                <a:hlinkClick r:id="rId2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hlinkClick r:id="" action="ppaction://noaction">
                  <a:extLst>
                    <a:ext uri="{A12FA001-AC4F-418D-AE19-62706E023703}">
                      <ahyp:hlinkClr xmlns:ahyp="http://schemas.microsoft.com/office/drawing/2018/hyperlinkcolor" val="tx"/>
                    </a:ext>
                  </a:extLst>
                </a:hlinkClick>
              </a:rPr>
              <a:t> </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Average rate = 24 lbs./ac.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29% of potato acres were not treated with any Sulphur.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endParaRPr lang="en-US" sz="1200" dirty="0">
              <a:solidFill>
                <a:srgbClr val="C00000"/>
              </a:solidFill>
              <a:cs typeface="Calibri" panose="020F0502020204030204" pitchFamily="34" charset="0"/>
              <a:sym typeface="Wingdings 3"/>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360612" y="6294967"/>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4256"/>
            <a:chOff x="2360612" y="3048000"/>
            <a:chExt cx="9525000" cy="1284256"/>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360612" y="4332256"/>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schemeClr val="bg1"/>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schemeClr val="bg1"/>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Potatoes in PEI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2" name="Rectangle 41">
            <a:hlinkClick r:id="rId26" action="ppaction://hlinksldjump"/>
            <a:extLst>
              <a:ext uri="{FF2B5EF4-FFF2-40B4-BE49-F238E27FC236}">
                <a16:creationId xmlns:a16="http://schemas.microsoft.com/office/drawing/2014/main" id="{B4C332C3-6600-465C-819A-4988BBD1671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Tree>
    <p:extLst>
      <p:ext uri="{BB962C8B-B14F-4D97-AF65-F5344CB8AC3E}">
        <p14:creationId xmlns:p14="http://schemas.microsoft.com/office/powerpoint/2010/main" val="368595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7B54D1-00E9-4A0A-A186-9EE86418FCF7}"/>
              </a:ext>
            </a:extLst>
          </p:cNvPr>
          <p:cNvPicPr>
            <a:picLocks noChangeAspect="1"/>
          </p:cNvPicPr>
          <p:nvPr/>
        </p:nvPicPr>
        <p:blipFill>
          <a:blip r:embed="rId3"/>
          <a:stretch>
            <a:fillRect/>
          </a:stretch>
        </p:blipFill>
        <p:spPr>
          <a:xfrm>
            <a:off x="2648356" y="1420456"/>
            <a:ext cx="8961897" cy="4572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Volume in Potatoes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a:extLst>
              <a:ext uri="{FF2B5EF4-FFF2-40B4-BE49-F238E27FC236}">
                <a16:creationId xmlns:a16="http://schemas.microsoft.com/office/drawing/2014/main" id="{38C9CDC1-26C5-45AD-8804-89522694229E}"/>
              </a:ext>
            </a:extLst>
          </p:cNvPr>
          <p:cNvSpPr txBox="1"/>
          <p:nvPr/>
        </p:nvSpPr>
        <p:spPr>
          <a:xfrm>
            <a:off x="7794774" y="4413565"/>
            <a:ext cx="203343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12 million pounds of N was used in potatoes in 2023.</a:t>
            </a:r>
          </a:p>
        </p:txBody>
      </p:sp>
      <p:pic>
        <p:nvPicPr>
          <p:cNvPr id="13" name="Picture 12" descr="Asset 17.png">
            <a:extLst>
              <a:ext uri="{FF2B5EF4-FFF2-40B4-BE49-F238E27FC236}">
                <a16:creationId xmlns:a16="http://schemas.microsoft.com/office/drawing/2014/main" id="{179B59A0-5092-4DFC-829F-DF8A528C92F8}"/>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E775471B-185D-4900-BBA5-42BD9E9F89E3}"/>
              </a:ext>
            </a:extLst>
          </p:cNvPr>
          <p:cNvGraphicFramePr>
            <a:graphicFrameLocks/>
          </p:cNvGraphicFramePr>
          <p:nvPr>
            <p:extLst>
              <p:ext uri="{D42A27DB-BD31-4B8C-83A1-F6EECF244321}">
                <p14:modId xmlns:p14="http://schemas.microsoft.com/office/powerpoint/2010/main" val="218905230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746647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63A03-718D-4754-AC36-8D7677FCDB8E}"/>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Volume in Potatoes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graphicFrame>
        <p:nvGraphicFramePr>
          <p:cNvPr id="4" name="Object 3">
            <a:extLst>
              <a:ext uri="{FF2B5EF4-FFF2-40B4-BE49-F238E27FC236}">
                <a16:creationId xmlns:a16="http://schemas.microsoft.com/office/drawing/2014/main" id="{FDAA242B-24FF-47CB-A3BD-2CB24B619F47}"/>
              </a:ext>
            </a:extLst>
          </p:cNvPr>
          <p:cNvGraphicFramePr>
            <a:graphicFrameLocks/>
          </p:cNvGraphicFramePr>
          <p:nvPr>
            <p:extLst>
              <p:ext uri="{D42A27DB-BD31-4B8C-83A1-F6EECF244321}">
                <p14:modId xmlns:p14="http://schemas.microsoft.com/office/powerpoint/2010/main" val="248572554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1566383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23D27-7B38-4047-B83B-ABCBABBADB55}"/>
              </a:ext>
            </a:extLst>
          </p:cNvPr>
          <p:cNvPicPr>
            <a:picLocks noChangeAspect="1"/>
          </p:cNvPicPr>
          <p:nvPr/>
        </p:nvPicPr>
        <p:blipFill>
          <a:blip r:embed="rId2"/>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Potatoes - All Timings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27" name="Rectangle 26">
            <a:hlinkClick r:id="rId6" action="ppaction://hlinksldjump"/>
            <a:extLst>
              <a:ext uri="{FF2B5EF4-FFF2-40B4-BE49-F238E27FC236}">
                <a16:creationId xmlns:a16="http://schemas.microsoft.com/office/drawing/2014/main" id="{5F484B4C-83DB-491F-A417-241FF33F628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all timings that was provided by each fertilizer type. The nitrogen volume was calculated from all sources of nitrogen contained in all fertilizer types.</a:t>
            </a:r>
          </a:p>
        </p:txBody>
      </p:sp>
      <p:pic>
        <p:nvPicPr>
          <p:cNvPr id="17" name="Picture 16" descr="Asset 17.png">
            <a:extLst>
              <a:ext uri="{FF2B5EF4-FFF2-40B4-BE49-F238E27FC236}">
                <a16:creationId xmlns:a16="http://schemas.microsoft.com/office/drawing/2014/main" id="{F5212B75-B814-4055-9000-CF71120984C0}"/>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4" name="Isosceles Triangle 3">
            <a:extLst>
              <a:ext uri="{FF2B5EF4-FFF2-40B4-BE49-F238E27FC236}">
                <a16:creationId xmlns:a16="http://schemas.microsoft.com/office/drawing/2014/main" id="{08C4B424-9CB4-6459-9B35-F6C784C16F77}"/>
              </a:ext>
            </a:extLst>
          </p:cNvPr>
          <p:cNvSpPr/>
          <p:nvPr/>
        </p:nvSpPr>
        <p:spPr>
          <a:xfrm>
            <a:off x="7476856" y="510430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6" name="TextBox 25">
            <a:extLst>
              <a:ext uri="{FF2B5EF4-FFF2-40B4-BE49-F238E27FC236}">
                <a16:creationId xmlns:a16="http://schemas.microsoft.com/office/drawing/2014/main" id="{D4D1E4DD-526C-4DEE-B5AA-E819E9ADAE7A}"/>
              </a:ext>
            </a:extLst>
          </p:cNvPr>
          <p:cNvSpPr txBox="1"/>
          <p:nvPr/>
        </p:nvSpPr>
        <p:spPr>
          <a:xfrm>
            <a:off x="7055516" y="5286601"/>
            <a:ext cx="151319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16% of the total nitrogen volume was applied as urea.</a:t>
            </a:r>
          </a:p>
        </p:txBody>
      </p:sp>
      <p:pic>
        <p:nvPicPr>
          <p:cNvPr id="6" name="Picture 5">
            <a:extLst>
              <a:ext uri="{FF2B5EF4-FFF2-40B4-BE49-F238E27FC236}">
                <a16:creationId xmlns:a16="http://schemas.microsoft.com/office/drawing/2014/main" id="{07BF85EF-23CA-E409-74DC-0370DEB6F289}"/>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AA0FBD16-76A1-C18F-171B-CCD421AD988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7C8D6EC9-2684-4975-A687-ECE978848222}"/>
              </a:ext>
            </a:extLst>
          </p:cNvPr>
          <p:cNvGraphicFramePr>
            <a:graphicFrameLocks/>
          </p:cNvGraphicFramePr>
          <p:nvPr>
            <p:extLst>
              <p:ext uri="{D42A27DB-BD31-4B8C-83A1-F6EECF244321}">
                <p14:modId xmlns:p14="http://schemas.microsoft.com/office/powerpoint/2010/main" val="353568806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3" name="Object 2">
                        <a:extLst>
                          <a:ext uri="{FF2B5EF4-FFF2-40B4-BE49-F238E27FC236}">
                            <a16:creationId xmlns:a16="http://schemas.microsoft.com/office/drawing/2014/main" id="{E775471B-185D-4900-BBA5-42BD9E9F89E3}"/>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225AA05D-BECB-49E9-AC65-808E912CF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6577" y="61255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4888D419-D614-408A-B738-14DF9E650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08" y="612304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F88E8EB-AABC-4875-B0E5-38549BA26253}"/>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Potatoes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2" name="Picture 11" descr="Asset 17.png">
            <a:extLst>
              <a:ext uri="{FF2B5EF4-FFF2-40B4-BE49-F238E27FC236}">
                <a16:creationId xmlns:a16="http://schemas.microsoft.com/office/drawing/2014/main" id="{4FA38E6E-04E6-4267-8E23-B59ADD838624}"/>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nitrogen volume applied in potatoes that came from each fertilizer source.</a:t>
            </a:r>
          </a:p>
          <a:p>
            <a:r>
              <a:rPr lang="en-CA" dirty="0"/>
              <a:t>Total pounds of actual nitrogen applied was calculated based on all sources of nitrogen from all fertilizer types.</a:t>
            </a:r>
          </a:p>
        </p:txBody>
      </p:sp>
      <p:pic>
        <p:nvPicPr>
          <p:cNvPr id="3" name="Picture 2">
            <a:extLst>
              <a:ext uri="{FF2B5EF4-FFF2-40B4-BE49-F238E27FC236}">
                <a16:creationId xmlns:a16="http://schemas.microsoft.com/office/drawing/2014/main" id="{B6FF2AA1-54B8-A1C7-5692-44E8C1DD5B96}"/>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68AEEA8-F635-3EBB-AFB7-C86DCFCD421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E598C671-EE76-4ECD-9470-4A53EF849E73}"/>
              </a:ext>
            </a:extLst>
          </p:cNvPr>
          <p:cNvGraphicFramePr>
            <a:graphicFrameLocks/>
          </p:cNvGraphicFramePr>
          <p:nvPr>
            <p:extLst>
              <p:ext uri="{D42A27DB-BD31-4B8C-83A1-F6EECF244321}">
                <p14:modId xmlns:p14="http://schemas.microsoft.com/office/powerpoint/2010/main" val="373693684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4" name="Object 3">
                        <a:extLst>
                          <a:ext uri="{FF2B5EF4-FFF2-40B4-BE49-F238E27FC236}">
                            <a16:creationId xmlns:a16="http://schemas.microsoft.com/office/drawing/2014/main" id="{FDAA242B-24FF-47CB-A3BD-2CB24B619F47}"/>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4C0B20-63F4-4066-AF63-4E171E25A271}"/>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Each </a:t>
            </a:r>
            <a:r>
              <a:rPr lang="en-US" sz="2400" kern="1200" dirty="0">
                <a:solidFill>
                  <a:schemeClr val="accent2"/>
                </a:solidFill>
                <a:effectLst/>
                <a:latin typeface="Calibri" pitchFamily="34" charset="0"/>
                <a:ea typeface="+mj-ea"/>
                <a:cs typeface="+mj-cs"/>
              </a:rPr>
              <a:t>Phosphorus (P₂O₅) </a:t>
            </a:r>
            <a:r>
              <a:rPr lang="en-CA" sz="2200" u="none" dirty="0"/>
              <a:t>Source in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Isosceles Triangle 15"/>
          <p:cNvSpPr/>
          <p:nvPr/>
        </p:nvSpPr>
        <p:spPr>
          <a:xfrm>
            <a:off x="6442732" y="279628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892707" y="2991636"/>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25% of potato growers used DAP in 2023.</a:t>
            </a:r>
          </a:p>
        </p:txBody>
      </p:sp>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r>
              <a:rPr lang="en-US" dirty="0"/>
              <a:t>The chart illustrates the % of potato growers who indicated that they used this nutrient and each fertilizer type in potatoes in 2023.  </a:t>
            </a:r>
          </a:p>
          <a:p>
            <a:r>
              <a:rPr lang="en-US" dirty="0"/>
              <a:t>Nutrients were defined based on any fertilizer type that contains the nutrient.</a:t>
            </a:r>
            <a:endParaRPr lang="en-CA" dirty="0"/>
          </a:p>
        </p:txBody>
      </p:sp>
      <p:pic>
        <p:nvPicPr>
          <p:cNvPr id="3" name="Picture 2">
            <a:extLst>
              <a:ext uri="{FF2B5EF4-FFF2-40B4-BE49-F238E27FC236}">
                <a16:creationId xmlns:a16="http://schemas.microsoft.com/office/drawing/2014/main" id="{2FF16218-2916-C36C-4FFB-665B35FB8ADC}"/>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5D325BA-465D-F4BF-9EA8-024E606779E8}"/>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2B6A9751-C7D9-48AA-95AA-62E357C3F927}"/>
              </a:ext>
            </a:extLst>
          </p:cNvPr>
          <p:cNvGraphicFramePr>
            <a:graphicFrameLocks/>
          </p:cNvGraphicFramePr>
          <p:nvPr>
            <p:extLst>
              <p:ext uri="{D42A27DB-BD31-4B8C-83A1-F6EECF244321}">
                <p14:modId xmlns:p14="http://schemas.microsoft.com/office/powerpoint/2010/main" val="345358339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9" name="Object 8">
                        <a:extLst>
                          <a:ext uri="{FF2B5EF4-FFF2-40B4-BE49-F238E27FC236}">
                            <a16:creationId xmlns:a16="http://schemas.microsoft.com/office/drawing/2014/main" id="{6165B417-724F-44AD-884C-B84C2DC804D6}"/>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327179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7EA6B931-F439-4C51-854F-147E69ABD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767" y="34334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C1419BD3-311F-4EE0-9D76-5EA5068AF73A}"/>
              </a:ext>
            </a:extLst>
          </p:cNvPr>
          <p:cNvPicPr>
            <a:picLocks noChangeAspect="1"/>
          </p:cNvPicPr>
          <p:nvPr/>
        </p:nvPicPr>
        <p:blipFill>
          <a:blip r:embed="rId4"/>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a:t>
            </a:r>
            <a:r>
              <a:rPr lang="en-US" sz="2400" kern="1200" dirty="0">
                <a:solidFill>
                  <a:schemeClr val="accent2"/>
                </a:solidFill>
                <a:effectLst/>
                <a:latin typeface="Calibri" pitchFamily="34" charset="0"/>
                <a:ea typeface="+mj-ea"/>
                <a:cs typeface="+mj-cs"/>
              </a:rPr>
              <a:t>Phosphorus (P₂O₅)</a:t>
            </a:r>
            <a:r>
              <a:rPr lang="en-CA" sz="2200" u="none" dirty="0"/>
              <a:t>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6" name="TextBox 5">
            <a:extLst>
              <a:ext uri="{FF2B5EF4-FFF2-40B4-BE49-F238E27FC236}">
                <a16:creationId xmlns:a16="http://schemas.microsoft.com/office/drawing/2014/main" id="{CC7EA01F-3DD3-526F-BEA3-2D33BFC9DFD0}"/>
              </a:ext>
            </a:extLst>
          </p:cNvPr>
          <p:cNvSpPr txBox="1"/>
          <p:nvPr/>
        </p:nvSpPr>
        <p:spPr>
          <a:xfrm>
            <a:off x="8075612" y="1861455"/>
            <a:ext cx="144364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Small growers were less likely to apply Phosphorus.</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pPr lvl="0">
              <a:defRPr/>
            </a:pPr>
            <a:r>
              <a:rPr lang="en-CA" dirty="0"/>
              <a:t>The chart illustrates the % of potato growers who indicated that they used this nutrient in potatoes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669958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244B84-9F2E-4815-B68B-496CF829EE98}"/>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US" sz="2400" kern="1200" dirty="0">
                <a:solidFill>
                  <a:schemeClr val="accent2"/>
                </a:solidFill>
                <a:effectLst/>
                <a:latin typeface="Calibri" pitchFamily="34" charset="0"/>
                <a:ea typeface="+mj-ea"/>
                <a:cs typeface="+mj-cs"/>
              </a:rPr>
              <a:t>Phosphorus (P₂O₅)</a:t>
            </a:r>
            <a:r>
              <a:rPr lang="en-CA" sz="2200" u="none" dirty="0"/>
              <a:t> Source in Potatoes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751577" y="158444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483230" y="177979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Phosphorus fertilizers were applied on some potato acres.</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potato, how many acres of each fertilizer type did you apply?”</a:t>
            </a:r>
          </a:p>
          <a:p>
            <a:pPr lvl="0">
              <a:defRPr/>
            </a:pPr>
            <a:r>
              <a:rPr lang="en-US" dirty="0"/>
              <a:t>The chart illustrates the % of total potato acres that were treated with this nutrient and each fertilizer type in 2023.</a:t>
            </a:r>
          </a:p>
          <a:p>
            <a:pPr lvl="0">
              <a:defRPr/>
            </a:pPr>
            <a:r>
              <a:rPr lang="en-US" dirty="0"/>
              <a:t>Nutrients were defined based on the primary component (see adjacent fertilizer types by clicking on the “A” button.</a:t>
            </a: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D1B7A1D4-7A07-5F5F-FC06-5C65AB3550F4}"/>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F6800E3-BAA6-0F9C-87D1-E10D1E46821F}"/>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1B3A6733-9954-47F9-9B83-0E1864E6C3F3}"/>
              </a:ext>
            </a:extLst>
          </p:cNvPr>
          <p:cNvGraphicFramePr>
            <a:graphicFrameLocks/>
          </p:cNvGraphicFramePr>
          <p:nvPr>
            <p:extLst>
              <p:ext uri="{D42A27DB-BD31-4B8C-83A1-F6EECF244321}">
                <p14:modId xmlns:p14="http://schemas.microsoft.com/office/powerpoint/2010/main" val="320295509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9" name="Object 8">
                        <a:extLst>
                          <a:ext uri="{FF2B5EF4-FFF2-40B4-BE49-F238E27FC236}">
                            <a16:creationId xmlns:a16="http://schemas.microsoft.com/office/drawing/2014/main" id="{5E74CF45-1DB6-4207-BF33-ACB4E5BE6720}"/>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3349433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7F0345-F780-413C-80BF-6F3325E5FF14}"/>
              </a:ext>
            </a:extLst>
          </p:cNvPr>
          <p:cNvPicPr>
            <a:picLocks noChangeAspect="1"/>
          </p:cNvPicPr>
          <p:nvPr/>
        </p:nvPicPr>
        <p:blipFill>
          <a:blip r:embed="rId3"/>
          <a:stretch>
            <a:fillRect/>
          </a:stretch>
        </p:blipFill>
        <p:spPr>
          <a:xfrm>
            <a:off x="2648356" y="1417407"/>
            <a:ext cx="8961897" cy="457849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a:extLst>
              <a:ext uri="{FF2B5EF4-FFF2-40B4-BE49-F238E27FC236}">
                <a16:creationId xmlns:a16="http://schemas.microsoft.com/office/drawing/2014/main" id="{6737C1A9-380D-4078-9A3B-DCB749748B13}"/>
              </a:ext>
            </a:extLst>
          </p:cNvPr>
          <p:cNvSpPr txBox="1"/>
          <p:nvPr/>
        </p:nvSpPr>
        <p:spPr>
          <a:xfrm>
            <a:off x="8075612" y="444840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8 million pounds of P</a:t>
            </a:r>
            <a:r>
              <a:rPr lang="en-US" sz="1000" baseline="-25000" dirty="0"/>
              <a:t>2</a:t>
            </a:r>
            <a:r>
              <a:rPr lang="en-US" sz="1000" dirty="0"/>
              <a:t>O</a:t>
            </a:r>
            <a:r>
              <a:rPr lang="en-US" sz="1000" baseline="-25000" dirty="0"/>
              <a:t>5</a:t>
            </a:r>
            <a:r>
              <a:rPr lang="en-US" sz="1000" dirty="0"/>
              <a:t> was used in potatoes in 2023.</a:t>
            </a:r>
          </a:p>
        </p:txBody>
      </p:sp>
      <p:pic>
        <p:nvPicPr>
          <p:cNvPr id="14" name="Picture 13" descr="Asset 17.png">
            <a:extLst>
              <a:ext uri="{FF2B5EF4-FFF2-40B4-BE49-F238E27FC236}">
                <a16:creationId xmlns:a16="http://schemas.microsoft.com/office/drawing/2014/main" id="{68DD4609-6B71-40CA-93AC-4AB743CA125E}"/>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6B1C6953-71C7-4A0B-97DF-4C63B388105A}"/>
              </a:ext>
            </a:extLst>
          </p:cNvPr>
          <p:cNvGraphicFramePr>
            <a:graphicFrameLocks/>
          </p:cNvGraphicFramePr>
          <p:nvPr>
            <p:extLst>
              <p:ext uri="{D42A27DB-BD31-4B8C-83A1-F6EECF244321}">
                <p14:modId xmlns:p14="http://schemas.microsoft.com/office/powerpoint/2010/main" val="350426918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70728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CF3179-2C52-49B0-ABA5-A7E05308827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Potatoes</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14" name="Picture 13" descr="Asset 17.png">
            <a:extLst>
              <a:ext uri="{FF2B5EF4-FFF2-40B4-BE49-F238E27FC236}">
                <a16:creationId xmlns:a16="http://schemas.microsoft.com/office/drawing/2014/main" id="{0F28C992-CE6B-43A6-9E5C-20EAD092976F}"/>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00FDC582-ADFE-41BE-A748-3844113EDA19}"/>
              </a:ext>
            </a:extLst>
          </p:cNvPr>
          <p:cNvGraphicFramePr>
            <a:graphicFrameLocks/>
          </p:cNvGraphicFramePr>
          <p:nvPr>
            <p:extLst>
              <p:ext uri="{D42A27DB-BD31-4B8C-83A1-F6EECF244321}">
                <p14:modId xmlns:p14="http://schemas.microsoft.com/office/powerpoint/2010/main" val="227740570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1024126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3D77FA-43B6-4DFF-869C-C860B1708480}"/>
              </a:ext>
            </a:extLst>
          </p:cNvPr>
          <p:cNvPicPr>
            <a:picLocks noChangeAspect="1"/>
          </p:cNvPicPr>
          <p:nvPr/>
        </p:nvPicPr>
        <p:blipFill>
          <a:blip r:embed="rId2"/>
          <a:stretch>
            <a:fillRect/>
          </a:stretch>
        </p:blipFill>
        <p:spPr>
          <a:xfrm>
            <a:off x="2645308" y="816899"/>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Potatoes - All Timings</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8606694" y="146858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7466012" y="1663930"/>
            <a:ext cx="21663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29% of total Phosphorus (P₂O₅) volume was applied as DAP in 2023.</a:t>
            </a:r>
          </a:p>
        </p:txBody>
      </p:sp>
      <p:sp>
        <p:nvSpPr>
          <p:cNvPr id="22" name="Rectangle 21">
            <a:hlinkClick r:id="rId6" action="ppaction://hlinksldjump"/>
            <a:extLst>
              <a:ext uri="{FF2B5EF4-FFF2-40B4-BE49-F238E27FC236}">
                <a16:creationId xmlns:a16="http://schemas.microsoft.com/office/drawing/2014/main" id="{282CFB2E-78DF-4A27-A7B8-83688B897C3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5" name="Picture 24" descr="Asset 17.png">
            <a:extLst>
              <a:ext uri="{FF2B5EF4-FFF2-40B4-BE49-F238E27FC236}">
                <a16:creationId xmlns:a16="http://schemas.microsoft.com/office/drawing/2014/main" id="{301AA56F-BF62-4933-9305-F62DDD1E698D}"/>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descr="Asset 9.png">
            <a:extLst>
              <a:ext uri="{FF2B5EF4-FFF2-40B4-BE49-F238E27FC236}">
                <a16:creationId xmlns:a16="http://schemas.microsoft.com/office/drawing/2014/main" id="{A1C132D2-75C1-335A-ADA6-82D568A5937D}"/>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6EB1FDF5-6BD6-4EFE-8C60-4A8F96E04C86}"/>
              </a:ext>
            </a:extLst>
          </p:cNvPr>
          <p:cNvGraphicFramePr>
            <a:graphicFrameLocks/>
          </p:cNvGraphicFramePr>
          <p:nvPr>
            <p:extLst>
              <p:ext uri="{D42A27DB-BD31-4B8C-83A1-F6EECF244321}">
                <p14:modId xmlns:p14="http://schemas.microsoft.com/office/powerpoint/2010/main" val="126440993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3" name="Object 2">
                        <a:extLst>
                          <a:ext uri="{FF2B5EF4-FFF2-40B4-BE49-F238E27FC236}">
                            <a16:creationId xmlns:a16="http://schemas.microsoft.com/office/drawing/2014/main" id="{6B1C6953-71C7-4A0B-97DF-4C63B388105A}"/>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all timings that was provided by each fertilizer type. The phosphorus (P₂O₅) volume was calculated from all sources of phosphorus (P₂O₅) contained in all fertilizer types.</a:t>
            </a:r>
          </a:p>
        </p:txBody>
      </p:sp>
      <p:pic>
        <p:nvPicPr>
          <p:cNvPr id="3" name="Picture 2">
            <a:extLst>
              <a:ext uri="{FF2B5EF4-FFF2-40B4-BE49-F238E27FC236}">
                <a16:creationId xmlns:a16="http://schemas.microsoft.com/office/drawing/2014/main" id="{F51B5B3D-3EB5-5CB6-30FD-47B835A3ADF1}"/>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prstClr val="white"/>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prstClr val="white"/>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4R Nutrient Stewardship - Summary </a:t>
            </a:r>
          </a:p>
        </p:txBody>
      </p:sp>
      <p:sp>
        <p:nvSpPr>
          <p:cNvPr id="41" name="TextBox 40"/>
          <p:cNvSpPr txBox="1"/>
          <p:nvPr/>
        </p:nvSpPr>
        <p:spPr>
          <a:xfrm>
            <a:off x="2293937" y="486913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SULPHUR</a:t>
            </a:r>
          </a:p>
        </p:txBody>
      </p:sp>
      <p:sp>
        <p:nvSpPr>
          <p:cNvPr id="43" name="Rectangle 51"/>
          <p:cNvSpPr>
            <a:spLocks noChangeArrowheads="1"/>
          </p:cNvSpPr>
          <p:nvPr/>
        </p:nvSpPr>
        <p:spPr bwMode="auto">
          <a:xfrm>
            <a:off x="3572402" y="856785"/>
            <a:ext cx="8586670" cy="2500685"/>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Most growers are familiar with 4R, but many do not know if their practices comply, and few have a formal 4R plan in place.</a:t>
            </a:r>
          </a:p>
          <a:p>
            <a:pPr marL="171450" indent="-171450">
              <a:lnSpc>
                <a:spcPts val="1600"/>
              </a:lnSpc>
              <a:spcBef>
                <a:spcPts val="100"/>
              </a:spcBef>
              <a:buFont typeface="Arial" pitchFamily="34" charset="0"/>
              <a:buChar char="•"/>
            </a:pPr>
            <a:r>
              <a:rPr lang="en-US" sz="1200" dirty="0">
                <a:cs typeface="Calibri" panose="020F0502020204030204" pitchFamily="34" charset="0"/>
              </a:rPr>
              <a:t>75% of potato growers said they were very familiar or somewhat familiar with the 4R concept. </a:t>
            </a:r>
            <a:r>
              <a:rPr lang="en-US" sz="1200" dirty="0">
                <a:cs typeface="Calibri" panose="020F0502020204030204" pitchFamily="34" charset="0"/>
                <a:sym typeface="Wingdings 3"/>
                <a:hlinkClick r:id="rId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4R familiarity is higher among younger growers and those on large farms. </a:t>
            </a:r>
            <a:r>
              <a:rPr lang="en-US" sz="1200" dirty="0">
                <a:cs typeface="Calibri" panose="020F0502020204030204" pitchFamily="34" charset="0"/>
                <a:sym typeface="Wingdings 3"/>
                <a:hlinkClick r:id="rId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55% of growers said their practices meet 4R requirements in 2023; but 38% don’t know if their practices comply. </a:t>
            </a:r>
            <a:r>
              <a:rPr lang="en-US" sz="1200" dirty="0">
                <a:cs typeface="Calibri" panose="020F0502020204030204" pitchFamily="34" charset="0"/>
                <a:sym typeface="Wingdings 3"/>
                <a:hlinkClick r:id="rId4"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35% of growers said they worked with a Designated Agronomist in 2023 (about the same as last year). </a:t>
            </a:r>
            <a:r>
              <a:rPr lang="en-US" sz="1200" dirty="0">
                <a:cs typeface="Calibri" panose="020F0502020204030204" pitchFamily="34" charset="0"/>
                <a:sym typeface="Wingdings 3"/>
                <a:hlinkClick r:id="rId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Those who are very familiar with 4R were more likely to work with a 4R Designated Agronomist. </a:t>
            </a:r>
            <a:r>
              <a:rPr lang="en-US" sz="1200" dirty="0">
                <a:cs typeface="Calibri" panose="020F0502020204030204" pitchFamily="34" charset="0"/>
                <a:sym typeface="Wingdings 3"/>
                <a:hlinkClick r:id="rId6"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20% of growers said they had a 4R Plan in place in 2023 (a nice increase over 2022). </a:t>
            </a:r>
            <a:r>
              <a:rPr lang="en-US" sz="1200" dirty="0">
                <a:cs typeface="Calibri" panose="020F0502020204030204" pitchFamily="34" charset="0"/>
                <a:sym typeface="Wingdings 3"/>
                <a:hlinkClick r:id="rId7"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Those with a 4R Plan say improved soil quality and best environmental practices are the leading benefits. </a:t>
            </a:r>
            <a:r>
              <a:rPr lang="en-US" sz="1200" dirty="0">
                <a:cs typeface="Calibri" panose="020F0502020204030204" pitchFamily="34" charset="0"/>
                <a:sym typeface="Wingdings 3"/>
                <a:hlinkClick r:id="rId8"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without a 4R Plan say there are many reasons; Lack of proven benefits and complexity are the top 2 factors. </a:t>
            </a:r>
            <a:r>
              <a:rPr lang="en-US" sz="1200" dirty="0">
                <a:cs typeface="Calibri" panose="020F0502020204030204" pitchFamily="34" charset="0"/>
                <a:sym typeface="Wingdings 3"/>
                <a:hlinkClick r:id="rId9"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Certified Crop Advisors and Professional Agrologists are the main sources of information about 4R. </a:t>
            </a:r>
            <a:r>
              <a:rPr lang="en-US" sz="1200" dirty="0">
                <a:cs typeface="Calibri" panose="020F0502020204030204" pitchFamily="34" charset="0"/>
                <a:sym typeface="Wingdings 3"/>
                <a:hlinkClick r:id="rId10"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a:spcBef>
                <a:spcPts val="300"/>
              </a:spcBef>
              <a:spcAft>
                <a:spcPts val="300"/>
              </a:spcAft>
            </a:pPr>
            <a:r>
              <a:rPr lang="en-US" sz="1200" dirty="0">
                <a:solidFill>
                  <a:srgbClr val="C00000"/>
                </a:solidFill>
                <a:cs typeface="Calibri" panose="020F0502020204030204" pitchFamily="34" charset="0"/>
              </a:rPr>
              <a:t> </a:t>
            </a:r>
            <a:endParaRPr lang="en-US" sz="1200" b="1" dirty="0">
              <a:solidFill>
                <a:srgbClr val="C00000"/>
              </a:solidFill>
              <a:cs typeface="Calibri" panose="020F0502020204030204" pitchFamily="34" charset="0"/>
            </a:endParaRPr>
          </a:p>
        </p:txBody>
      </p:sp>
      <p:grpSp>
        <p:nvGrpSpPr>
          <p:cNvPr id="50" name="Group 49"/>
          <p:cNvGrpSpPr/>
          <p:nvPr/>
        </p:nvGrpSpPr>
        <p:grpSpPr>
          <a:xfrm>
            <a:off x="2245326" y="868546"/>
            <a:ext cx="9699552" cy="2340000"/>
            <a:chOff x="2360612" y="905256"/>
            <a:chExt cx="9525000" cy="999744"/>
          </a:xfrm>
        </p:grpSpPr>
        <p:sp>
          <p:nvSpPr>
            <p:cNvPr id="51" name="Rectangle 50"/>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2" name="Straight Connector 51"/>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284412" y="906162"/>
            <a:ext cx="1241543" cy="523220"/>
          </a:xfrm>
          <a:prstGeom prst="rect">
            <a:avLst/>
          </a:prstGeom>
          <a:noFill/>
        </p:spPr>
        <p:txBody>
          <a:bodyPr wrap="square" rtlCol="0" anchor="b">
            <a:spAutoFit/>
          </a:bodyPr>
          <a:lstStyle/>
          <a:p>
            <a:pPr algn="r"/>
            <a:r>
              <a:rPr lang="en-US" sz="1400" dirty="0">
                <a:solidFill>
                  <a:prstClr val="white"/>
                </a:solidFill>
              </a:rPr>
              <a:t>4R NUTRIENT STEWARDSHIP</a:t>
            </a:r>
          </a:p>
        </p:txBody>
      </p:sp>
      <p:sp>
        <p:nvSpPr>
          <p:cNvPr id="77" name="Rectangle 76">
            <a:hlinkClick r:id="rId11" action="ppaction://hlinksldjump"/>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Tree>
    <p:extLst>
      <p:ext uri="{BB962C8B-B14F-4D97-AF65-F5344CB8AC3E}">
        <p14:creationId xmlns:p14="http://schemas.microsoft.com/office/powerpoint/2010/main" val="749197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6785" y="61212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B5BB106C-A6BD-4E3A-A6F5-D65CC082D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316" y="61212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99E6BACD-F757-4294-B72E-F39A3233E6EE}"/>
              </a:ext>
            </a:extLst>
          </p:cNvPr>
          <p:cNvPicPr>
            <a:picLocks noChangeAspect="1"/>
          </p:cNvPicPr>
          <p:nvPr/>
        </p:nvPicPr>
        <p:blipFill>
          <a:blip r:embed="rId3"/>
          <a:stretch>
            <a:fillRect/>
          </a:stretch>
        </p:blipFill>
        <p:spPr>
          <a:xfrm>
            <a:off x="3507966" y="819948"/>
            <a:ext cx="7242676"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Potatoes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phosphorus (P₂O₅) volume applied in potatoes that came from each fertilizer source.</a:t>
            </a:r>
          </a:p>
          <a:p>
            <a:r>
              <a:rPr lang="en-CA" dirty="0"/>
              <a:t>Total pounds of actual phosphorus (P₂O₅) applied was calculated based on all sources of phosphorus (P₂O₅) from all fertilizer types.</a:t>
            </a:r>
          </a:p>
        </p:txBody>
      </p:sp>
      <p:pic>
        <p:nvPicPr>
          <p:cNvPr id="12" name="Picture 11" descr="Asset 17.png">
            <a:extLst>
              <a:ext uri="{FF2B5EF4-FFF2-40B4-BE49-F238E27FC236}">
                <a16:creationId xmlns:a16="http://schemas.microsoft.com/office/drawing/2014/main" id="{1FDC7751-3612-4E07-8C8B-EC7A78BBA01C}"/>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6220420C-3092-93F3-EFF5-296E591474D5}"/>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8242614-D71A-60BB-598B-0BDACFEE115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C1360C13-3C0C-43D9-B7A2-7E1916CD45BD}"/>
              </a:ext>
            </a:extLst>
          </p:cNvPr>
          <p:cNvGraphicFramePr>
            <a:graphicFrameLocks/>
          </p:cNvGraphicFramePr>
          <p:nvPr>
            <p:extLst>
              <p:ext uri="{D42A27DB-BD31-4B8C-83A1-F6EECF244321}">
                <p14:modId xmlns:p14="http://schemas.microsoft.com/office/powerpoint/2010/main" val="321861209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4" name="Object 3">
                        <a:extLst>
                          <a:ext uri="{FF2B5EF4-FFF2-40B4-BE49-F238E27FC236}">
                            <a16:creationId xmlns:a16="http://schemas.microsoft.com/office/drawing/2014/main" id="{00FDC582-ADFE-41BE-A748-3844113EDA19}"/>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9562A6-17F1-496C-957F-3F550B8A1AC8}"/>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Each </a:t>
            </a:r>
            <a:r>
              <a:rPr lang="en-CA" sz="2400" kern="1200" dirty="0">
                <a:solidFill>
                  <a:schemeClr val="accent2"/>
                </a:solidFill>
                <a:effectLst/>
                <a:latin typeface="Calibri" pitchFamily="34" charset="0"/>
                <a:ea typeface="+mj-ea"/>
                <a:cs typeface="+mj-cs"/>
              </a:rPr>
              <a:t>Potassium (K₂O) </a:t>
            </a:r>
            <a:r>
              <a:rPr lang="en-CA" sz="2200" u="none" dirty="0"/>
              <a:t>Source in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Isosceles Triangle 15"/>
          <p:cNvSpPr/>
          <p:nvPr/>
        </p:nvSpPr>
        <p:spPr>
          <a:xfrm>
            <a:off x="9683472" y="42530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160342" y="4448401"/>
            <a:ext cx="135367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73% of potato growers used dry potash in 2023.</a:t>
            </a:r>
          </a:p>
        </p:txBody>
      </p:sp>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r>
              <a:rPr lang="en-US" dirty="0"/>
              <a:t>The chart illustrates the % of potato growers who indicated that they used this nutrient and each fertilizer type in potatoes in 2023.  </a:t>
            </a:r>
          </a:p>
          <a:p>
            <a:r>
              <a:rPr lang="en-US" dirty="0"/>
              <a:t>Nutrients were defined based on any fertilizer type that contains the nutrient.</a:t>
            </a:r>
            <a:endParaRPr lang="en-CA" dirty="0"/>
          </a:p>
        </p:txBody>
      </p:sp>
      <p:pic>
        <p:nvPicPr>
          <p:cNvPr id="3" name="Picture 2">
            <a:extLst>
              <a:ext uri="{FF2B5EF4-FFF2-40B4-BE49-F238E27FC236}">
                <a16:creationId xmlns:a16="http://schemas.microsoft.com/office/drawing/2014/main" id="{4F3FA720-67F4-2D83-66C4-A18D0F696633}"/>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0076693-B1D4-4953-6A19-E3F6973266C0}"/>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F05CA5BC-EC16-4D65-AF7B-8AFC3B22F963}"/>
              </a:ext>
            </a:extLst>
          </p:cNvPr>
          <p:cNvGraphicFramePr>
            <a:graphicFrameLocks/>
          </p:cNvGraphicFramePr>
          <p:nvPr>
            <p:extLst>
              <p:ext uri="{D42A27DB-BD31-4B8C-83A1-F6EECF244321}">
                <p14:modId xmlns:p14="http://schemas.microsoft.com/office/powerpoint/2010/main" val="118524892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9" name="Object 8">
                        <a:extLst>
                          <a:ext uri="{FF2B5EF4-FFF2-40B4-BE49-F238E27FC236}">
                            <a16:creationId xmlns:a16="http://schemas.microsoft.com/office/drawing/2014/main" id="{6165B417-724F-44AD-884C-B84C2DC804D6}"/>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297714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B5A807CA-DDC3-4A50-A24B-D14CF7DE8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767" y="34334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a:t>
            </a:r>
            <a:r>
              <a:rPr lang="en-CA" sz="2400" kern="1200" dirty="0">
                <a:solidFill>
                  <a:schemeClr val="accent2"/>
                </a:solidFill>
                <a:effectLst/>
                <a:latin typeface="Calibri" pitchFamily="34" charset="0"/>
                <a:ea typeface="+mj-ea"/>
                <a:cs typeface="+mj-cs"/>
              </a:rPr>
              <a:t>Potassium (K₂O)</a:t>
            </a:r>
            <a:r>
              <a:rPr lang="en-CA" sz="2200" u="none" dirty="0"/>
              <a:t>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EAC1401C-77A4-4A10-86B7-0CB6DE813702}"/>
              </a:ext>
            </a:extLst>
          </p:cNvPr>
          <p:cNvPicPr>
            <a:picLocks noChangeAspect="1"/>
          </p:cNvPicPr>
          <p:nvPr/>
        </p:nvPicPr>
        <p:blipFill>
          <a:blip r:embed="rId8"/>
          <a:stretch>
            <a:fillRect/>
          </a:stretch>
        </p:blipFill>
        <p:spPr>
          <a:xfrm>
            <a:off x="2648356" y="822996"/>
            <a:ext cx="8961897" cy="5767316"/>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pPr lvl="0">
              <a:defRPr/>
            </a:pPr>
            <a:r>
              <a:rPr lang="en-CA" dirty="0"/>
              <a:t>The chart illustrates the % of potato growers who indicated that they used this nutrient in potatoes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92351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CB188C-8A0C-4216-9517-92C02B604A22}"/>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a:t>
            </a:r>
            <a:r>
              <a:rPr lang="en-CA" sz="2400" kern="1200" dirty="0">
                <a:solidFill>
                  <a:schemeClr val="accent2"/>
                </a:solidFill>
                <a:effectLst/>
                <a:latin typeface="Calibri" pitchFamily="34" charset="0"/>
                <a:ea typeface="+mj-ea"/>
                <a:cs typeface="+mj-cs"/>
              </a:rPr>
              <a:t>Potassium (K₂O) </a:t>
            </a:r>
            <a:r>
              <a:rPr lang="en-CA" sz="2200" u="none" dirty="0"/>
              <a:t>Source in Potatoes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1276012" y="18764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10209212" y="208620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Potassium fertilizers were applied on some potato acres.</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8" name="MoreInfo"/>
          <p:cNvSpPr txBox="1"/>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potato, how many acres of each fertilizer type did you apply?”</a:t>
            </a:r>
          </a:p>
          <a:p>
            <a:pPr lvl="0">
              <a:defRPr/>
            </a:pPr>
            <a:r>
              <a:rPr lang="en-US" dirty="0"/>
              <a:t>The chart illustrates the % of total potato acres that were treated with this nutrient and each fertilizer type in 2023.</a:t>
            </a:r>
          </a:p>
          <a:p>
            <a:pPr lvl="0">
              <a:defRPr/>
            </a:pPr>
            <a:r>
              <a:rPr lang="en-US" dirty="0"/>
              <a:t>Nutrients were defined based on the primary component (see adjacent fertilizer types by clicking on the “A” button).</a:t>
            </a:r>
          </a:p>
        </p:txBody>
      </p:sp>
      <p:pic>
        <p:nvPicPr>
          <p:cNvPr id="3" name="Picture 2">
            <a:extLst>
              <a:ext uri="{FF2B5EF4-FFF2-40B4-BE49-F238E27FC236}">
                <a16:creationId xmlns:a16="http://schemas.microsoft.com/office/drawing/2014/main" id="{7BACD104-846A-028F-9521-2FD245F1C45D}"/>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83A9A96-C91C-9A94-53F7-50034448F0DF}"/>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0537A32B-0A38-4A88-A731-30DE24AEDF2C}"/>
              </a:ext>
            </a:extLst>
          </p:cNvPr>
          <p:cNvGraphicFramePr>
            <a:graphicFrameLocks/>
          </p:cNvGraphicFramePr>
          <p:nvPr>
            <p:extLst>
              <p:ext uri="{D42A27DB-BD31-4B8C-83A1-F6EECF244321}">
                <p14:modId xmlns:p14="http://schemas.microsoft.com/office/powerpoint/2010/main" val="3954008049"/>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9" name="Object 8">
                        <a:extLst>
                          <a:ext uri="{FF2B5EF4-FFF2-40B4-BE49-F238E27FC236}">
                            <a16:creationId xmlns:a16="http://schemas.microsoft.com/office/drawing/2014/main" id="{5E74CF45-1DB6-4207-BF33-ACB4E5BE6720}"/>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4125542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26047B-10F9-43AD-9ECB-D4E5686C4A58}"/>
              </a:ext>
            </a:extLst>
          </p:cNvPr>
          <p:cNvPicPr>
            <a:picLocks noChangeAspect="1"/>
          </p:cNvPicPr>
          <p:nvPr/>
        </p:nvPicPr>
        <p:blipFill>
          <a:blip r:embed="rId3"/>
          <a:stretch>
            <a:fillRect/>
          </a:stretch>
        </p:blipFill>
        <p:spPr>
          <a:xfrm>
            <a:off x="2648356" y="1420456"/>
            <a:ext cx="8961897" cy="4572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1" name="TextBox 10">
            <a:extLst>
              <a:ext uri="{FF2B5EF4-FFF2-40B4-BE49-F238E27FC236}">
                <a16:creationId xmlns:a16="http://schemas.microsoft.com/office/drawing/2014/main" id="{EF6417FB-B139-4F76-8537-CB51BA8052E2}"/>
              </a:ext>
            </a:extLst>
          </p:cNvPr>
          <p:cNvSpPr txBox="1"/>
          <p:nvPr/>
        </p:nvSpPr>
        <p:spPr>
          <a:xfrm>
            <a:off x="7389812" y="4422274"/>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11 million pounds of K</a:t>
            </a:r>
            <a:r>
              <a:rPr lang="en-US" sz="1000" baseline="-25000" dirty="0"/>
              <a:t>2</a:t>
            </a:r>
            <a:r>
              <a:rPr lang="en-US" sz="1000" dirty="0"/>
              <a:t>O was used in potatoes in 2023.</a:t>
            </a:r>
          </a:p>
        </p:txBody>
      </p:sp>
      <p:pic>
        <p:nvPicPr>
          <p:cNvPr id="13" name="Picture 12" descr="Asset 17.png">
            <a:extLst>
              <a:ext uri="{FF2B5EF4-FFF2-40B4-BE49-F238E27FC236}">
                <a16:creationId xmlns:a16="http://schemas.microsoft.com/office/drawing/2014/main" id="{F2077E1B-C25A-4E55-B659-CCEBEF413122}"/>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F047E475-42C2-417B-BDA1-8C4FD3D68B93}"/>
              </a:ext>
            </a:extLst>
          </p:cNvPr>
          <p:cNvGraphicFramePr>
            <a:graphicFrameLocks/>
          </p:cNvGraphicFramePr>
          <p:nvPr>
            <p:extLst>
              <p:ext uri="{D42A27DB-BD31-4B8C-83A1-F6EECF244321}">
                <p14:modId xmlns:p14="http://schemas.microsoft.com/office/powerpoint/2010/main" val="346293962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64100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248AEC-B20D-4476-9C85-9A0C8D2057D3}"/>
              </a:ext>
            </a:extLst>
          </p:cNvPr>
          <p:cNvPicPr>
            <a:picLocks noChangeAspect="1"/>
          </p:cNvPicPr>
          <p:nvPr/>
        </p:nvPicPr>
        <p:blipFill>
          <a:blip r:embed="rId3"/>
          <a:stretch>
            <a:fillRect/>
          </a:stretch>
        </p:blipFill>
        <p:spPr>
          <a:xfrm>
            <a:off x="2645308" y="822996"/>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Potatoes</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14" name="Picture 13" descr="Asset 17.png">
            <a:extLst>
              <a:ext uri="{FF2B5EF4-FFF2-40B4-BE49-F238E27FC236}">
                <a16:creationId xmlns:a16="http://schemas.microsoft.com/office/drawing/2014/main" id="{DDB195F6-14B6-4E8C-BDC9-CE1111782142}"/>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C750889B-4708-4C6D-8E5B-00ADE6D1EB21}"/>
              </a:ext>
            </a:extLst>
          </p:cNvPr>
          <p:cNvGraphicFramePr>
            <a:graphicFrameLocks/>
          </p:cNvGraphicFramePr>
          <p:nvPr>
            <p:extLst>
              <p:ext uri="{D42A27DB-BD31-4B8C-83A1-F6EECF244321}">
                <p14:modId xmlns:p14="http://schemas.microsoft.com/office/powerpoint/2010/main" val="3741356429"/>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2051025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1F18CD-74F5-465D-88B1-2904028CCAEB}"/>
              </a:ext>
            </a:extLst>
          </p:cNvPr>
          <p:cNvPicPr>
            <a:picLocks noChangeAspect="1"/>
          </p:cNvPicPr>
          <p:nvPr/>
        </p:nvPicPr>
        <p:blipFill>
          <a:blip r:embed="rId2"/>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Potatoes - All Timings</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22" name="Picture 21" descr="Asset 17.png">
            <a:extLst>
              <a:ext uri="{FF2B5EF4-FFF2-40B4-BE49-F238E27FC236}">
                <a16:creationId xmlns:a16="http://schemas.microsoft.com/office/drawing/2014/main" id="{61959306-B582-4337-86B3-69FD4B4E83EA}"/>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24" name="Rectangle 23">
            <a:hlinkClick r:id="rId7" action="ppaction://hlinksldjump"/>
            <a:extLst>
              <a:ext uri="{FF2B5EF4-FFF2-40B4-BE49-F238E27FC236}">
                <a16:creationId xmlns:a16="http://schemas.microsoft.com/office/drawing/2014/main" id="{166A4614-A2BE-497E-8C02-7549BD2236C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Isosceles Triangle 16">
            <a:extLst>
              <a:ext uri="{FF2B5EF4-FFF2-40B4-BE49-F238E27FC236}">
                <a16:creationId xmlns:a16="http://schemas.microsoft.com/office/drawing/2014/main" id="{2DC60B00-F4FC-41FB-800F-FE83C89DA2CD}"/>
              </a:ext>
            </a:extLst>
          </p:cNvPr>
          <p:cNvSpPr/>
          <p:nvPr/>
        </p:nvSpPr>
        <p:spPr>
          <a:xfrm>
            <a:off x="9645740" y="374898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9" name="TextBox 18">
            <a:extLst>
              <a:ext uri="{FF2B5EF4-FFF2-40B4-BE49-F238E27FC236}">
                <a16:creationId xmlns:a16="http://schemas.microsoft.com/office/drawing/2014/main" id="{D32A415E-72CA-4799-8E22-F86DDBD1E4D5}"/>
              </a:ext>
            </a:extLst>
          </p:cNvPr>
          <p:cNvSpPr txBox="1"/>
          <p:nvPr/>
        </p:nvSpPr>
        <p:spPr>
          <a:xfrm>
            <a:off x="8761412" y="3949637"/>
            <a:ext cx="193418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75% of the total Potassium volume was applied as dry potash in in 2023.</a:t>
            </a:r>
          </a:p>
        </p:txBody>
      </p:sp>
      <p:pic>
        <p:nvPicPr>
          <p:cNvPr id="4" name="Picture 3" descr="Asset 9.png">
            <a:extLst>
              <a:ext uri="{FF2B5EF4-FFF2-40B4-BE49-F238E27FC236}">
                <a16:creationId xmlns:a16="http://schemas.microsoft.com/office/drawing/2014/main" id="{F67035CE-2003-CFA1-B76A-FA6F6B50D3CE}"/>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873FD139-D451-44DE-9D0C-B66D367917F3}"/>
              </a:ext>
            </a:extLst>
          </p:cNvPr>
          <p:cNvGraphicFramePr>
            <a:graphicFrameLocks/>
          </p:cNvGraphicFramePr>
          <p:nvPr>
            <p:extLst>
              <p:ext uri="{D42A27DB-BD31-4B8C-83A1-F6EECF244321}">
                <p14:modId xmlns:p14="http://schemas.microsoft.com/office/powerpoint/2010/main" val="299429555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3" name="Object 2">
                        <a:extLst>
                          <a:ext uri="{FF2B5EF4-FFF2-40B4-BE49-F238E27FC236}">
                            <a16:creationId xmlns:a16="http://schemas.microsoft.com/office/drawing/2014/main" id="{F047E475-42C2-417B-BDA1-8C4FD3D68B93}"/>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all timings that was provided by each fertilizer type. The potassium (K₂O) volume was calculated from all sources of potassium (K₂O) contained in all fertilizer types.</a:t>
            </a:r>
          </a:p>
        </p:txBody>
      </p:sp>
      <p:pic>
        <p:nvPicPr>
          <p:cNvPr id="3" name="Picture 2">
            <a:extLst>
              <a:ext uri="{FF2B5EF4-FFF2-40B4-BE49-F238E27FC236}">
                <a16:creationId xmlns:a16="http://schemas.microsoft.com/office/drawing/2014/main" id="{E8C118BB-506D-13A6-475D-9EF858347FF0}"/>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21630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516" y="61420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0D652FB-6DF8-4721-801C-FBD116B9EE1B}"/>
              </a:ext>
            </a:extLst>
          </p:cNvPr>
          <p:cNvPicPr>
            <a:picLocks noChangeAspect="1"/>
          </p:cNvPicPr>
          <p:nvPr/>
        </p:nvPicPr>
        <p:blipFill>
          <a:blip r:embed="rId3"/>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78533"/>
            <a:ext cx="9477375" cy="334963"/>
          </a:xfrm>
          <a:prstGeom prst="rect">
            <a:avLst/>
          </a:prstGeom>
        </p:spPr>
        <p:txBody>
          <a:bodyPr anchor="ctr" anchorCtr="1"/>
          <a:lstStyle/>
          <a:p>
            <a:pPr>
              <a:lnSpc>
                <a:spcPts val="2000"/>
              </a:lnSpc>
            </a:pPr>
            <a:r>
              <a:rPr lang="en-CA" sz="2200" u="none" dirty="0"/>
              <a:t>Potassium (K₂O) Fertilizer Source in Potatoes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potassium (K₂O) volume applied in potatoes that came from each fertilizer source.</a:t>
            </a:r>
          </a:p>
          <a:p>
            <a:r>
              <a:rPr lang="en-CA" dirty="0"/>
              <a:t>Total pounds of actual potassium (K₂O) applied was calculated based on all sources of potassium (K₂O) from all fertilizer types.</a:t>
            </a:r>
          </a:p>
        </p:txBody>
      </p:sp>
      <p:pic>
        <p:nvPicPr>
          <p:cNvPr id="12" name="Picture 11" descr="Asset 17.png">
            <a:extLst>
              <a:ext uri="{FF2B5EF4-FFF2-40B4-BE49-F238E27FC236}">
                <a16:creationId xmlns:a16="http://schemas.microsoft.com/office/drawing/2014/main" id="{89F9E6E2-38F4-44E5-9152-A7201EB2288E}"/>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BDB42EE4-B3EE-24EB-530C-D4461D8E878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0173151-C23D-CC57-9983-662CBEBA649B}"/>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C065945B-2660-4E8C-836C-9424068660DA}"/>
              </a:ext>
            </a:extLst>
          </p:cNvPr>
          <p:cNvGraphicFramePr>
            <a:graphicFrameLocks/>
          </p:cNvGraphicFramePr>
          <p:nvPr>
            <p:extLst>
              <p:ext uri="{D42A27DB-BD31-4B8C-83A1-F6EECF244321}">
                <p14:modId xmlns:p14="http://schemas.microsoft.com/office/powerpoint/2010/main" val="76917197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4" name="Object 3">
                        <a:extLst>
                          <a:ext uri="{FF2B5EF4-FFF2-40B4-BE49-F238E27FC236}">
                            <a16:creationId xmlns:a16="http://schemas.microsoft.com/office/drawing/2014/main" id="{C750889B-4708-4C6D-8E5B-00ADE6D1EB21}"/>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068685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A2F7AE-006B-4A35-9C94-FB067390E3D8}"/>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Each Sulphur Source in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Isosceles Triangle 15"/>
          <p:cNvSpPr/>
          <p:nvPr/>
        </p:nvSpPr>
        <p:spPr>
          <a:xfrm>
            <a:off x="9215573" y="216309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665548" y="2358444"/>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68% of potato growers applied Sulphur in 2023.</a:t>
            </a:r>
          </a:p>
        </p:txBody>
      </p:sp>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r>
              <a:rPr lang="en-US" dirty="0"/>
              <a:t>The chart illustrates the % of potato growers who indicated that they used this nutrient and each fertilizer type in potatoes in 2023.  </a:t>
            </a:r>
          </a:p>
          <a:p>
            <a:r>
              <a:rPr lang="en-US" dirty="0"/>
              <a:t>Nutrients were defined based on any fertilizer type that contains the nutrient.</a:t>
            </a:r>
            <a:endParaRPr lang="en-CA" dirty="0"/>
          </a:p>
        </p:txBody>
      </p:sp>
      <p:pic>
        <p:nvPicPr>
          <p:cNvPr id="3" name="Picture 2">
            <a:extLst>
              <a:ext uri="{FF2B5EF4-FFF2-40B4-BE49-F238E27FC236}">
                <a16:creationId xmlns:a16="http://schemas.microsoft.com/office/drawing/2014/main" id="{1C63685A-0C9F-6924-5313-29010AD5E5D3}"/>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E5BCB80-6150-E156-66BE-FEE9462CBFCA}"/>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2D94B2E4-B944-4ABB-AB53-DED858E258C1}"/>
              </a:ext>
            </a:extLst>
          </p:cNvPr>
          <p:cNvGraphicFramePr>
            <a:graphicFrameLocks/>
          </p:cNvGraphicFramePr>
          <p:nvPr>
            <p:extLst>
              <p:ext uri="{D42A27DB-BD31-4B8C-83A1-F6EECF244321}">
                <p14:modId xmlns:p14="http://schemas.microsoft.com/office/powerpoint/2010/main" val="8445108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9" name="Object 8">
                        <a:extLst>
                          <a:ext uri="{FF2B5EF4-FFF2-40B4-BE49-F238E27FC236}">
                            <a16:creationId xmlns:a16="http://schemas.microsoft.com/office/drawing/2014/main" id="{6165B417-724F-44AD-884C-B84C2DC804D6}"/>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2410204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B89B04A5-63B6-424E-99CA-12CE929B5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767" y="34334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F988982-5033-4A7C-BAD4-85FCF2E35678}"/>
              </a:ext>
            </a:extLst>
          </p:cNvPr>
          <p:cNvPicPr>
            <a:picLocks noChangeAspect="1"/>
          </p:cNvPicPr>
          <p:nvPr/>
        </p:nvPicPr>
        <p:blipFill>
          <a:blip r:embed="rId4"/>
          <a:stretch>
            <a:fillRect/>
          </a:stretch>
        </p:blipFill>
        <p:spPr>
          <a:xfrm>
            <a:off x="2651404" y="822996"/>
            <a:ext cx="8955800"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Potato Growers Using Sulphur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4" name="TextBox 3">
            <a:extLst>
              <a:ext uri="{FF2B5EF4-FFF2-40B4-BE49-F238E27FC236}">
                <a16:creationId xmlns:a16="http://schemas.microsoft.com/office/drawing/2014/main" id="{2B2FBCFC-F1D0-D6C4-0492-5B65D50BDC81}"/>
              </a:ext>
            </a:extLst>
          </p:cNvPr>
          <p:cNvSpPr txBox="1"/>
          <p:nvPr/>
        </p:nvSpPr>
        <p:spPr>
          <a:xfrm>
            <a:off x="9599612" y="3968068"/>
            <a:ext cx="1752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Large farms, young growers and those familiar with 4R were more likely to apply Sulphur.</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potato crop, did you apply fertilizer or manure at each timing? - and given the options of a) Applied in fall of previous year, b) in the spring before planting, c) in the spring at planting and d) after planting/in-crop.  For your 2023 potato crop, which fertilizer types did you apply at each timing?</a:t>
            </a:r>
          </a:p>
          <a:p>
            <a:pPr lvl="0">
              <a:defRPr/>
            </a:pPr>
            <a:r>
              <a:rPr lang="en-CA" dirty="0"/>
              <a:t>The chart illustrates the % of potato growers who indicated that they used this nutrient in potatoes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55617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set 7.png"/>
          <p:cNvPicPr>
            <a:picLocks noChangeAspect="1"/>
          </p:cNvPicPr>
          <p:nvPr/>
        </p:nvPicPr>
        <p:blipFill>
          <a:blip r:embed="rId4" cstate="print"/>
          <a:stretch>
            <a:fillRect/>
          </a:stretch>
        </p:blipFill>
        <p:spPr>
          <a:xfrm>
            <a:off x="1296860" y="5334000"/>
            <a:ext cx="301752" cy="301752"/>
          </a:xfrm>
          <a:prstGeom prst="rect">
            <a:avLst/>
          </a:prstGeom>
        </p:spPr>
      </p:pic>
      <p:sp>
        <p:nvSpPr>
          <p:cNvPr id="100" name="Rectangle 29"/>
          <p:cNvSpPr>
            <a:spLocks noChangeArrowheads="1"/>
          </p:cNvSpPr>
          <p:nvPr/>
        </p:nvSpPr>
        <p:spPr bwMode="auto">
          <a:xfrm>
            <a:off x="5393796" y="1473201"/>
            <a:ext cx="6795029" cy="42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application timings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nutrients and fertilizer types are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placements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rates are being applied?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do farmers vary their fertilizer program from field to field?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incorporating nitrogen fixing crops into their rotation?</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farmers decide what fertilizer rate to apply?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deviating from the recommended rate? Why?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extensively are nitrogen stabilized products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actual yields compare to target yields?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applying micro or secondary nutrients?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were biostimulants used?</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6" name="Rounded Rectangle 112">
            <a:extLst>
              <a:ext uri="{FF2B5EF4-FFF2-40B4-BE49-F238E27FC236}">
                <a16:creationId xmlns:a16="http://schemas.microsoft.com/office/drawing/2014/main" id="{79AFDE93-5440-40DF-9B31-DEBFDD4D7278}"/>
              </a:ext>
            </a:extLst>
          </p:cNvPr>
          <p:cNvSpPr/>
          <p:nvPr/>
        </p:nvSpPr>
        <p:spPr>
          <a:xfrm>
            <a:off x="17857" y="392818"/>
            <a:ext cx="73632" cy="443484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Title 1">
            <a:extLst>
              <a:ext uri="{FF2B5EF4-FFF2-40B4-BE49-F238E27FC236}">
                <a16:creationId xmlns:a16="http://schemas.microsoft.com/office/drawing/2014/main" id="{14A41387-80C9-4D4C-8FE8-C39D3E71F3A5}"/>
              </a:ext>
            </a:extLst>
          </p:cNvPr>
          <p:cNvSpPr txBox="1">
            <a:spLocks/>
          </p:cNvSpPr>
          <p:nvPr/>
        </p:nvSpPr>
        <p:spPr>
          <a:xfrm>
            <a:off x="51018" y="97071"/>
            <a:ext cx="5164138" cy="304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1600"/>
              </a:lnSpc>
            </a:pPr>
            <a:r>
              <a:rPr lang="en-CA" sz="1800" b="1" dirty="0">
                <a:solidFill>
                  <a:schemeClr val="bg1"/>
                </a:solidFill>
                <a:latin typeface="Calibri" pitchFamily="34" charset="0"/>
                <a:cs typeface="Calibri" pitchFamily="34" charset="0"/>
              </a:rPr>
              <a:t>Potatoes</a:t>
            </a:r>
          </a:p>
        </p:txBody>
      </p:sp>
      <p:sp>
        <p:nvSpPr>
          <p:cNvPr id="61" name="TextBox 60">
            <a:hlinkClick r:id="rId6" action="ppaction://hlinksldjump"/>
            <a:extLst>
              <a:ext uri="{FF2B5EF4-FFF2-40B4-BE49-F238E27FC236}">
                <a16:creationId xmlns:a16="http://schemas.microsoft.com/office/drawing/2014/main" id="{360C74C2-B150-4D9D-8354-8DDB449702D3}"/>
              </a:ext>
            </a:extLst>
          </p:cNvPr>
          <p:cNvSpPr txBox="1"/>
          <p:nvPr/>
        </p:nvSpPr>
        <p:spPr>
          <a:xfrm>
            <a:off x="68480" y="38282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Timing</a:t>
            </a:r>
          </a:p>
        </p:txBody>
      </p:sp>
      <p:sp>
        <p:nvSpPr>
          <p:cNvPr id="63" name="TextBox 62">
            <a:hlinkClick r:id="rId7" action="ppaction://hlinksldjump"/>
            <a:extLst>
              <a:ext uri="{FF2B5EF4-FFF2-40B4-BE49-F238E27FC236}">
                <a16:creationId xmlns:a16="http://schemas.microsoft.com/office/drawing/2014/main" id="{2CB8778F-DEAF-4AB6-909A-7C8014CA4D67}"/>
              </a:ext>
            </a:extLst>
          </p:cNvPr>
          <p:cNvSpPr txBox="1"/>
          <p:nvPr/>
        </p:nvSpPr>
        <p:spPr>
          <a:xfrm>
            <a:off x="68480" y="699767"/>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Source</a:t>
            </a:r>
          </a:p>
        </p:txBody>
      </p:sp>
      <p:sp>
        <p:nvSpPr>
          <p:cNvPr id="64" name="TextBox 63">
            <a:hlinkClick r:id="rId8" action="ppaction://hlinksldjump"/>
            <a:extLst>
              <a:ext uri="{FF2B5EF4-FFF2-40B4-BE49-F238E27FC236}">
                <a16:creationId xmlns:a16="http://schemas.microsoft.com/office/drawing/2014/main" id="{C721455C-CF9D-457B-B317-E823EBE835A3}"/>
              </a:ext>
            </a:extLst>
          </p:cNvPr>
          <p:cNvSpPr txBox="1"/>
          <p:nvPr/>
        </p:nvSpPr>
        <p:spPr>
          <a:xfrm>
            <a:off x="68480" y="858240"/>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Placement</a:t>
            </a:r>
          </a:p>
        </p:txBody>
      </p:sp>
      <p:sp>
        <p:nvSpPr>
          <p:cNvPr id="65" name="TextBox 64">
            <a:hlinkClick r:id="rId9" action="ppaction://hlinksldjump"/>
            <a:extLst>
              <a:ext uri="{FF2B5EF4-FFF2-40B4-BE49-F238E27FC236}">
                <a16:creationId xmlns:a16="http://schemas.microsoft.com/office/drawing/2014/main" id="{557795D8-3494-463D-82E8-3959F983993A}"/>
              </a:ext>
            </a:extLst>
          </p:cNvPr>
          <p:cNvSpPr txBox="1"/>
          <p:nvPr/>
        </p:nvSpPr>
        <p:spPr>
          <a:xfrm>
            <a:off x="68480" y="101671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Nitrogen Rates</a:t>
            </a:r>
          </a:p>
        </p:txBody>
      </p:sp>
      <p:sp>
        <p:nvSpPr>
          <p:cNvPr id="75" name="TextBox 74">
            <a:hlinkClick r:id="rId10" action="ppaction://hlinksldjump"/>
            <a:extLst>
              <a:ext uri="{FF2B5EF4-FFF2-40B4-BE49-F238E27FC236}">
                <a16:creationId xmlns:a16="http://schemas.microsoft.com/office/drawing/2014/main" id="{780AECEC-C008-4D24-99E6-278000942E00}"/>
              </a:ext>
            </a:extLst>
          </p:cNvPr>
          <p:cNvSpPr txBox="1"/>
          <p:nvPr/>
        </p:nvSpPr>
        <p:spPr>
          <a:xfrm>
            <a:off x="68480" y="165060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Program</a:t>
            </a:r>
          </a:p>
        </p:txBody>
      </p:sp>
      <p:sp>
        <p:nvSpPr>
          <p:cNvPr id="77" name="TextBox 76">
            <a:hlinkClick r:id="rId11" action="ppaction://hlinksldjump"/>
            <a:extLst>
              <a:ext uri="{FF2B5EF4-FFF2-40B4-BE49-F238E27FC236}">
                <a16:creationId xmlns:a16="http://schemas.microsoft.com/office/drawing/2014/main" id="{A4807BDC-2963-40CA-BBBB-6F309C0C6DE5}"/>
              </a:ext>
            </a:extLst>
          </p:cNvPr>
          <p:cNvSpPr txBox="1"/>
          <p:nvPr/>
        </p:nvSpPr>
        <p:spPr>
          <a:xfrm>
            <a:off x="68480" y="2284497"/>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Nitrogen Fixing Crop in Previous Year</a:t>
            </a:r>
          </a:p>
        </p:txBody>
      </p:sp>
      <p:sp>
        <p:nvSpPr>
          <p:cNvPr id="78" name="TextBox 77">
            <a:hlinkClick r:id="rId12" action="ppaction://hlinksldjump"/>
            <a:extLst>
              <a:ext uri="{FF2B5EF4-FFF2-40B4-BE49-F238E27FC236}">
                <a16:creationId xmlns:a16="http://schemas.microsoft.com/office/drawing/2014/main" id="{8B0A2DD6-6717-4488-8792-A2A61BDE048B}"/>
              </a:ext>
            </a:extLst>
          </p:cNvPr>
          <p:cNvSpPr txBox="1"/>
          <p:nvPr/>
        </p:nvSpPr>
        <p:spPr>
          <a:xfrm>
            <a:off x="68480" y="2601443"/>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Approaches Used To Decide Rate</a:t>
            </a:r>
          </a:p>
        </p:txBody>
      </p:sp>
      <p:sp>
        <p:nvSpPr>
          <p:cNvPr id="79" name="TextBox 78">
            <a:hlinkClick r:id="rId13" action="ppaction://hlinksldjump"/>
            <a:extLst>
              <a:ext uri="{FF2B5EF4-FFF2-40B4-BE49-F238E27FC236}">
                <a16:creationId xmlns:a16="http://schemas.microsoft.com/office/drawing/2014/main" id="{C8BCDAAA-6EDB-42FA-A3B4-B9C5C2B5BB92}"/>
              </a:ext>
            </a:extLst>
          </p:cNvPr>
          <p:cNvSpPr txBox="1"/>
          <p:nvPr/>
        </p:nvSpPr>
        <p:spPr>
          <a:xfrm>
            <a:off x="68480" y="355228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Nitrogen Stabilizers</a:t>
            </a:r>
          </a:p>
        </p:txBody>
      </p:sp>
      <p:sp>
        <p:nvSpPr>
          <p:cNvPr id="80" name="TextBox 79">
            <a:hlinkClick r:id="rId14" action="ppaction://hlinksldjump"/>
            <a:extLst>
              <a:ext uri="{FF2B5EF4-FFF2-40B4-BE49-F238E27FC236}">
                <a16:creationId xmlns:a16="http://schemas.microsoft.com/office/drawing/2014/main" id="{C0E8B8DB-8306-453D-B7D3-19DC3AA66461}"/>
              </a:ext>
            </a:extLst>
          </p:cNvPr>
          <p:cNvSpPr txBox="1"/>
          <p:nvPr/>
        </p:nvSpPr>
        <p:spPr>
          <a:xfrm>
            <a:off x="68480" y="3869227"/>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Target Yield vs. Actual Yield</a:t>
            </a:r>
          </a:p>
        </p:txBody>
      </p:sp>
      <p:sp>
        <p:nvSpPr>
          <p:cNvPr id="81" name="TextBox 80">
            <a:hlinkClick r:id="rId15" action="ppaction://hlinksldjump"/>
            <a:extLst>
              <a:ext uri="{FF2B5EF4-FFF2-40B4-BE49-F238E27FC236}">
                <a16:creationId xmlns:a16="http://schemas.microsoft.com/office/drawing/2014/main" id="{B0513D15-C42F-4AAC-89D8-B42ACB4AFFD5}"/>
              </a:ext>
            </a:extLst>
          </p:cNvPr>
          <p:cNvSpPr txBox="1"/>
          <p:nvPr/>
        </p:nvSpPr>
        <p:spPr>
          <a:xfrm>
            <a:off x="68480" y="4344646"/>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Use of Micro/Secondary Nutrients</a:t>
            </a:r>
          </a:p>
        </p:txBody>
      </p:sp>
      <p:sp>
        <p:nvSpPr>
          <p:cNvPr id="90" name="TextBox 89">
            <a:hlinkClick r:id="rId16" action="ppaction://hlinksldjump"/>
            <a:extLst>
              <a:ext uri="{FF2B5EF4-FFF2-40B4-BE49-F238E27FC236}">
                <a16:creationId xmlns:a16="http://schemas.microsoft.com/office/drawing/2014/main" id="{295AA450-67A0-4067-8FE7-4AD0DF7A4455}"/>
              </a:ext>
            </a:extLst>
          </p:cNvPr>
          <p:cNvSpPr txBox="1"/>
          <p:nvPr/>
        </p:nvSpPr>
        <p:spPr>
          <a:xfrm>
            <a:off x="68480" y="196755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Consistency with 4R Practices</a:t>
            </a:r>
          </a:p>
        </p:txBody>
      </p:sp>
      <p:sp>
        <p:nvSpPr>
          <p:cNvPr id="91" name="TextBox 90">
            <a:hlinkClick r:id="rId17" action="ppaction://hlinksldjump"/>
            <a:extLst>
              <a:ext uri="{FF2B5EF4-FFF2-40B4-BE49-F238E27FC236}">
                <a16:creationId xmlns:a16="http://schemas.microsoft.com/office/drawing/2014/main" id="{41845280-CBF8-4C46-A832-5DC151621CD9}"/>
              </a:ext>
            </a:extLst>
          </p:cNvPr>
          <p:cNvSpPr txBox="1"/>
          <p:nvPr/>
        </p:nvSpPr>
        <p:spPr>
          <a:xfrm>
            <a:off x="68480" y="117518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Phosphorus Rates</a:t>
            </a:r>
          </a:p>
        </p:txBody>
      </p:sp>
      <p:sp>
        <p:nvSpPr>
          <p:cNvPr id="96" name="TextBox 95">
            <a:hlinkClick r:id="rId18" action="ppaction://hlinksldjump"/>
            <a:extLst>
              <a:ext uri="{FF2B5EF4-FFF2-40B4-BE49-F238E27FC236}">
                <a16:creationId xmlns:a16="http://schemas.microsoft.com/office/drawing/2014/main" id="{8F21209C-52BF-4514-A75F-0C209567741F}"/>
              </a:ext>
            </a:extLst>
          </p:cNvPr>
          <p:cNvSpPr txBox="1"/>
          <p:nvPr/>
        </p:nvSpPr>
        <p:spPr>
          <a:xfrm>
            <a:off x="68480" y="1333659"/>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Potassium Rates</a:t>
            </a:r>
          </a:p>
        </p:txBody>
      </p:sp>
      <p:sp>
        <p:nvSpPr>
          <p:cNvPr id="97" name="TextBox 96">
            <a:hlinkClick r:id="rId19" action="ppaction://hlinksldjump"/>
            <a:extLst>
              <a:ext uri="{FF2B5EF4-FFF2-40B4-BE49-F238E27FC236}">
                <a16:creationId xmlns:a16="http://schemas.microsoft.com/office/drawing/2014/main" id="{58CA6558-0A37-4BFD-9D8A-91FF8CA987FF}"/>
              </a:ext>
            </a:extLst>
          </p:cNvPr>
          <p:cNvSpPr txBox="1"/>
          <p:nvPr/>
        </p:nvSpPr>
        <p:spPr>
          <a:xfrm>
            <a:off x="68480" y="1492132"/>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Sulphur Rates</a:t>
            </a:r>
          </a:p>
        </p:txBody>
      </p:sp>
      <p:sp>
        <p:nvSpPr>
          <p:cNvPr id="98" name="TextBox 97">
            <a:hlinkClick r:id="rId20" action="ppaction://hlinksldjump"/>
            <a:extLst>
              <a:ext uri="{FF2B5EF4-FFF2-40B4-BE49-F238E27FC236}">
                <a16:creationId xmlns:a16="http://schemas.microsoft.com/office/drawing/2014/main" id="{D83230BF-C071-4D26-A25C-8B3DBB4FDBB4}"/>
              </a:ext>
            </a:extLst>
          </p:cNvPr>
          <p:cNvSpPr txBox="1"/>
          <p:nvPr/>
        </p:nvSpPr>
        <p:spPr>
          <a:xfrm>
            <a:off x="68480" y="2442970"/>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Rates Set By Field</a:t>
            </a:r>
            <a:endParaRPr lang="en-CA" sz="1100" dirty="0">
              <a:solidFill>
                <a:schemeClr val="bg1"/>
              </a:solidFill>
              <a:latin typeface="Calibri Light" pitchFamily="34" charset="0"/>
              <a:cs typeface="Calibri Light" pitchFamily="34" charset="0"/>
            </a:endParaRPr>
          </a:p>
        </p:txBody>
      </p:sp>
      <p:sp>
        <p:nvSpPr>
          <p:cNvPr id="99" name="TextBox 98">
            <a:hlinkClick r:id="rId21" action="ppaction://hlinksldjump"/>
            <a:extLst>
              <a:ext uri="{FF2B5EF4-FFF2-40B4-BE49-F238E27FC236}">
                <a16:creationId xmlns:a16="http://schemas.microsoft.com/office/drawing/2014/main" id="{F97B8FED-740F-4278-8E59-41788054E0FD}"/>
              </a:ext>
            </a:extLst>
          </p:cNvPr>
          <p:cNvSpPr txBox="1"/>
          <p:nvPr/>
        </p:nvSpPr>
        <p:spPr>
          <a:xfrm>
            <a:off x="68480" y="371075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EEFs by Timing </a:t>
            </a:r>
          </a:p>
        </p:txBody>
      </p:sp>
      <p:sp>
        <p:nvSpPr>
          <p:cNvPr id="101" name="TextBox 100">
            <a:hlinkClick r:id="rId22" action="ppaction://hlinksldjump"/>
            <a:extLst>
              <a:ext uri="{FF2B5EF4-FFF2-40B4-BE49-F238E27FC236}">
                <a16:creationId xmlns:a16="http://schemas.microsoft.com/office/drawing/2014/main" id="{E623ABF9-1DDE-4EC3-87A9-6F969BFB786D}"/>
              </a:ext>
            </a:extLst>
          </p:cNvPr>
          <p:cNvSpPr txBox="1"/>
          <p:nvPr/>
        </p:nvSpPr>
        <p:spPr>
          <a:xfrm>
            <a:off x="68480" y="4503119"/>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Custom Application by Timing</a:t>
            </a:r>
          </a:p>
        </p:txBody>
      </p:sp>
      <p:sp>
        <p:nvSpPr>
          <p:cNvPr id="102" name="TextBox 101">
            <a:hlinkClick r:id="rId23" action="ppaction://hlinksldjump"/>
            <a:extLst>
              <a:ext uri="{FF2B5EF4-FFF2-40B4-BE49-F238E27FC236}">
                <a16:creationId xmlns:a16="http://schemas.microsoft.com/office/drawing/2014/main" id="{FA2C5377-AECE-46FD-BE41-066E2326B991}"/>
              </a:ext>
            </a:extLst>
          </p:cNvPr>
          <p:cNvSpPr txBox="1"/>
          <p:nvPr/>
        </p:nvSpPr>
        <p:spPr>
          <a:xfrm>
            <a:off x="68480" y="212602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Not Meeting Consistency Criteria</a:t>
            </a:r>
          </a:p>
        </p:txBody>
      </p:sp>
      <p:sp>
        <p:nvSpPr>
          <p:cNvPr id="104" name="TextBox 103">
            <a:hlinkClick r:id="rId24" action="ppaction://hlinksldjump"/>
            <a:extLst>
              <a:ext uri="{FF2B5EF4-FFF2-40B4-BE49-F238E27FC236}">
                <a16:creationId xmlns:a16="http://schemas.microsoft.com/office/drawing/2014/main" id="{0BB60131-FD49-47A3-8889-B02BC33676ED}"/>
              </a:ext>
            </a:extLst>
          </p:cNvPr>
          <p:cNvSpPr txBox="1"/>
          <p:nvPr/>
        </p:nvSpPr>
        <p:spPr>
          <a:xfrm>
            <a:off x="68480" y="1809078"/>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Variable Rates by Fertilizer Type</a:t>
            </a:r>
          </a:p>
        </p:txBody>
      </p:sp>
      <p:sp>
        <p:nvSpPr>
          <p:cNvPr id="105" name="TextBox 104">
            <a:hlinkClick r:id="rId25" action="ppaction://hlinksldjump"/>
            <a:extLst>
              <a:ext uri="{FF2B5EF4-FFF2-40B4-BE49-F238E27FC236}">
                <a16:creationId xmlns:a16="http://schemas.microsoft.com/office/drawing/2014/main" id="{271F78DF-3EA5-44F7-817E-9BE6823AECF4}"/>
              </a:ext>
            </a:extLst>
          </p:cNvPr>
          <p:cNvSpPr txBox="1"/>
          <p:nvPr/>
        </p:nvSpPr>
        <p:spPr>
          <a:xfrm>
            <a:off x="68480" y="275991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Main Person Who Determined Rate</a:t>
            </a:r>
            <a:endParaRPr lang="en-CA" sz="1100" dirty="0">
              <a:solidFill>
                <a:schemeClr val="bg1"/>
              </a:solidFill>
              <a:latin typeface="Calibri Light" pitchFamily="34" charset="0"/>
              <a:cs typeface="Calibri Light" pitchFamily="34" charset="0"/>
            </a:endParaRPr>
          </a:p>
        </p:txBody>
      </p:sp>
      <p:sp>
        <p:nvSpPr>
          <p:cNvPr id="106" name="TextBox 105">
            <a:hlinkClick r:id="rId26" action="ppaction://hlinksldjump"/>
            <a:extLst>
              <a:ext uri="{FF2B5EF4-FFF2-40B4-BE49-F238E27FC236}">
                <a16:creationId xmlns:a16="http://schemas.microsoft.com/office/drawing/2014/main" id="{7A5E6DA8-7850-4409-95F1-17588DC8EA95}"/>
              </a:ext>
            </a:extLst>
          </p:cNvPr>
          <p:cNvSpPr txBox="1"/>
          <p:nvPr/>
        </p:nvSpPr>
        <p:spPr>
          <a:xfrm>
            <a:off x="68480" y="3076862"/>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Professional Designation</a:t>
            </a:r>
            <a:endParaRPr lang="en-CA" sz="1100" dirty="0">
              <a:solidFill>
                <a:schemeClr val="bg1"/>
              </a:solidFill>
              <a:latin typeface="Calibri Light" pitchFamily="34" charset="0"/>
              <a:cs typeface="Calibri Light" pitchFamily="34" charset="0"/>
            </a:endParaRPr>
          </a:p>
        </p:txBody>
      </p:sp>
      <p:sp>
        <p:nvSpPr>
          <p:cNvPr id="107" name="TextBox 106">
            <a:hlinkClick r:id="rId27" action="ppaction://hlinksldjump"/>
            <a:extLst>
              <a:ext uri="{FF2B5EF4-FFF2-40B4-BE49-F238E27FC236}">
                <a16:creationId xmlns:a16="http://schemas.microsoft.com/office/drawing/2014/main" id="{0B5E8333-2B6E-4C13-970C-D47184AE6154}"/>
              </a:ext>
            </a:extLst>
          </p:cNvPr>
          <p:cNvSpPr txBox="1"/>
          <p:nvPr/>
        </p:nvSpPr>
        <p:spPr>
          <a:xfrm>
            <a:off x="68480" y="323533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Importance of Professional Designation</a:t>
            </a:r>
            <a:endParaRPr lang="en-CA" sz="1100" dirty="0">
              <a:solidFill>
                <a:schemeClr val="bg1"/>
              </a:solidFill>
              <a:latin typeface="Calibri Light" pitchFamily="34" charset="0"/>
              <a:cs typeface="Calibri Light" pitchFamily="34" charset="0"/>
            </a:endParaRPr>
          </a:p>
        </p:txBody>
      </p:sp>
      <p:sp>
        <p:nvSpPr>
          <p:cNvPr id="108" name="TextBox 107">
            <a:hlinkClick r:id="rId28" action="ppaction://hlinksldjump"/>
            <a:extLst>
              <a:ext uri="{FF2B5EF4-FFF2-40B4-BE49-F238E27FC236}">
                <a16:creationId xmlns:a16="http://schemas.microsoft.com/office/drawing/2014/main" id="{8EA36596-2699-4BD8-966C-AA9B0FDBCE1B}"/>
              </a:ext>
            </a:extLst>
          </p:cNvPr>
          <p:cNvSpPr txBox="1"/>
          <p:nvPr/>
        </p:nvSpPr>
        <p:spPr>
          <a:xfrm>
            <a:off x="68480" y="3393808"/>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Deviation from Recommended Rate</a:t>
            </a:r>
            <a:endParaRPr lang="en-CA" sz="1100" dirty="0">
              <a:solidFill>
                <a:schemeClr val="bg1"/>
              </a:solidFill>
              <a:latin typeface="Calibri Light" pitchFamily="34" charset="0"/>
              <a:cs typeface="Calibri Light" pitchFamily="34" charset="0"/>
            </a:endParaRPr>
          </a:p>
        </p:txBody>
      </p:sp>
      <p:sp>
        <p:nvSpPr>
          <p:cNvPr id="111" name="TextBox 110">
            <a:hlinkClick r:id="rId29" action="ppaction://hlinksldjump"/>
            <a:extLst>
              <a:ext uri="{FF2B5EF4-FFF2-40B4-BE49-F238E27FC236}">
                <a16:creationId xmlns:a16="http://schemas.microsoft.com/office/drawing/2014/main" id="{2C140AD8-845B-4F8C-8CDF-6DE008A736B5}"/>
              </a:ext>
            </a:extLst>
          </p:cNvPr>
          <p:cNvSpPr txBox="1"/>
          <p:nvPr/>
        </p:nvSpPr>
        <p:spPr>
          <a:xfrm>
            <a:off x="68480" y="418617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Factors Considered When Setting Target Yield</a:t>
            </a:r>
            <a:endParaRPr lang="en-CA" sz="1100" dirty="0">
              <a:solidFill>
                <a:schemeClr val="bg1"/>
              </a:solidFill>
              <a:latin typeface="Calibri Light" pitchFamily="34" charset="0"/>
              <a:cs typeface="Calibri Light" pitchFamily="34" charset="0"/>
            </a:endParaRPr>
          </a:p>
        </p:txBody>
      </p:sp>
      <p:sp>
        <p:nvSpPr>
          <p:cNvPr id="56" name="TextBox 55">
            <a:hlinkClick r:id="rId30" action="ppaction://hlinksldjump"/>
            <a:extLst>
              <a:ext uri="{FF2B5EF4-FFF2-40B4-BE49-F238E27FC236}">
                <a16:creationId xmlns:a16="http://schemas.microsoft.com/office/drawing/2014/main" id="{557558A9-4A66-4309-8477-DC87000E1E26}"/>
              </a:ext>
            </a:extLst>
          </p:cNvPr>
          <p:cNvSpPr txBox="1"/>
          <p:nvPr/>
        </p:nvSpPr>
        <p:spPr>
          <a:xfrm>
            <a:off x="68480" y="54129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Applications at Each Growth Stage </a:t>
            </a:r>
          </a:p>
        </p:txBody>
      </p:sp>
      <p:sp>
        <p:nvSpPr>
          <p:cNvPr id="3" name="Title 2">
            <a:extLst>
              <a:ext uri="{FF2B5EF4-FFF2-40B4-BE49-F238E27FC236}">
                <a16:creationId xmlns:a16="http://schemas.microsoft.com/office/drawing/2014/main" id="{2F455A81-A2BC-436F-BFA6-607A613BC767}"/>
              </a:ext>
            </a:extLst>
          </p:cNvPr>
          <p:cNvSpPr>
            <a:spLocks noGrp="1"/>
          </p:cNvSpPr>
          <p:nvPr>
            <p:ph type="title" idx="4294967295"/>
          </p:nvPr>
        </p:nvSpPr>
        <p:spPr>
          <a:xfrm>
            <a:off x="7085012" y="365126"/>
            <a:ext cx="4265613" cy="566830"/>
          </a:xfrm>
          <a:prstGeom prst="rect">
            <a:avLst/>
          </a:prstGeom>
        </p:spPr>
        <p:txBody>
          <a:bodyPr/>
          <a:lstStyle/>
          <a:p>
            <a:r>
              <a:rPr lang="en-CA" sz="1000" dirty="0">
                <a:solidFill>
                  <a:schemeClr val="bg1"/>
                </a:solidFill>
              </a:rPr>
              <a:t>Potatoes</a:t>
            </a:r>
          </a:p>
        </p:txBody>
      </p:sp>
      <p:sp>
        <p:nvSpPr>
          <p:cNvPr id="57" name="TextBox 56">
            <a:hlinkClick r:id="rId31" action="ppaction://hlinksldjump"/>
            <a:extLst>
              <a:ext uri="{FF2B5EF4-FFF2-40B4-BE49-F238E27FC236}">
                <a16:creationId xmlns:a16="http://schemas.microsoft.com/office/drawing/2014/main" id="{B05012AF-E490-4E14-A6FB-14837C21CD93}"/>
              </a:ext>
            </a:extLst>
          </p:cNvPr>
          <p:cNvSpPr txBox="1"/>
          <p:nvPr/>
        </p:nvSpPr>
        <p:spPr>
          <a:xfrm>
            <a:off x="68480" y="4661592"/>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Use of Biostimulants</a:t>
            </a:r>
          </a:p>
        </p:txBody>
      </p:sp>
      <p:sp>
        <p:nvSpPr>
          <p:cNvPr id="58" name="TextBox 57">
            <a:hlinkClick r:id="rId32" action="ppaction://hlinksldjump"/>
            <a:extLst>
              <a:ext uri="{FF2B5EF4-FFF2-40B4-BE49-F238E27FC236}">
                <a16:creationId xmlns:a16="http://schemas.microsoft.com/office/drawing/2014/main" id="{229BFE5A-DF73-4ABE-BBBC-AAB10F4A69A7}"/>
              </a:ext>
            </a:extLst>
          </p:cNvPr>
          <p:cNvSpPr txBox="1"/>
          <p:nvPr/>
        </p:nvSpPr>
        <p:spPr>
          <a:xfrm>
            <a:off x="68480" y="2918389"/>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 Decisions on 4R Consistency Compliance </a:t>
            </a:r>
            <a:endParaRPr lang="en-CA" sz="1100" dirty="0">
              <a:solidFill>
                <a:schemeClr val="bg1"/>
              </a:solidFill>
              <a:latin typeface="Calibri Light" pitchFamily="34" charset="0"/>
              <a:cs typeface="Calibri Light" pitchFamily="34" charset="0"/>
            </a:endParaRPr>
          </a:p>
        </p:txBody>
      </p:sp>
      <p:sp>
        <p:nvSpPr>
          <p:cNvPr id="73" name="TextBox 72">
            <a:hlinkClick r:id="rId33" action="ppaction://hlinksldjump"/>
            <a:extLst>
              <a:ext uri="{FF2B5EF4-FFF2-40B4-BE49-F238E27FC236}">
                <a16:creationId xmlns:a16="http://schemas.microsoft.com/office/drawing/2014/main" id="{5305757E-CBBD-4754-A74D-ED4ECA7A86BA}"/>
              </a:ext>
            </a:extLst>
          </p:cNvPr>
          <p:cNvSpPr txBox="1"/>
          <p:nvPr/>
        </p:nvSpPr>
        <p:spPr>
          <a:xfrm>
            <a:off x="68480" y="4027700"/>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Nitrogen Use Efficiency</a:t>
            </a:r>
          </a:p>
        </p:txBody>
      </p:sp>
    </p:spTree>
    <p:extLst>
      <p:ext uri="{BB962C8B-B14F-4D97-AF65-F5344CB8AC3E}">
        <p14:creationId xmlns:p14="http://schemas.microsoft.com/office/powerpoint/2010/main" val="10165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85A985-E445-4C72-952F-0DD9AD1058D5}"/>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Acres Treated With Each Sulphur Source in Potatoes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420702" y="21812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447212" y="239100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29% of potato acres were treated with Sulphur in 2023.</a:t>
            </a:r>
          </a:p>
        </p:txBody>
      </p:sp>
      <p:sp>
        <p:nvSpPr>
          <p:cNvPr id="22" name="Rectangle 21">
            <a:hlinkClick r:id="rId7"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potatoes, how many acres of each fertilizer type did you apply?”</a:t>
            </a:r>
          </a:p>
          <a:p>
            <a:pPr lvl="0">
              <a:defRPr/>
            </a:pPr>
            <a:r>
              <a:rPr lang="en-US" dirty="0"/>
              <a:t>The chart illustrates the % of total potato acres that were treated with this nutrient and each fertilizer type in 2023.</a:t>
            </a:r>
          </a:p>
          <a:p>
            <a:pPr lvl="0">
              <a:defRPr/>
            </a:pPr>
            <a:r>
              <a:rPr lang="en-US" dirty="0"/>
              <a:t>Nutrients were defined based on the primary component (see adjacent fertilizer types by clicking on the “A” button).</a:t>
            </a: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7409974E-57F4-DDE4-F352-06C5093B62EB}"/>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42AC8E5-34FA-61D1-3200-F11745EF5362}"/>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F3589020-8E70-4EDA-8437-FC363A89E62A}"/>
              </a:ext>
            </a:extLst>
          </p:cNvPr>
          <p:cNvGraphicFramePr>
            <a:graphicFrameLocks/>
          </p:cNvGraphicFramePr>
          <p:nvPr>
            <p:extLst>
              <p:ext uri="{D42A27DB-BD31-4B8C-83A1-F6EECF244321}">
                <p14:modId xmlns:p14="http://schemas.microsoft.com/office/powerpoint/2010/main" val="48524748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9" name="Object 8">
                        <a:extLst>
                          <a:ext uri="{FF2B5EF4-FFF2-40B4-BE49-F238E27FC236}">
                            <a16:creationId xmlns:a16="http://schemas.microsoft.com/office/drawing/2014/main" id="{5E74CF45-1DB6-4207-BF33-ACB4E5BE6720}"/>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3026612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929F5-FA42-4F7A-82C1-EA1518EAB06C}"/>
              </a:ext>
            </a:extLst>
          </p:cNvPr>
          <p:cNvPicPr>
            <a:picLocks noChangeAspect="1"/>
          </p:cNvPicPr>
          <p:nvPr/>
        </p:nvPicPr>
        <p:blipFill>
          <a:blip r:embed="rId3"/>
          <a:stretch>
            <a:fillRect/>
          </a:stretch>
        </p:blipFill>
        <p:spPr>
          <a:xfrm>
            <a:off x="2648356" y="1417407"/>
            <a:ext cx="8961897" cy="4578493"/>
          </a:xfrm>
          <a:prstGeom prst="rect">
            <a:avLst/>
          </a:prstGeom>
        </p:spPr>
      </p:pic>
      <p:graphicFrame>
        <p:nvGraphicFramePr>
          <p:cNvPr id="3" name="Object 2">
            <a:extLst>
              <a:ext uri="{FF2B5EF4-FFF2-40B4-BE49-F238E27FC236}">
                <a16:creationId xmlns:a16="http://schemas.microsoft.com/office/drawing/2014/main" id="{ADDD6B68-9B15-432D-9E60-5322A16C741E}"/>
              </a:ext>
            </a:extLst>
          </p:cNvPr>
          <p:cNvGraphicFramePr>
            <a:graphicFrameLocks/>
          </p:cNvGraphicFramePr>
          <p:nvPr>
            <p:extLst>
              <p:ext uri="{D42A27DB-BD31-4B8C-83A1-F6EECF244321}">
                <p14:modId xmlns:p14="http://schemas.microsoft.com/office/powerpoint/2010/main" val="411018144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4" imgW="914400" imgH="792360" progId="Excel.Sheet.12">
                  <p:embed/>
                </p:oleObj>
              </mc:Choice>
              <mc:Fallback>
                <p:oleObj name="Worksheet" showAsIcon="1" r:id="rId4" imgW="914400" imgH="792360" progId="Excel.Sheet.12">
                  <p:embed/>
                  <p:pic>
                    <p:nvPicPr>
                      <p:cNvPr id="0" name=""/>
                      <p:cNvPicPr/>
                      <p:nvPr/>
                    </p:nvPicPr>
                    <p:blipFill>
                      <a:blip r:embed="rId5"/>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Potatoes</a:t>
            </a:r>
          </a:p>
        </p:txBody>
      </p:sp>
      <p:pic>
        <p:nvPicPr>
          <p:cNvPr id="5" name="Picture 4" descr="Asset 8.png">
            <a:hlinkClick r:id="rId6" action="ppaction://hlinksldjump"/>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8"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1" name="TextBox 10">
            <a:extLst>
              <a:ext uri="{FF2B5EF4-FFF2-40B4-BE49-F238E27FC236}">
                <a16:creationId xmlns:a16="http://schemas.microsoft.com/office/drawing/2014/main" id="{7A729A73-D5D1-4026-8B1C-A585255712BD}"/>
              </a:ext>
            </a:extLst>
          </p:cNvPr>
          <p:cNvSpPr txBox="1"/>
          <p:nvPr/>
        </p:nvSpPr>
        <p:spPr>
          <a:xfrm>
            <a:off x="7466012" y="4424455"/>
            <a:ext cx="20853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2 million pounds of Sulphur was used in potatoes in 2023.</a:t>
            </a:r>
          </a:p>
        </p:txBody>
      </p:sp>
      <p:pic>
        <p:nvPicPr>
          <p:cNvPr id="13" name="Picture 12" descr="Asset 17.png">
            <a:extLst>
              <a:ext uri="{FF2B5EF4-FFF2-40B4-BE49-F238E27FC236}">
                <a16:creationId xmlns:a16="http://schemas.microsoft.com/office/drawing/2014/main" id="{D46FABF5-C1F0-48F5-B538-A9E994FEDA3D}"/>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3966554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DFFE5-9052-48A7-98F2-DCFF72AFBFB0}"/>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Potatoes</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13" name="Picture 12" descr="Asset 17.png">
            <a:extLst>
              <a:ext uri="{FF2B5EF4-FFF2-40B4-BE49-F238E27FC236}">
                <a16:creationId xmlns:a16="http://schemas.microsoft.com/office/drawing/2014/main" id="{9D2AD5BB-EB02-484E-92C3-E9E78BDC222A}"/>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F4E09A42-7741-4108-A89F-88972F5547B6}"/>
              </a:ext>
            </a:extLst>
          </p:cNvPr>
          <p:cNvGraphicFramePr>
            <a:graphicFrameLocks/>
          </p:cNvGraphicFramePr>
          <p:nvPr>
            <p:extLst>
              <p:ext uri="{D42A27DB-BD31-4B8C-83A1-F6EECF244321}">
                <p14:modId xmlns:p14="http://schemas.microsoft.com/office/powerpoint/2010/main" val="306799394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57023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39D0F7-85D3-41E5-8D8A-49A257893FB6}"/>
              </a:ext>
            </a:extLst>
          </p:cNvPr>
          <p:cNvPicPr>
            <a:picLocks noChangeAspect="1"/>
          </p:cNvPicPr>
          <p:nvPr/>
        </p:nvPicPr>
        <p:blipFill>
          <a:blip r:embed="rId2"/>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350837"/>
            <a:ext cx="9477375" cy="334963"/>
          </a:xfrm>
          <a:prstGeom prst="rect">
            <a:avLst/>
          </a:prstGeom>
        </p:spPr>
        <p:txBody>
          <a:bodyPr/>
          <a:lstStyle/>
          <a:p>
            <a:pPr>
              <a:lnSpc>
                <a:spcPts val="2000"/>
              </a:lnSpc>
            </a:pPr>
            <a:r>
              <a:rPr lang="en-CA" sz="2200" u="none" dirty="0"/>
              <a:t>Sulphur Fertilizer Source in Potatoes - All Timings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25" name="Rectangle 24">
            <a:hlinkClick r:id="rId6" action="ppaction://hlinksldjump"/>
            <a:extLst>
              <a:ext uri="{FF2B5EF4-FFF2-40B4-BE49-F238E27FC236}">
                <a16:creationId xmlns:a16="http://schemas.microsoft.com/office/drawing/2014/main" id="{76D21715-DFD9-4E7B-95A0-894212A32C4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9" name="Isosceles Triangle 18">
            <a:extLst>
              <a:ext uri="{FF2B5EF4-FFF2-40B4-BE49-F238E27FC236}">
                <a16:creationId xmlns:a16="http://schemas.microsoft.com/office/drawing/2014/main" id="{F3BEBD0E-B676-4E97-8937-4967017B49A5}"/>
              </a:ext>
            </a:extLst>
          </p:cNvPr>
          <p:cNvSpPr/>
          <p:nvPr/>
        </p:nvSpPr>
        <p:spPr>
          <a:xfrm>
            <a:off x="8888982" y="199570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736582" y="2183742"/>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49% of the total sulphur volume was applied as K-Mag in 2023.</a:t>
            </a:r>
          </a:p>
        </p:txBody>
      </p:sp>
      <p:pic>
        <p:nvPicPr>
          <p:cNvPr id="23" name="Picture 22" descr="Asset 17.png">
            <a:extLst>
              <a:ext uri="{FF2B5EF4-FFF2-40B4-BE49-F238E27FC236}">
                <a16:creationId xmlns:a16="http://schemas.microsoft.com/office/drawing/2014/main" id="{5ADF9B05-8772-47E8-8913-93022295DEA4}"/>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descr="Asset 9.png">
            <a:extLst>
              <a:ext uri="{FF2B5EF4-FFF2-40B4-BE49-F238E27FC236}">
                <a16:creationId xmlns:a16="http://schemas.microsoft.com/office/drawing/2014/main" id="{551DBFF4-4B92-6704-042E-C7D1E6D8111D}"/>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B16AE292-9737-496A-96E1-B93B79B01412}"/>
              </a:ext>
            </a:extLst>
          </p:cNvPr>
          <p:cNvGraphicFramePr>
            <a:graphicFrameLocks/>
          </p:cNvGraphicFramePr>
          <p:nvPr>
            <p:extLst>
              <p:ext uri="{D42A27DB-BD31-4B8C-83A1-F6EECF244321}">
                <p14:modId xmlns:p14="http://schemas.microsoft.com/office/powerpoint/2010/main" val="1735842139"/>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3" name="Object 2">
                        <a:extLst>
                          <a:ext uri="{FF2B5EF4-FFF2-40B4-BE49-F238E27FC236}">
                            <a16:creationId xmlns:a16="http://schemas.microsoft.com/office/drawing/2014/main" id="{ADDD6B68-9B15-432D-9E60-5322A16C741E}"/>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841683E-7F90-AAAE-FBFC-89D1762DF90C}"/>
              </a:ext>
            </a:extLst>
          </p:cNvPr>
          <p:cNvPicPr>
            <a:picLocks noChangeAspect="1"/>
          </p:cNvPicPr>
          <p:nvPr/>
        </p:nvPicPr>
        <p:blipFill>
          <a:blip r:embed="rId11"/>
          <a:stretch>
            <a:fillRect/>
          </a:stretch>
        </p:blipFill>
        <p:spPr>
          <a:xfrm>
            <a:off x="12266612" y="0"/>
            <a:ext cx="4839315" cy="6858000"/>
          </a:xfrm>
          <a:prstGeom prst="rect">
            <a:avLst/>
          </a:prstGeom>
        </p:spPr>
      </p:pic>
      <p:sp>
        <p:nvSpPr>
          <p:cNvPr id="8" name="MoreInfo"/>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all timings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401925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F044F15A-4D8A-44C8-9ECA-5A972A58F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708" y="614270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693FAFDC-88E6-4F52-903C-3EBFE1966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380" y="614270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6EB7A91-565B-4751-8EED-524C6D77FE8A}"/>
              </a:ext>
            </a:extLst>
          </p:cNvPr>
          <p:cNvPicPr>
            <a:picLocks noChangeAspect="1"/>
          </p:cNvPicPr>
          <p:nvPr/>
        </p:nvPicPr>
        <p:blipFill>
          <a:blip r:embed="rId3"/>
          <a:stretch>
            <a:fillRect/>
          </a:stretch>
        </p:blipFill>
        <p:spPr>
          <a:xfrm>
            <a:off x="3514063" y="822996"/>
            <a:ext cx="7230483" cy="5767316"/>
          </a:xfrm>
          <a:prstGeom prst="rect">
            <a:avLst/>
          </a:prstGeom>
        </p:spPr>
      </p:pic>
      <p:sp>
        <p:nvSpPr>
          <p:cNvPr id="2" name="Title 1"/>
          <p:cNvSpPr>
            <a:spLocks noGrp="1"/>
          </p:cNvSpPr>
          <p:nvPr>
            <p:ph type="title" idx="4294967295"/>
          </p:nvPr>
        </p:nvSpPr>
        <p:spPr>
          <a:xfrm>
            <a:off x="2711450" y="350837"/>
            <a:ext cx="9477375" cy="334963"/>
          </a:xfrm>
          <a:prstGeom prst="rect">
            <a:avLst/>
          </a:prstGeom>
        </p:spPr>
        <p:txBody>
          <a:bodyPr/>
          <a:lstStyle/>
          <a:p>
            <a:pPr>
              <a:lnSpc>
                <a:spcPts val="2000"/>
              </a:lnSpc>
            </a:pPr>
            <a:r>
              <a:rPr lang="en-CA" sz="2200" u="none" dirty="0"/>
              <a:t>Sulphur Fertilizer Source in Potatoes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4" name="Picture 3" descr="Asset 9.png">
            <a:extLst>
              <a:ext uri="{FF2B5EF4-FFF2-40B4-BE49-F238E27FC236}">
                <a16:creationId xmlns:a16="http://schemas.microsoft.com/office/drawing/2014/main" id="{936B0C0B-5385-0E6C-B9CF-BB7932012BFC}"/>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FD429081-0CD9-4F33-92D5-9FD5386E864C}"/>
              </a:ext>
            </a:extLst>
          </p:cNvPr>
          <p:cNvGraphicFramePr>
            <a:graphicFrameLocks/>
          </p:cNvGraphicFramePr>
          <p:nvPr>
            <p:extLst>
              <p:ext uri="{D42A27DB-BD31-4B8C-83A1-F6EECF244321}">
                <p14:modId xmlns:p14="http://schemas.microsoft.com/office/powerpoint/2010/main" val="2566778640"/>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3" name="Object 2">
                        <a:extLst>
                          <a:ext uri="{FF2B5EF4-FFF2-40B4-BE49-F238E27FC236}">
                            <a16:creationId xmlns:a16="http://schemas.microsoft.com/office/drawing/2014/main" id="{F4E09A42-7741-4108-A89F-88972F5547B6}"/>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EB40F9F-665F-FD5D-0E5E-78FF08662A74}"/>
              </a:ext>
            </a:extLst>
          </p:cNvPr>
          <p:cNvPicPr>
            <a:picLocks noChangeAspect="1"/>
          </p:cNvPicPr>
          <p:nvPr/>
        </p:nvPicPr>
        <p:blipFill>
          <a:blip r:embed="rId10"/>
          <a:stretch>
            <a:fillRect/>
          </a:stretch>
        </p:blipFill>
        <p:spPr>
          <a:xfrm>
            <a:off x="12266612" y="0"/>
            <a:ext cx="4839315" cy="6858000"/>
          </a:xfrm>
          <a:prstGeom prst="rect">
            <a:avLst/>
          </a:prstGeom>
        </p:spPr>
      </p:pic>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sulphur volume applied in potatoes that came from each fertilizer source.</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6233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43CBA-E948-488D-AAEB-33CFCE2FB9F6}"/>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Potatoes - % Crop Acres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MoreInfo"/>
          <p:cNvSpPr txBox="1"/>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Separately for each nutrient, the chart illustrates the % of total potato acres that was applied using each placement at each timing.</a:t>
            </a:r>
          </a:p>
          <a:p>
            <a:pPr lvl="0">
              <a:defRPr/>
            </a:pPr>
            <a:r>
              <a:rPr lang="en-US" dirty="0"/>
              <a:t>Nitrogen was defined based on it being the primary component (see adjacent fertilizer types by clicking on the “A” button.</a:t>
            </a:r>
            <a:endParaRPr lang="en-US" sz="800" dirty="0"/>
          </a:p>
        </p:txBody>
      </p:sp>
      <p:pic>
        <p:nvPicPr>
          <p:cNvPr id="3" name="Picture 2">
            <a:extLst>
              <a:ext uri="{FF2B5EF4-FFF2-40B4-BE49-F238E27FC236}">
                <a16:creationId xmlns:a16="http://schemas.microsoft.com/office/drawing/2014/main" id="{B6E09BFB-58A4-4565-131E-138A2F78B0EC}"/>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AF00323-964C-391A-9EF7-D6876865C3B9}"/>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E2CAA815-43A4-473F-B688-B1496F5C3931}"/>
              </a:ext>
            </a:extLst>
          </p:cNvPr>
          <p:cNvGraphicFramePr>
            <a:graphicFrameLocks/>
          </p:cNvGraphicFramePr>
          <p:nvPr>
            <p:extLst>
              <p:ext uri="{D42A27DB-BD31-4B8C-83A1-F6EECF244321}">
                <p14:modId xmlns:p14="http://schemas.microsoft.com/office/powerpoint/2010/main" val="151673460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0" name=""/>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303290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65B59C-E2A0-4D8F-A4B4-8F512C2F2FD1}"/>
              </a:ext>
            </a:extLst>
          </p:cNvPr>
          <p:cNvPicPr>
            <a:picLocks noChangeAspect="1"/>
          </p:cNvPicPr>
          <p:nvPr/>
        </p:nvPicPr>
        <p:blipFill>
          <a:blip r:embed="rId2"/>
          <a:stretch>
            <a:fillRect/>
          </a:stretch>
        </p:blipFill>
        <p:spPr>
          <a:xfrm>
            <a:off x="2645308" y="829092"/>
            <a:ext cx="8967993" cy="5755123"/>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Nitrogen Placement in Potatoes - % Nutrient Volume Applied at All Timings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6"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The graph illustrates the % of total nutrient volume applied in potatoes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pic>
        <p:nvPicPr>
          <p:cNvPr id="23" name="Picture 22" descr="Asset 17.png">
            <a:extLst>
              <a:ext uri="{FF2B5EF4-FFF2-40B4-BE49-F238E27FC236}">
                <a16:creationId xmlns:a16="http://schemas.microsoft.com/office/drawing/2014/main" id="{5F5E80F6-6EAE-49D2-9591-7CAA4B64F52A}"/>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4CBAC713-F809-98D2-A022-53758440EBC2}"/>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F85C4FE-AE47-0B50-47A9-3149FE447AD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D7C0DCEB-EB97-4297-812A-87885BF1DB3A}"/>
              </a:ext>
            </a:extLst>
          </p:cNvPr>
          <p:cNvGraphicFramePr>
            <a:graphicFrameLocks/>
          </p:cNvGraphicFramePr>
          <p:nvPr>
            <p:extLst>
              <p:ext uri="{D42A27DB-BD31-4B8C-83A1-F6EECF244321}">
                <p14:modId xmlns:p14="http://schemas.microsoft.com/office/powerpoint/2010/main" val="126117421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0" name=""/>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39882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23E4FA-D999-4B1B-85D1-8CC838A828EA}"/>
              </a:ext>
            </a:extLst>
          </p:cNvPr>
          <p:cNvPicPr>
            <a:picLocks noChangeAspect="1"/>
          </p:cNvPicPr>
          <p:nvPr/>
        </p:nvPicPr>
        <p:blipFill>
          <a:blip r:embed="rId2"/>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u="none" dirty="0"/>
              <a:t> Placement in Potatoes - % Crop Acres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MoreInfo"/>
          <p:cNvSpPr txBox="1"/>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potatoes, how many acres of each fertilizer type did you apply?”</a:t>
            </a:r>
          </a:p>
          <a:p>
            <a:r>
              <a:rPr lang="en-US" dirty="0"/>
              <a:t>Separately for each nutrient, the chart illustrates the % of total potato acres that was applied using each placement at each timing.</a:t>
            </a:r>
          </a:p>
          <a:p>
            <a:pPr lvl="0">
              <a:defRPr/>
            </a:pPr>
            <a:r>
              <a:rPr lang="en-US" dirty="0"/>
              <a:t>Phosphorus was defined based on it being the primary component (see adjacent fertilizer types by clicking on the “A” button).</a:t>
            </a:r>
            <a:endParaRPr lang="en-US" sz="800" dirty="0"/>
          </a:p>
        </p:txBody>
      </p:sp>
      <p:sp>
        <p:nvSpPr>
          <p:cNvPr id="3" name="Rectangle 2">
            <a:hlinkClick r:id="rId7" action="ppaction://hlinksldjump"/>
            <a:extLst>
              <a:ext uri="{FF2B5EF4-FFF2-40B4-BE49-F238E27FC236}">
                <a16:creationId xmlns:a16="http://schemas.microsoft.com/office/drawing/2014/main" id="{8DC04290-0B55-8905-9520-F9D0368393E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4E9BF1B8-C406-4340-7133-8FD4364B9370}"/>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A1589BFB-8F50-580F-B645-44FE89FEF09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0C5D1B1C-AAFC-4CC8-818F-F9960F670B3B}"/>
              </a:ext>
            </a:extLst>
          </p:cNvPr>
          <p:cNvGraphicFramePr>
            <a:graphicFrameLocks/>
          </p:cNvGraphicFramePr>
          <p:nvPr>
            <p:extLst>
              <p:ext uri="{D42A27DB-BD31-4B8C-83A1-F6EECF244321}">
                <p14:modId xmlns:p14="http://schemas.microsoft.com/office/powerpoint/2010/main" val="186139143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6" name="Object 5">
                        <a:extLst>
                          <a:ext uri="{FF2B5EF4-FFF2-40B4-BE49-F238E27FC236}">
                            <a16:creationId xmlns:a16="http://schemas.microsoft.com/office/drawing/2014/main" id="{E2CAA815-43A4-473F-B688-B1496F5C3931}"/>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518319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5F7366-1C23-4BC6-901C-FE693EA70155}"/>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165064" y="250825"/>
            <a:ext cx="9692640" cy="334963"/>
          </a:xfrm>
          <a:prstGeom prst="rect">
            <a:avLst/>
          </a:prstGeom>
        </p:spPr>
        <p:txBody>
          <a:bodyPr/>
          <a:lstStyle/>
          <a:p>
            <a:r>
              <a:rPr lang="en-CA" sz="2150" kern="1200" dirty="0">
                <a:solidFill>
                  <a:schemeClr val="accent2"/>
                </a:solidFill>
                <a:effectLst/>
              </a:rPr>
              <a:t>Phosphorus (P₂O₅) </a:t>
            </a:r>
            <a:r>
              <a:rPr lang="en-CA" sz="2150" u="none" dirty="0"/>
              <a:t>Placement in Potatoes - % Nutrient Volume Applied at All Timings</a:t>
            </a:r>
            <a:endParaRPr lang="en-US" sz="215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6"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The graph illustrates the % of total nutrient volume applied in potatoes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pic>
        <p:nvPicPr>
          <p:cNvPr id="23" name="Picture 22" descr="Asset 17.png">
            <a:extLst>
              <a:ext uri="{FF2B5EF4-FFF2-40B4-BE49-F238E27FC236}">
                <a16:creationId xmlns:a16="http://schemas.microsoft.com/office/drawing/2014/main" id="{5F5E80F6-6EAE-49D2-9591-7CAA4B64F52A}"/>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409DBA3F-FCA5-8C53-3968-F0BEAC3A82F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0583F60-6979-CF4D-3ECA-3C91B93BDF6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5" name="Object 14">
            <a:extLst>
              <a:ext uri="{FF2B5EF4-FFF2-40B4-BE49-F238E27FC236}">
                <a16:creationId xmlns:a16="http://schemas.microsoft.com/office/drawing/2014/main" id="{60E7312F-CC5C-488A-919F-D80B57691F9C}"/>
              </a:ext>
            </a:extLst>
          </p:cNvPr>
          <p:cNvGraphicFramePr>
            <a:graphicFrameLocks/>
          </p:cNvGraphicFramePr>
          <p:nvPr>
            <p:extLst>
              <p:ext uri="{D42A27DB-BD31-4B8C-83A1-F6EECF244321}">
                <p14:modId xmlns:p14="http://schemas.microsoft.com/office/powerpoint/2010/main" val="366030972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12" name="Object 11">
                        <a:extLst>
                          <a:ext uri="{FF2B5EF4-FFF2-40B4-BE49-F238E27FC236}">
                            <a16:creationId xmlns:a16="http://schemas.microsoft.com/office/drawing/2014/main" id="{4281D9EB-5A65-4F88-89CB-81B2AFC024C0}"/>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775450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B6E7-0E1F-4081-A9DC-F00B2E929CEE}"/>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a:t>
            </a:r>
            <a:r>
              <a:rPr lang="en-CA" sz="2200" u="none" dirty="0"/>
              <a:t> Placement in Potatoes - % Crop Acres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MoreInfo"/>
          <p:cNvSpPr txBox="1"/>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 how many acres of each fertilizer type did you apply?”</a:t>
            </a:r>
          </a:p>
          <a:p>
            <a:r>
              <a:rPr lang="en-US" dirty="0"/>
              <a:t>Separately for each nutrient, the chart illustrates the % of total potato acres that was applied using each placement at each timing.</a:t>
            </a:r>
          </a:p>
          <a:p>
            <a:pPr lvl="0">
              <a:defRPr/>
            </a:pPr>
            <a:r>
              <a:rPr lang="en-US" dirty="0"/>
              <a:t>Potassium was defined based on it being the primary component (see adjacent fertilizer types by clicking on the “A” button.</a:t>
            </a:r>
            <a:endParaRPr lang="en-US" sz="800" dirty="0"/>
          </a:p>
        </p:txBody>
      </p:sp>
      <p:sp>
        <p:nvSpPr>
          <p:cNvPr id="3" name="Rectangle 2">
            <a:hlinkClick r:id="rId7" action="ppaction://hlinksldjump"/>
            <a:extLst>
              <a:ext uri="{FF2B5EF4-FFF2-40B4-BE49-F238E27FC236}">
                <a16:creationId xmlns:a16="http://schemas.microsoft.com/office/drawing/2014/main" id="{A1C4DC1F-D03D-F7AC-C314-B16D770C1F9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38341E1B-53CC-41F1-45FD-848961BD1210}"/>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7699AB96-2F87-5845-140E-4A0DE988DFD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88FE9436-F2A3-4600-A769-E8B404C52E55}"/>
              </a:ext>
            </a:extLst>
          </p:cNvPr>
          <p:cNvGraphicFramePr>
            <a:graphicFrameLocks/>
          </p:cNvGraphicFramePr>
          <p:nvPr>
            <p:extLst>
              <p:ext uri="{D42A27DB-BD31-4B8C-83A1-F6EECF244321}">
                <p14:modId xmlns:p14="http://schemas.microsoft.com/office/powerpoint/2010/main" val="186139143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6" name="Object 5">
                        <a:extLst>
                          <a:ext uri="{FF2B5EF4-FFF2-40B4-BE49-F238E27FC236}">
                            <a16:creationId xmlns:a16="http://schemas.microsoft.com/office/drawing/2014/main" id="{E2CAA815-43A4-473F-B688-B1496F5C3931}"/>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4133624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C43401-B827-4C89-8089-DC61EA4148A2}"/>
              </a:ext>
            </a:extLst>
          </p:cNvPr>
          <p:cNvPicPr>
            <a:picLocks noChangeAspect="1"/>
          </p:cNvPicPr>
          <p:nvPr/>
        </p:nvPicPr>
        <p:blipFill>
          <a:blip r:embed="rId3"/>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Potatoes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Isosceles Triangle 9"/>
          <p:cNvSpPr/>
          <p:nvPr/>
        </p:nvSpPr>
        <p:spPr>
          <a:xfrm>
            <a:off x="10874565" y="478123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p:cNvSpPr txBox="1"/>
          <p:nvPr/>
        </p:nvSpPr>
        <p:spPr>
          <a:xfrm>
            <a:off x="9962284" y="4964813"/>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90% of potato growers applied fertilizer at planting.</a:t>
            </a:r>
          </a:p>
        </p:txBody>
      </p:sp>
      <p:sp>
        <p:nvSpPr>
          <p:cNvPr id="4" name="Isosceles Triangle 3">
            <a:extLst>
              <a:ext uri="{FF2B5EF4-FFF2-40B4-BE49-F238E27FC236}">
                <a16:creationId xmlns:a16="http://schemas.microsoft.com/office/drawing/2014/main" id="{9FFE48B8-8AED-32BA-F0D8-FAE43094BDBE}"/>
              </a:ext>
            </a:extLst>
          </p:cNvPr>
          <p:cNvSpPr/>
          <p:nvPr/>
        </p:nvSpPr>
        <p:spPr>
          <a:xfrm rot="16039585">
            <a:off x="8031506" y="361385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3" name="TextBox 12">
            <a:extLst>
              <a:ext uri="{FF2B5EF4-FFF2-40B4-BE49-F238E27FC236}">
                <a16:creationId xmlns:a16="http://schemas.microsoft.com/office/drawing/2014/main" id="{60476637-95E3-4138-8207-54C1A1D8E5C8}"/>
              </a:ext>
            </a:extLst>
          </p:cNvPr>
          <p:cNvSpPr txBox="1"/>
          <p:nvPr/>
        </p:nvSpPr>
        <p:spPr>
          <a:xfrm>
            <a:off x="8203124" y="3542612"/>
            <a:ext cx="175916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42% of potato growers applied fertilizer before planting.</a:t>
            </a:r>
          </a:p>
        </p:txBody>
      </p:sp>
      <p:graphicFrame>
        <p:nvGraphicFramePr>
          <p:cNvPr id="3" name="Object 2">
            <a:extLst>
              <a:ext uri="{FF2B5EF4-FFF2-40B4-BE49-F238E27FC236}">
                <a16:creationId xmlns:a16="http://schemas.microsoft.com/office/drawing/2014/main" id="{FAFF69EA-2864-4B61-B1B4-838FEF85ED1A}"/>
              </a:ext>
            </a:extLst>
          </p:cNvPr>
          <p:cNvGraphicFramePr>
            <a:graphicFrameLocks/>
          </p:cNvGraphicFramePr>
          <p:nvPr>
            <p:extLst>
              <p:ext uri="{D42A27DB-BD31-4B8C-83A1-F6EECF244321}">
                <p14:modId xmlns:p14="http://schemas.microsoft.com/office/powerpoint/2010/main" val="2036177102"/>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potato crop, did you apply fertilizer at each timing? - and given the options of a) Applied in fall of previous year, b) in the spring before planting, c) in the spring at planting and d) after planting/in-crop.</a:t>
            </a:r>
          </a:p>
          <a:p>
            <a:r>
              <a:rPr lang="en-US" dirty="0"/>
              <a:t>The chart illustrates the % of respondents who applied fertilizer at each timing in each year.</a:t>
            </a:r>
          </a:p>
        </p:txBody>
      </p:sp>
    </p:spTree>
    <p:extLst>
      <p:ext uri="{BB962C8B-B14F-4D97-AF65-F5344CB8AC3E}">
        <p14:creationId xmlns:p14="http://schemas.microsoft.com/office/powerpoint/2010/main" val="1512862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9F8271-327F-4FE8-B649-E7B29D648F2C}"/>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165064" y="250825"/>
            <a:ext cx="9601200" cy="334963"/>
          </a:xfrm>
          <a:prstGeom prst="rect">
            <a:avLst/>
          </a:prstGeom>
        </p:spPr>
        <p:txBody>
          <a:bodyPr/>
          <a:lstStyle/>
          <a:p>
            <a:r>
              <a:rPr lang="en-CA" sz="2150" kern="1200" dirty="0">
                <a:solidFill>
                  <a:schemeClr val="accent2"/>
                </a:solidFill>
                <a:effectLst/>
              </a:rPr>
              <a:t>Potassium (K₂O)</a:t>
            </a:r>
            <a:r>
              <a:rPr lang="en-CA" sz="2150" u="none" dirty="0"/>
              <a:t> Placement in Potatoes - % Nutrient Volume Applied at All Timings</a:t>
            </a:r>
            <a:endParaRPr lang="en-US" sz="215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6"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The graph illustrates the % of total nutrient volume applied in potatoes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pic>
        <p:nvPicPr>
          <p:cNvPr id="23" name="Picture 22" descr="Asset 17.png">
            <a:extLst>
              <a:ext uri="{FF2B5EF4-FFF2-40B4-BE49-F238E27FC236}">
                <a16:creationId xmlns:a16="http://schemas.microsoft.com/office/drawing/2014/main" id="{5F5E80F6-6EAE-49D2-9591-7CAA4B64F52A}"/>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5DBE626C-29F9-AFC9-53CC-1597EC58992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EC44CF7-5964-9FCA-FAD9-04B1E19E6D9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4281D9EB-5A65-4F88-89CB-81B2AFC024C0}"/>
              </a:ext>
            </a:extLst>
          </p:cNvPr>
          <p:cNvGraphicFramePr>
            <a:graphicFrameLocks/>
          </p:cNvGraphicFramePr>
          <p:nvPr>
            <p:extLst>
              <p:ext uri="{D42A27DB-BD31-4B8C-83A1-F6EECF244321}">
                <p14:modId xmlns:p14="http://schemas.microsoft.com/office/powerpoint/2010/main" val="402680509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6" name="Object 5">
                        <a:extLst>
                          <a:ext uri="{FF2B5EF4-FFF2-40B4-BE49-F238E27FC236}">
                            <a16:creationId xmlns:a16="http://schemas.microsoft.com/office/drawing/2014/main" id="{D7C0DCEB-EB97-4297-812A-87885BF1DB3A}"/>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4056785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C2D518-E123-4FF0-8330-03C9F7E64C59}"/>
              </a:ext>
            </a:extLst>
          </p:cNvPr>
          <p:cNvPicPr>
            <a:picLocks noChangeAspect="1"/>
          </p:cNvPicPr>
          <p:nvPr/>
        </p:nvPicPr>
        <p:blipFill>
          <a:blip r:embed="rId2"/>
          <a:stretch>
            <a:fillRect/>
          </a:stretch>
        </p:blipFill>
        <p:spPr>
          <a:xfrm>
            <a:off x="2645308" y="822996"/>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Potatoes - % Crop Acres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MoreInfo"/>
          <p:cNvSpPr txBox="1"/>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potato, how many acres of each fertilizer type did you apply?”</a:t>
            </a:r>
          </a:p>
          <a:p>
            <a:r>
              <a:rPr lang="en-US" dirty="0"/>
              <a:t>Separately for each nutrient, the chart illustrates the % of total potato acres that was applied using each placement at each timing.</a:t>
            </a:r>
          </a:p>
          <a:p>
            <a:pPr lvl="0">
              <a:defRPr/>
            </a:pPr>
            <a:r>
              <a:rPr lang="en-US" dirty="0"/>
              <a:t>Sulphur was defined based on it being the primary component (see adjacent fertilizer types by clicking on the “A” button.</a:t>
            </a:r>
            <a:endParaRPr lang="en-US" sz="800" dirty="0"/>
          </a:p>
        </p:txBody>
      </p:sp>
      <p:sp>
        <p:nvSpPr>
          <p:cNvPr id="3" name="Rectangle 2">
            <a:hlinkClick r:id="rId7" action="ppaction://hlinksldjump"/>
            <a:extLst>
              <a:ext uri="{FF2B5EF4-FFF2-40B4-BE49-F238E27FC236}">
                <a16:creationId xmlns:a16="http://schemas.microsoft.com/office/drawing/2014/main" id="{1CE43D45-0416-80CE-34E9-75EDEFC482F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76D60B5E-E56F-4391-1D8D-72351020C70F}"/>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72D36DFA-C453-15A2-748D-9C01357605F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49275870-1AC8-4D4D-ACBB-E5D73CAC1872}"/>
              </a:ext>
            </a:extLst>
          </p:cNvPr>
          <p:cNvGraphicFramePr>
            <a:graphicFrameLocks/>
          </p:cNvGraphicFramePr>
          <p:nvPr>
            <p:extLst>
              <p:ext uri="{D42A27DB-BD31-4B8C-83A1-F6EECF244321}">
                <p14:modId xmlns:p14="http://schemas.microsoft.com/office/powerpoint/2010/main" val="186139143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6" name="Object 5">
                        <a:extLst>
                          <a:ext uri="{FF2B5EF4-FFF2-40B4-BE49-F238E27FC236}">
                            <a16:creationId xmlns:a16="http://schemas.microsoft.com/office/drawing/2014/main" id="{E2CAA815-43A4-473F-B688-B1496F5C3931}"/>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2710225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292A80-4128-4312-B18F-958A8B22A5F1}"/>
              </a:ext>
            </a:extLst>
          </p:cNvPr>
          <p:cNvPicPr>
            <a:picLocks noChangeAspect="1"/>
          </p:cNvPicPr>
          <p:nvPr/>
        </p:nvPicPr>
        <p:blipFill>
          <a:blip r:embed="rId2"/>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Sulphur Placement in Potatoes - % Nutrient Volume Applied at All Timings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6"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The graph illustrates the % of total nutrient volume applied in potatoes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pic>
        <p:nvPicPr>
          <p:cNvPr id="3" name="Picture 2">
            <a:extLst>
              <a:ext uri="{FF2B5EF4-FFF2-40B4-BE49-F238E27FC236}">
                <a16:creationId xmlns:a16="http://schemas.microsoft.com/office/drawing/2014/main" id="{BBA6030B-0EE2-C6E5-F621-1624DA03E754}"/>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6255370-0595-9B64-38F1-0870BD0E95B3}"/>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1F38787D-B6C0-4680-9B75-6C4A7325EFC6}"/>
              </a:ext>
            </a:extLst>
          </p:cNvPr>
          <p:cNvGraphicFramePr>
            <a:graphicFrameLocks/>
          </p:cNvGraphicFramePr>
          <p:nvPr>
            <p:extLst>
              <p:ext uri="{D42A27DB-BD31-4B8C-83A1-F6EECF244321}">
                <p14:modId xmlns:p14="http://schemas.microsoft.com/office/powerpoint/2010/main" val="30208837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12" name="Object 11">
                        <a:extLst>
                          <a:ext uri="{FF2B5EF4-FFF2-40B4-BE49-F238E27FC236}">
                            <a16:creationId xmlns:a16="http://schemas.microsoft.com/office/drawing/2014/main" id="{4281D9EB-5A65-4F88-89CB-81B2AFC024C0}"/>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1594009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48E36C9-C5C5-4885-A7B8-6DE7803E98F5}"/>
              </a:ext>
            </a:extLst>
          </p:cNvPr>
          <p:cNvPicPr>
            <a:picLocks noChangeAspect="1"/>
          </p:cNvPicPr>
          <p:nvPr/>
        </p:nvPicPr>
        <p:blipFill>
          <a:blip r:embed="rId2"/>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Potatoes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3" name="Rectangle 2">
            <a:hlinkClick r:id="rId7" action="ppaction://hlinksldjump"/>
            <a:extLst>
              <a:ext uri="{FF2B5EF4-FFF2-40B4-BE49-F238E27FC236}">
                <a16:creationId xmlns:a16="http://schemas.microsoft.com/office/drawing/2014/main" id="{870B75FD-BD56-BE26-FF9A-CD57530539F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TextBox 3">
            <a:extLst>
              <a:ext uri="{FF2B5EF4-FFF2-40B4-BE49-F238E27FC236}">
                <a16:creationId xmlns:a16="http://schemas.microsoft.com/office/drawing/2014/main" id="{27140694-386E-08A4-319F-C91C366B4653}"/>
              </a:ext>
            </a:extLst>
          </p:cNvPr>
          <p:cNvSpPr txBox="1"/>
          <p:nvPr/>
        </p:nvSpPr>
        <p:spPr>
          <a:xfrm>
            <a:off x="8564187" y="1600200"/>
            <a:ext cx="178204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average N rate was 145 lbs./ac in 2023, up from 2022.</a:t>
            </a:r>
          </a:p>
        </p:txBody>
      </p:sp>
      <p:sp>
        <p:nvSpPr>
          <p:cNvPr id="8" name="MoreInfo"/>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in each year expressed in pounds of actual nitrogen per acre.</a:t>
            </a:r>
          </a:p>
        </p:txBody>
      </p:sp>
      <p:pic>
        <p:nvPicPr>
          <p:cNvPr id="6" name="Picture 5">
            <a:extLst>
              <a:ext uri="{FF2B5EF4-FFF2-40B4-BE49-F238E27FC236}">
                <a16:creationId xmlns:a16="http://schemas.microsoft.com/office/drawing/2014/main" id="{3C200C84-3A3D-2F61-3F62-3E8CD3F770B3}"/>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92003CE-1AF8-1F4C-A364-778CD04C4DF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21" name="Object 20">
            <a:extLst>
              <a:ext uri="{FF2B5EF4-FFF2-40B4-BE49-F238E27FC236}">
                <a16:creationId xmlns:a16="http://schemas.microsoft.com/office/drawing/2014/main" id="{C34C0FD4-C260-43AC-826B-98920D2BABF5}"/>
              </a:ext>
            </a:extLst>
          </p:cNvPr>
          <p:cNvGraphicFramePr>
            <a:graphicFrameLocks/>
          </p:cNvGraphicFramePr>
          <p:nvPr>
            <p:extLst>
              <p:ext uri="{D42A27DB-BD31-4B8C-83A1-F6EECF244321}">
                <p14:modId xmlns:p14="http://schemas.microsoft.com/office/powerpoint/2010/main" val="262505478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0" name=""/>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410327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E17A185F-39C6-422A-8902-D61AA946E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239" y="3429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7DAA8BC2-953E-424A-A28C-D81E582E7E80}"/>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Potatoes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3" name="Rectangle 2">
            <a:hlinkClick r:id="rId8" action="ppaction://hlinksldjump"/>
            <a:extLst>
              <a:ext uri="{FF2B5EF4-FFF2-40B4-BE49-F238E27FC236}">
                <a16:creationId xmlns:a16="http://schemas.microsoft.com/office/drawing/2014/main" id="{870B75FD-BD56-BE26-FF9A-CD57530539F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TextBox 3">
            <a:extLst>
              <a:ext uri="{FF2B5EF4-FFF2-40B4-BE49-F238E27FC236}">
                <a16:creationId xmlns:a16="http://schemas.microsoft.com/office/drawing/2014/main" id="{27140694-386E-08A4-319F-C91C366B4653}"/>
              </a:ext>
            </a:extLst>
          </p:cNvPr>
          <p:cNvSpPr txBox="1"/>
          <p:nvPr/>
        </p:nvSpPr>
        <p:spPr>
          <a:xfrm>
            <a:off x="8609013" y="1933688"/>
            <a:ext cx="1676400" cy="211135"/>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Small farms used lower N rates.</a:t>
            </a:r>
          </a:p>
        </p:txBody>
      </p:sp>
      <p:sp>
        <p:nvSpPr>
          <p:cNvPr id="8" name="MoreInfo"/>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farm size, age and 4R familiarity, the graph illustrates the average nitrogen application rate in pounds of nitrogen per acre (including untreated potato acres).</a:t>
            </a:r>
          </a:p>
        </p:txBody>
      </p:sp>
      <p:pic>
        <p:nvPicPr>
          <p:cNvPr id="6" name="Picture 5">
            <a:extLst>
              <a:ext uri="{FF2B5EF4-FFF2-40B4-BE49-F238E27FC236}">
                <a16:creationId xmlns:a16="http://schemas.microsoft.com/office/drawing/2014/main" id="{3C200C84-3A3D-2F61-3F62-3E8CD3F770B3}"/>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992003CE-1AF8-1F4C-A364-778CD04C4DF4}"/>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0C6E8DEA-E911-47A0-8E35-C611EE80EBE3}"/>
              </a:ext>
            </a:extLst>
          </p:cNvPr>
          <p:cNvGraphicFramePr>
            <a:graphicFrameLocks/>
          </p:cNvGraphicFramePr>
          <p:nvPr>
            <p:extLst>
              <p:ext uri="{D42A27DB-BD31-4B8C-83A1-F6EECF244321}">
                <p14:modId xmlns:p14="http://schemas.microsoft.com/office/powerpoint/2010/main" val="347134335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12" name="Object 11">
                        <a:extLst>
                          <a:ext uri="{FF2B5EF4-FFF2-40B4-BE49-F238E27FC236}">
                            <a16:creationId xmlns:a16="http://schemas.microsoft.com/office/drawing/2014/main" id="{76289F5A-DF87-4B9E-A240-2CFE64A75924}"/>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4290372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6"/>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EB89F-08E0-4B43-8D5A-363250883830}"/>
              </a:ext>
            </a:extLst>
          </p:cNvPr>
          <p:cNvPicPr>
            <a:picLocks noChangeAspect="1"/>
          </p:cNvPicPr>
          <p:nvPr/>
        </p:nvPicPr>
        <p:blipFill>
          <a:blip r:embed="rId2"/>
          <a:stretch>
            <a:fillRect/>
          </a:stretch>
        </p:blipFill>
        <p:spPr>
          <a:xfrm>
            <a:off x="2645308" y="822996"/>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Potatoes - Rate Ranges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3" name="Picture 12" descr="Asset 17.png">
            <a:extLst>
              <a:ext uri="{FF2B5EF4-FFF2-40B4-BE49-F238E27FC236}">
                <a16:creationId xmlns:a16="http://schemas.microsoft.com/office/drawing/2014/main" id="{23A7CA6E-C7F1-42E0-AB1D-6C3EE352B265}"/>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MoreInfo"/>
          <p:cNvSpPr txBox="1"/>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on the left illustrates the % of potato acres that were treated with nitrogen at an application rate that fell within each rate range. The graph on the right illustrates the cumulative % of potato acres that were treated with nitrogen at an application rate that fell within each rate range. </a:t>
            </a:r>
          </a:p>
        </p:txBody>
      </p:sp>
      <p:pic>
        <p:nvPicPr>
          <p:cNvPr id="3" name="Picture 2">
            <a:extLst>
              <a:ext uri="{FF2B5EF4-FFF2-40B4-BE49-F238E27FC236}">
                <a16:creationId xmlns:a16="http://schemas.microsoft.com/office/drawing/2014/main" id="{082E73CF-A723-4480-090F-C2F44A7D0A7F}"/>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08CDDA8-3E5F-446D-33BE-C36DF9314643}"/>
              </a:ext>
            </a:extLst>
          </p:cNvPr>
          <p:cNvPicPr>
            <a:picLocks noChangeAspect="1"/>
          </p:cNvPicPr>
          <p:nvPr/>
        </p:nvPicPr>
        <p:blipFill>
          <a:blip r:embed="rId8"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1379005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5226CE-B978-4603-9612-E3DEE6B9DBBD}"/>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Rate Ranges in Potatoes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4" name="TextBox 13">
            <a:extLst>
              <a:ext uri="{FF2B5EF4-FFF2-40B4-BE49-F238E27FC236}">
                <a16:creationId xmlns:a16="http://schemas.microsoft.com/office/drawing/2014/main" id="{C7C92DDB-E76F-47C5-A1D7-E66FD0AA95E7}"/>
              </a:ext>
            </a:extLst>
          </p:cNvPr>
          <p:cNvSpPr txBox="1"/>
          <p:nvPr/>
        </p:nvSpPr>
        <p:spPr>
          <a:xfrm>
            <a:off x="9828212" y="5439001"/>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55% of the N volume was applied at 170+ lbs./ac.</a:t>
            </a:r>
          </a:p>
        </p:txBody>
      </p:sp>
      <p:pic>
        <p:nvPicPr>
          <p:cNvPr id="15" name="Picture 14" descr="Asset 17.png">
            <a:extLst>
              <a:ext uri="{FF2B5EF4-FFF2-40B4-BE49-F238E27FC236}">
                <a16:creationId xmlns:a16="http://schemas.microsoft.com/office/drawing/2014/main" id="{D3FE0C33-27E6-40A3-9555-3ED8F0ADA6D5}"/>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nitrogen volume that was applied in potatoes within each rate range.</a:t>
            </a:r>
          </a:p>
          <a:p>
            <a:r>
              <a:rPr lang="en-US" dirty="0"/>
              <a:t>Total pounds of actual nitrogen applied was calculated based on all sources of nitrogen from all fertilizer types.</a:t>
            </a:r>
          </a:p>
        </p:txBody>
      </p:sp>
      <p:pic>
        <p:nvPicPr>
          <p:cNvPr id="3" name="Picture 2">
            <a:extLst>
              <a:ext uri="{FF2B5EF4-FFF2-40B4-BE49-F238E27FC236}">
                <a16:creationId xmlns:a16="http://schemas.microsoft.com/office/drawing/2014/main" id="{EF05306C-BC8D-AA9A-C6C9-49D69C46A8FD}"/>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75AC650-01E1-59FD-0E92-3F5BBB6710C4}"/>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813872C3-03BE-404E-A70B-BB75B6F5B208}"/>
              </a:ext>
            </a:extLst>
          </p:cNvPr>
          <p:cNvGraphicFramePr>
            <a:graphicFrameLocks/>
          </p:cNvGraphicFramePr>
          <p:nvPr>
            <p:extLst>
              <p:ext uri="{D42A27DB-BD31-4B8C-83A1-F6EECF244321}">
                <p14:modId xmlns:p14="http://schemas.microsoft.com/office/powerpoint/2010/main" val="1711918531"/>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14" name="Object 13">
                        <a:extLst>
                          <a:ext uri="{FF2B5EF4-FFF2-40B4-BE49-F238E27FC236}">
                            <a16:creationId xmlns:a16="http://schemas.microsoft.com/office/drawing/2014/main" id="{4971CE50-8756-456E-B893-C6CC81594A6E}"/>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956F12F-08A3-51D7-77AD-8E5490C9BF4D}"/>
              </a:ext>
            </a:extLst>
          </p:cNvPr>
          <p:cNvSpPr/>
          <p:nvPr/>
        </p:nvSpPr>
        <p:spPr>
          <a:xfrm>
            <a:off x="2656447" y="4876800"/>
            <a:ext cx="8784000" cy="1368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02987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22C78A50-3306-4D8C-A335-A6A19DE6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030" y="57514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7113FD9B-DD26-42E4-AAF9-78A080037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53147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FC6C75D3-A79B-4AA2-AA23-A6D358DC7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187" y="2743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D2F13CB2-C4E9-4FF2-9974-AB20391ECFD8}"/>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Potatoes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nitrogen</a:t>
            </a:r>
          </a:p>
        </p:txBody>
      </p:sp>
      <p:sp>
        <p:nvSpPr>
          <p:cNvPr id="17" name="Rectangle 16">
            <a:hlinkClick r:id="rId8" action="ppaction://hlinksldjump"/>
            <a:extLst>
              <a:ext uri="{FF2B5EF4-FFF2-40B4-BE49-F238E27FC236}">
                <a16:creationId xmlns:a16="http://schemas.microsoft.com/office/drawing/2014/main" id="{D1D7BF23-9CDB-42DD-81BF-4CBE189F2A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15" name="Object 14">
            <a:extLst>
              <a:ext uri="{FF2B5EF4-FFF2-40B4-BE49-F238E27FC236}">
                <a16:creationId xmlns:a16="http://schemas.microsoft.com/office/drawing/2014/main" id="{53205C5A-95B9-4283-B92B-FF75B87C7042}"/>
              </a:ext>
            </a:extLst>
          </p:cNvPr>
          <p:cNvGraphicFramePr>
            <a:graphicFrameLocks/>
          </p:cNvGraphicFramePr>
          <p:nvPr>
            <p:extLst>
              <p:ext uri="{D42A27DB-BD31-4B8C-83A1-F6EECF244321}">
                <p14:modId xmlns:p14="http://schemas.microsoft.com/office/powerpoint/2010/main" val="349504142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9" imgW="914400" imgH="792360" progId="Excel.Sheet.12">
                  <p:embed/>
                </p:oleObj>
              </mc:Choice>
              <mc:Fallback>
                <p:oleObj name="Worksheet" showAsIcon="1" r:id="rId9" imgW="914400" imgH="792360" progId="Excel.Sheet.12">
                  <p:embed/>
                  <p:pic>
                    <p:nvPicPr>
                      <p:cNvPr id="16" name="Object 15">
                        <a:extLst>
                          <a:ext uri="{FF2B5EF4-FFF2-40B4-BE49-F238E27FC236}">
                            <a16:creationId xmlns:a16="http://schemas.microsoft.com/office/drawing/2014/main" id="{400D1557-E260-4BC1-A3A5-4A7FB424E246}"/>
                          </a:ext>
                        </a:extLst>
                      </p:cNvPr>
                      <p:cNvPicPr/>
                      <p:nvPr/>
                    </p:nvPicPr>
                    <p:blipFill>
                      <a:blip r:embed="rId10"/>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20D07E4-ABF8-8A62-E4A2-C8C419ABB241}"/>
              </a:ext>
            </a:extLst>
          </p:cNvPr>
          <p:cNvSpPr txBox="1"/>
          <p:nvPr/>
        </p:nvSpPr>
        <p:spPr>
          <a:xfrm>
            <a:off x="9371012" y="4659583"/>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N rates at planting were 116 lbs./ac in 2023.</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at each application timing in each year expressed in pounds of actual Nitrogen per acre.</a:t>
            </a:r>
          </a:p>
          <a:p>
            <a:r>
              <a:rPr lang="en-CA" dirty="0"/>
              <a:t>Note: Rates exclude non-users of Nitrogen.</a:t>
            </a:r>
          </a:p>
        </p:txBody>
      </p:sp>
    </p:spTree>
    <p:extLst>
      <p:ext uri="{BB962C8B-B14F-4D97-AF65-F5344CB8AC3E}">
        <p14:creationId xmlns:p14="http://schemas.microsoft.com/office/powerpoint/2010/main" val="117393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AD360B-3D0F-4050-A6EA-3A8AB59A422D}"/>
              </a:ext>
            </a:extLst>
          </p:cNvPr>
          <p:cNvPicPr>
            <a:picLocks noChangeAspect="1"/>
          </p:cNvPicPr>
          <p:nvPr/>
        </p:nvPicPr>
        <p:blipFill>
          <a:blip r:embed="rId2"/>
          <a:stretch>
            <a:fillRect/>
          </a:stretch>
        </p:blipFill>
        <p:spPr>
          <a:xfrm>
            <a:off x="3102547" y="829092"/>
            <a:ext cx="8053514"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Potatoes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7" name="TextBox 16">
            <a:extLst>
              <a:ext uri="{FF2B5EF4-FFF2-40B4-BE49-F238E27FC236}">
                <a16:creationId xmlns:a16="http://schemas.microsoft.com/office/drawing/2014/main" id="{7426169D-5EAF-495F-9F27-3C60B3298535}"/>
              </a:ext>
            </a:extLst>
          </p:cNvPr>
          <p:cNvSpPr txBox="1"/>
          <p:nvPr/>
        </p:nvSpPr>
        <p:spPr>
          <a:xfrm>
            <a:off x="8380412" y="1524000"/>
            <a:ext cx="17436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P</a:t>
            </a:r>
            <a:r>
              <a:rPr lang="en-US" sz="1000" baseline="-25000" dirty="0"/>
              <a:t>2</a:t>
            </a:r>
            <a:r>
              <a:rPr lang="en-US" sz="1000" dirty="0"/>
              <a:t>O</a:t>
            </a:r>
            <a:r>
              <a:rPr lang="en-US" sz="1000" baseline="-25000" dirty="0"/>
              <a:t>5</a:t>
            </a:r>
            <a:r>
              <a:rPr lang="en-US" sz="1000" dirty="0"/>
              <a:t> rates were unchanged in 2023 at 94 lbs./ac.</a:t>
            </a:r>
          </a:p>
        </p:txBody>
      </p:sp>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in each year expressed in pounds of actual Phosphorus (P₂O₅) per acre.</a:t>
            </a:r>
          </a:p>
          <a:p>
            <a:r>
              <a:rPr lang="en-CA" dirty="0"/>
              <a:t>Note: Rates include non-users of Phosphorus (P₂O₅).</a:t>
            </a:r>
          </a:p>
        </p:txBody>
      </p:sp>
      <p:sp>
        <p:nvSpPr>
          <p:cNvPr id="3" name="Rectangle 2">
            <a:hlinkClick r:id="rId7" action="ppaction://hlinksldjump"/>
            <a:extLst>
              <a:ext uri="{FF2B5EF4-FFF2-40B4-BE49-F238E27FC236}">
                <a16:creationId xmlns:a16="http://schemas.microsoft.com/office/drawing/2014/main" id="{98FF3333-D1F6-E5B7-575C-A6B6E881D4B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140D60FF-4894-8F9A-F530-8AB0E6D5B5E0}"/>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E7F4910-DB93-CA4E-95C2-092058A1B71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9" name="Object 18">
            <a:extLst>
              <a:ext uri="{FF2B5EF4-FFF2-40B4-BE49-F238E27FC236}">
                <a16:creationId xmlns:a16="http://schemas.microsoft.com/office/drawing/2014/main" id="{2B0D5436-847B-4678-9AAF-C5D0C0C5D9EA}"/>
              </a:ext>
            </a:extLst>
          </p:cNvPr>
          <p:cNvGraphicFramePr>
            <a:graphicFrameLocks/>
          </p:cNvGraphicFramePr>
          <p:nvPr>
            <p:extLst>
              <p:ext uri="{D42A27DB-BD31-4B8C-83A1-F6EECF244321}">
                <p14:modId xmlns:p14="http://schemas.microsoft.com/office/powerpoint/2010/main" val="973452157"/>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21" name="Object 20">
                        <a:extLst>
                          <a:ext uri="{FF2B5EF4-FFF2-40B4-BE49-F238E27FC236}">
                            <a16:creationId xmlns:a16="http://schemas.microsoft.com/office/drawing/2014/main" id="{C34C0FD4-C260-43AC-826B-98920D2BABF5}"/>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63568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179C6BC5-8E09-4534-BF19-B6742BBF6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239" y="3429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E74DD323-ED68-4D87-B419-350A9229AC71}"/>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Potatoes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8" name="MOREINFO"/>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farm size, age and 4R familiarity, the graph illustrates the average Phosphorus (P₂O₅) application rate in pounds of Phosphorus (P₂O₅) per acre (including untreated potato acres).</a:t>
            </a:r>
          </a:p>
        </p:txBody>
      </p:sp>
      <p:sp>
        <p:nvSpPr>
          <p:cNvPr id="3" name="Rectangle 2">
            <a:hlinkClick r:id="rId8" action="ppaction://hlinksldjump"/>
            <a:extLst>
              <a:ext uri="{FF2B5EF4-FFF2-40B4-BE49-F238E27FC236}">
                <a16:creationId xmlns:a16="http://schemas.microsoft.com/office/drawing/2014/main" id="{98FF3333-D1F6-E5B7-575C-A6B6E881D4B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140D60FF-4894-8F9A-F530-8AB0E6D5B5E0}"/>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E7F4910-DB93-CA4E-95C2-092058A1B717}"/>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23" name="Object 22">
            <a:extLst>
              <a:ext uri="{FF2B5EF4-FFF2-40B4-BE49-F238E27FC236}">
                <a16:creationId xmlns:a16="http://schemas.microsoft.com/office/drawing/2014/main" id="{E22CAA41-DB5A-48F2-8B68-824E93259FEA}"/>
              </a:ext>
            </a:extLst>
          </p:cNvPr>
          <p:cNvGraphicFramePr>
            <a:graphicFrameLocks/>
          </p:cNvGraphicFramePr>
          <p:nvPr>
            <p:extLst>
              <p:ext uri="{D42A27DB-BD31-4B8C-83A1-F6EECF244321}">
                <p14:modId xmlns:p14="http://schemas.microsoft.com/office/powerpoint/2010/main" val="2982949169"/>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16" name="Object 15">
                        <a:extLst>
                          <a:ext uri="{FF2B5EF4-FFF2-40B4-BE49-F238E27FC236}">
                            <a16:creationId xmlns:a16="http://schemas.microsoft.com/office/drawing/2014/main" id="{0C6E8DEA-E911-47A0-8E35-C611EE80EBE3}"/>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3904392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BF5B1226-375B-4AC4-B8B6-35E63FE5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230" y="347402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848D2FA-CD41-4BA3-AA15-03D127606115}"/>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Potatoes - % Growers by Timing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potato crop, did you apply fertilizer at each timing? - and given the options of a) Applied in fall of previous year, b) in the spring before planting, c) in the spring at planting and d) after planting/in-crop.</a:t>
            </a:r>
          </a:p>
          <a:p>
            <a:r>
              <a:rPr lang="en-CA" dirty="0"/>
              <a:t>Separately by farm size, age and 4R program familiarity, the charts illustrate the % of potato growers who applied fertilizer at each timing.</a:t>
            </a:r>
          </a:p>
        </p:txBody>
      </p:sp>
    </p:spTree>
    <p:extLst>
      <p:ext uri="{BB962C8B-B14F-4D97-AF65-F5344CB8AC3E}">
        <p14:creationId xmlns:p14="http://schemas.microsoft.com/office/powerpoint/2010/main" val="268816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08DBED-6650-45C0-BEBA-526E623E0526}"/>
              </a:ext>
            </a:extLst>
          </p:cNvPr>
          <p:cNvPicPr>
            <a:picLocks noChangeAspect="1"/>
          </p:cNvPicPr>
          <p:nvPr/>
        </p:nvPicPr>
        <p:blipFill>
          <a:blip r:embed="rId2"/>
          <a:stretch>
            <a:fillRect/>
          </a:stretch>
        </p:blipFill>
        <p:spPr>
          <a:xfrm>
            <a:off x="2651404" y="826044"/>
            <a:ext cx="895580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Potatoes - Rate Ranges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6475412" y="139432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6094412" y="1604030"/>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20% of potato acres did not receive an application of Phosphorus.</a:t>
            </a:r>
          </a:p>
        </p:txBody>
      </p:sp>
      <p:pic>
        <p:nvPicPr>
          <p:cNvPr id="22" name="Picture 21" descr="Asset 17.png">
            <a:extLst>
              <a:ext uri="{FF2B5EF4-FFF2-40B4-BE49-F238E27FC236}">
                <a16:creationId xmlns:a16="http://schemas.microsoft.com/office/drawing/2014/main" id="{F5A4210E-C8EF-457A-B6F3-C717EF9F545F}"/>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23" name="Rectangle 22">
            <a:hlinkClick r:id="rId7" action="ppaction://hlinksldjump"/>
            <a:extLst>
              <a:ext uri="{FF2B5EF4-FFF2-40B4-BE49-F238E27FC236}">
                <a16:creationId xmlns:a16="http://schemas.microsoft.com/office/drawing/2014/main" id="{890D9436-4639-4900-8C30-AF2FCED941F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potato acres that were treated with phosphorus (P</a:t>
            </a:r>
            <a:r>
              <a:rPr lang="en-US" baseline="-25000" dirty="0"/>
              <a:t>2</a:t>
            </a:r>
            <a:r>
              <a:rPr lang="en-US" dirty="0"/>
              <a:t>O</a:t>
            </a:r>
            <a:r>
              <a:rPr lang="en-US" baseline="-25000" dirty="0"/>
              <a:t>5</a:t>
            </a:r>
            <a:r>
              <a:rPr lang="en-US" dirty="0"/>
              <a:t>) at an application rate that fell within each rate range. The graph on the right illustrates the cumulative % of potato acres that were treated with phosphorus (P</a:t>
            </a:r>
            <a:r>
              <a:rPr lang="en-US" baseline="-25000" dirty="0"/>
              <a:t>2</a:t>
            </a:r>
            <a:r>
              <a:rPr lang="en-US" dirty="0"/>
              <a:t>O</a:t>
            </a:r>
            <a:r>
              <a:rPr lang="en-US" baseline="-25000" dirty="0"/>
              <a:t>5</a:t>
            </a:r>
            <a:r>
              <a:rPr lang="en-US" dirty="0"/>
              <a:t>) at an application rate that fell within each rate range. </a:t>
            </a:r>
          </a:p>
        </p:txBody>
      </p:sp>
      <p:pic>
        <p:nvPicPr>
          <p:cNvPr id="3" name="Picture 2">
            <a:extLst>
              <a:ext uri="{FF2B5EF4-FFF2-40B4-BE49-F238E27FC236}">
                <a16:creationId xmlns:a16="http://schemas.microsoft.com/office/drawing/2014/main" id="{93B46EF3-73FA-6D8B-9B14-B2CB1BF7268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E334F40-1639-B56F-EADD-B109DDCAAF97}"/>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60132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12B081-A68C-4801-A6D0-70524EE884D2}"/>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a:t>
            </a:r>
            <a:r>
              <a:rPr lang="en-US" sz="2200" u="none" dirty="0"/>
              <a:t> Rate Ranges in Potatoes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4" name="Picture 3" descr="Asset 9.png">
            <a:extLst>
              <a:ext uri="{FF2B5EF4-FFF2-40B4-BE49-F238E27FC236}">
                <a16:creationId xmlns:a16="http://schemas.microsoft.com/office/drawing/2014/main" id="{F9519AF0-C8E1-FE68-7EE4-E1933AB03530}"/>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A6809421-9BBD-4C0D-AAEF-51906F47740B}"/>
              </a:ext>
            </a:extLst>
          </p:cNvPr>
          <p:cNvGraphicFramePr>
            <a:graphicFrameLocks/>
          </p:cNvGraphicFramePr>
          <p:nvPr>
            <p:extLst>
              <p:ext uri="{D42A27DB-BD31-4B8C-83A1-F6EECF244321}">
                <p14:modId xmlns:p14="http://schemas.microsoft.com/office/powerpoint/2010/main" val="129492698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22" name="Object 21">
                        <a:extLst>
                          <a:ext uri="{FF2B5EF4-FFF2-40B4-BE49-F238E27FC236}">
                            <a16:creationId xmlns:a16="http://schemas.microsoft.com/office/drawing/2014/main" id="{C33496DA-2A9A-40DB-B0BC-C8EDD72914F7}"/>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6E7F6FB-8345-AE06-0E8F-0AB276B501AE}"/>
              </a:ext>
            </a:extLst>
          </p:cNvPr>
          <p:cNvSpPr txBox="1"/>
          <p:nvPr/>
        </p:nvSpPr>
        <p:spPr>
          <a:xfrm>
            <a:off x="9904412" y="4688337"/>
            <a:ext cx="1371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Almost 40% of the P volume was applied at 140 to 179.9 lbs./ac.</a:t>
            </a:r>
          </a:p>
        </p:txBody>
      </p:sp>
      <p:sp>
        <p:nvSpPr>
          <p:cNvPr id="11" name="Rectangle 10">
            <a:extLst>
              <a:ext uri="{FF2B5EF4-FFF2-40B4-BE49-F238E27FC236}">
                <a16:creationId xmlns:a16="http://schemas.microsoft.com/office/drawing/2014/main" id="{81760126-6EA7-ACBD-D670-04A382E0BD33}"/>
              </a:ext>
            </a:extLst>
          </p:cNvPr>
          <p:cNvSpPr/>
          <p:nvPr/>
        </p:nvSpPr>
        <p:spPr>
          <a:xfrm>
            <a:off x="2656447" y="3854825"/>
            <a:ext cx="8784000" cy="1368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F480F41E-AB9D-B2CE-58BB-27C2AE72CE6C}"/>
              </a:ext>
            </a:extLst>
          </p:cNvPr>
          <p:cNvPicPr>
            <a:picLocks noChangeAspect="1"/>
          </p:cNvPicPr>
          <p:nvPr/>
        </p:nvPicPr>
        <p:blipFill>
          <a:blip r:embed="rId10"/>
          <a:stretch>
            <a:fillRect/>
          </a:stretch>
        </p:blipFill>
        <p:spPr>
          <a:xfrm>
            <a:off x="12266612" y="0"/>
            <a:ext cx="4839315" cy="6858000"/>
          </a:xfrm>
          <a:prstGeom prst="rect">
            <a:avLst/>
          </a:prstGeom>
        </p:spPr>
      </p:pic>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phosphorus (P₂O₅) volume that was applied in potatoes within each rate range.</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40236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ACF3D000-0E3A-4FC1-A5DB-2EF35CDE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330547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091" y="53147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0C9255D4-48D0-4FAE-A527-3C6CA895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37413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B2DB7D22-E3C3-4016-B3CA-A7D995098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2743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D14450E1-A624-4A68-AB54-23FF20DC2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362" y="57514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BFBEFA25-8ACE-441D-9855-1E95D4C82EAE}"/>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Potatoes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phosphorus</a:t>
            </a:r>
          </a:p>
        </p:txBody>
      </p:sp>
      <p:graphicFrame>
        <p:nvGraphicFramePr>
          <p:cNvPr id="16" name="Object 15">
            <a:extLst>
              <a:ext uri="{FF2B5EF4-FFF2-40B4-BE49-F238E27FC236}">
                <a16:creationId xmlns:a16="http://schemas.microsoft.com/office/drawing/2014/main" id="{363953E4-21A8-42BC-A50E-049BEBA4E085}"/>
              </a:ext>
            </a:extLst>
          </p:cNvPr>
          <p:cNvGraphicFramePr>
            <a:graphicFrameLocks/>
          </p:cNvGraphicFramePr>
          <p:nvPr>
            <p:extLst>
              <p:ext uri="{D42A27DB-BD31-4B8C-83A1-F6EECF244321}">
                <p14:modId xmlns:p14="http://schemas.microsoft.com/office/powerpoint/2010/main" val="46745737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15" name="Object 14">
                        <a:extLst>
                          <a:ext uri="{FF2B5EF4-FFF2-40B4-BE49-F238E27FC236}">
                            <a16:creationId xmlns:a16="http://schemas.microsoft.com/office/drawing/2014/main" id="{E05364AE-4152-499D-AF06-DB4888A4404E}"/>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24121C5-BE8F-4B4F-2CA4-B9F7D7C1664E}"/>
              </a:ext>
            </a:extLst>
          </p:cNvPr>
          <p:cNvSpPr txBox="1"/>
          <p:nvPr/>
        </p:nvSpPr>
        <p:spPr>
          <a:xfrm>
            <a:off x="10133012" y="4668292"/>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a:t>
            </a:r>
            <a:r>
              <a:rPr lang="en-US" sz="1000" baseline="-25000" dirty="0"/>
              <a:t>2</a:t>
            </a:r>
            <a:r>
              <a:rPr lang="en-US" sz="1000" dirty="0"/>
              <a:t>O</a:t>
            </a:r>
            <a:r>
              <a:rPr lang="en-US" sz="1000" baseline="-25000" dirty="0"/>
              <a:t>5</a:t>
            </a:r>
            <a:r>
              <a:rPr lang="en-US" sz="1000" dirty="0"/>
              <a:t> application rates at planting were unchanged in 2023.</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at each application timing in each year expressed in pounds of actual Phosphorus (P₂O₅) per acre.</a:t>
            </a:r>
          </a:p>
          <a:p>
            <a:r>
              <a:rPr lang="en-CA" dirty="0"/>
              <a:t>Note: Rates </a:t>
            </a:r>
            <a:r>
              <a:rPr lang="en-CA" u="sng" dirty="0"/>
              <a:t>exclude</a:t>
            </a:r>
            <a:r>
              <a:rPr lang="en-CA" dirty="0"/>
              <a:t> non-users of Phosphorus (P₂O₅).</a:t>
            </a:r>
          </a:p>
        </p:txBody>
      </p:sp>
    </p:spTree>
    <p:extLst>
      <p:ext uri="{BB962C8B-B14F-4D97-AF65-F5344CB8AC3E}">
        <p14:creationId xmlns:p14="http://schemas.microsoft.com/office/powerpoint/2010/main" val="2971168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8AADAB-1079-4DAA-A9AA-797C838D8781}"/>
              </a:ext>
            </a:extLst>
          </p:cNvPr>
          <p:cNvPicPr>
            <a:picLocks noChangeAspect="1"/>
          </p:cNvPicPr>
          <p:nvPr/>
        </p:nvPicPr>
        <p:blipFill>
          <a:blip r:embed="rId2"/>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Potatoes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in each year expressed in pounds of actual Potassium (K₂O) per acre.</a:t>
            </a:r>
          </a:p>
          <a:p>
            <a:r>
              <a:rPr lang="en-CA" dirty="0"/>
              <a:t>Note: Rates include non-users of Potassium (K₂O).</a:t>
            </a:r>
          </a:p>
        </p:txBody>
      </p:sp>
      <p:sp>
        <p:nvSpPr>
          <p:cNvPr id="3" name="Rectangle 2">
            <a:hlinkClick r:id="rId7" action="ppaction://hlinksldjump"/>
            <a:extLst>
              <a:ext uri="{FF2B5EF4-FFF2-40B4-BE49-F238E27FC236}">
                <a16:creationId xmlns:a16="http://schemas.microsoft.com/office/drawing/2014/main" id="{FB0EB442-B038-CCC9-5EEB-75EF779A73A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CA6FE315-5CB6-4CCA-DBF2-822DD2311147}"/>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258574FA-7CA4-491C-FE59-07B39DC3802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5" name="Object 14">
            <a:extLst>
              <a:ext uri="{FF2B5EF4-FFF2-40B4-BE49-F238E27FC236}">
                <a16:creationId xmlns:a16="http://schemas.microsoft.com/office/drawing/2014/main" id="{B31BABB9-B3EA-4450-BCD5-5B1D9FC22305}"/>
              </a:ext>
            </a:extLst>
          </p:cNvPr>
          <p:cNvGraphicFramePr>
            <a:graphicFrameLocks/>
          </p:cNvGraphicFramePr>
          <p:nvPr>
            <p:extLst>
              <p:ext uri="{D42A27DB-BD31-4B8C-83A1-F6EECF244321}">
                <p14:modId xmlns:p14="http://schemas.microsoft.com/office/powerpoint/2010/main" val="154499958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19" name="Object 18">
                        <a:extLst>
                          <a:ext uri="{FF2B5EF4-FFF2-40B4-BE49-F238E27FC236}">
                            <a16:creationId xmlns:a16="http://schemas.microsoft.com/office/drawing/2014/main" id="{2B0D5436-847B-4678-9AAF-C5D0C0C5D9EA}"/>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77BA0EBB-6B50-7892-2A8C-5CB198AF21FF}"/>
              </a:ext>
            </a:extLst>
          </p:cNvPr>
          <p:cNvSpPr txBox="1"/>
          <p:nvPr/>
        </p:nvSpPr>
        <p:spPr>
          <a:xfrm>
            <a:off x="8617977" y="2619601"/>
            <a:ext cx="17436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K</a:t>
            </a:r>
            <a:r>
              <a:rPr lang="en-US" sz="1000" baseline="-25000" dirty="0"/>
              <a:t>2</a:t>
            </a:r>
            <a:r>
              <a:rPr lang="en-US" sz="1000" dirty="0"/>
              <a:t>O rates were lower in 2023 at 133lbs./ac.</a:t>
            </a:r>
          </a:p>
        </p:txBody>
      </p:sp>
    </p:spTree>
    <p:extLst>
      <p:ext uri="{BB962C8B-B14F-4D97-AF65-F5344CB8AC3E}">
        <p14:creationId xmlns:p14="http://schemas.microsoft.com/office/powerpoint/2010/main" val="42716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F859C568-4811-4BF6-93E2-BE78242F7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239" y="3429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BC901785-3CFD-4264-AF52-2FDB369C8F4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Potatoes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farm size, age and 4R familiarity, the graph illustrates the average potassium (K₂O) application rate in pounds of potassium (K₂O) per acre (including untreated potato acres).</a:t>
            </a:r>
          </a:p>
        </p:txBody>
      </p:sp>
      <p:sp>
        <p:nvSpPr>
          <p:cNvPr id="3" name="Rectangle 2">
            <a:hlinkClick r:id="rId8" action="ppaction://hlinksldjump"/>
            <a:extLst>
              <a:ext uri="{FF2B5EF4-FFF2-40B4-BE49-F238E27FC236}">
                <a16:creationId xmlns:a16="http://schemas.microsoft.com/office/drawing/2014/main" id="{FB0EB442-B038-CCC9-5EEB-75EF779A73A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CA6FE315-5CB6-4CCA-DBF2-822DD2311147}"/>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258574FA-7CA4-491C-FE59-07B39DC38021}"/>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633F9EBB-FC50-488F-AC18-D25149309FBE}"/>
              </a:ext>
            </a:extLst>
          </p:cNvPr>
          <p:cNvGraphicFramePr>
            <a:graphicFrameLocks/>
          </p:cNvGraphicFramePr>
          <p:nvPr>
            <p:extLst>
              <p:ext uri="{D42A27DB-BD31-4B8C-83A1-F6EECF244321}">
                <p14:modId xmlns:p14="http://schemas.microsoft.com/office/powerpoint/2010/main" val="382925662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16" name="Object 15">
                        <a:extLst>
                          <a:ext uri="{FF2B5EF4-FFF2-40B4-BE49-F238E27FC236}">
                            <a16:creationId xmlns:a16="http://schemas.microsoft.com/office/drawing/2014/main" id="{0C6E8DEA-E911-47A0-8E35-C611EE80EBE3}"/>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3044537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6FF362-4B73-42F0-8EBF-B0A9A1480942}"/>
              </a:ext>
            </a:extLst>
          </p:cNvPr>
          <p:cNvPicPr>
            <a:picLocks noChangeAspect="1"/>
          </p:cNvPicPr>
          <p:nvPr/>
        </p:nvPicPr>
        <p:blipFill>
          <a:blip r:embed="rId2"/>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Potatoes - Rate Ranges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2" name="Rectangle 21">
            <a:hlinkClick r:id="rId7" action="ppaction://hlinksldjump"/>
            <a:extLst>
              <a:ext uri="{FF2B5EF4-FFF2-40B4-BE49-F238E27FC236}">
                <a16:creationId xmlns:a16="http://schemas.microsoft.com/office/drawing/2014/main" id="{2D09E3A4-5A45-4486-89B8-CA4D232EC5F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potato acres that were treated with potassium (K</a:t>
            </a:r>
            <a:r>
              <a:rPr lang="en-US" baseline="-25000" dirty="0"/>
              <a:t>2</a:t>
            </a:r>
            <a:r>
              <a:rPr lang="en-US" dirty="0"/>
              <a:t>O) at an application rate that fell within each rate range. The graph on the right illustrates the cumulative % of potato acres that were treated with potassium (K</a:t>
            </a:r>
            <a:r>
              <a:rPr lang="en-US" baseline="-25000" dirty="0"/>
              <a:t>2</a:t>
            </a:r>
            <a:r>
              <a:rPr lang="en-US" dirty="0"/>
              <a:t>O) at an application rate that fell within each rate range. </a:t>
            </a:r>
          </a:p>
        </p:txBody>
      </p:sp>
      <p:pic>
        <p:nvPicPr>
          <p:cNvPr id="3" name="Picture 2">
            <a:extLst>
              <a:ext uri="{FF2B5EF4-FFF2-40B4-BE49-F238E27FC236}">
                <a16:creationId xmlns:a16="http://schemas.microsoft.com/office/drawing/2014/main" id="{3EE12A4E-8416-4B80-4FED-3938D583EF92}"/>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34A6E5D-84E0-C47D-EF58-882CE87A24D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1" name="Isosceles Triangle 10">
            <a:extLst>
              <a:ext uri="{FF2B5EF4-FFF2-40B4-BE49-F238E27FC236}">
                <a16:creationId xmlns:a16="http://schemas.microsoft.com/office/drawing/2014/main" id="{1D934FBE-92D6-EBDD-9A83-3D996F0FAD37}"/>
              </a:ext>
            </a:extLst>
          </p:cNvPr>
          <p:cNvSpPr/>
          <p:nvPr/>
        </p:nvSpPr>
        <p:spPr>
          <a:xfrm>
            <a:off x="6201987" y="178942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796338" y="1974278"/>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10% of potato acres received a K</a:t>
            </a:r>
            <a:r>
              <a:rPr lang="en-US" sz="1000" baseline="-25000" dirty="0"/>
              <a:t>2</a:t>
            </a:r>
            <a:r>
              <a:rPr lang="en-US" sz="1000" dirty="0"/>
              <a:t>O application at 70 – 79.9 lbs./ac.</a:t>
            </a:r>
          </a:p>
        </p:txBody>
      </p:sp>
    </p:spTree>
    <p:extLst>
      <p:ext uri="{BB962C8B-B14F-4D97-AF65-F5344CB8AC3E}">
        <p14:creationId xmlns:p14="http://schemas.microsoft.com/office/powerpoint/2010/main" val="139214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A9D782-04B4-430D-B5CF-77575850708A}"/>
              </a:ext>
            </a:extLst>
          </p:cNvPr>
          <p:cNvPicPr>
            <a:picLocks noChangeAspect="1"/>
          </p:cNvPicPr>
          <p:nvPr/>
        </p:nvPicPr>
        <p:blipFill>
          <a:blip r:embed="rId2"/>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Potatoes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20" name="Picture 19" descr="Asset 17.png">
            <a:extLst>
              <a:ext uri="{FF2B5EF4-FFF2-40B4-BE49-F238E27FC236}">
                <a16:creationId xmlns:a16="http://schemas.microsoft.com/office/drawing/2014/main" id="{86ED8964-94E1-4548-B2C5-0C1A72FD832C}"/>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21" name="TextBox 20">
            <a:extLst>
              <a:ext uri="{FF2B5EF4-FFF2-40B4-BE49-F238E27FC236}">
                <a16:creationId xmlns:a16="http://schemas.microsoft.com/office/drawing/2014/main" id="{EA845C35-636B-4568-A76F-7DA2238641B8}"/>
              </a:ext>
            </a:extLst>
          </p:cNvPr>
          <p:cNvSpPr txBox="1"/>
          <p:nvPr/>
        </p:nvSpPr>
        <p:spPr>
          <a:xfrm>
            <a:off x="8990012" y="4232501"/>
            <a:ext cx="21751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Potassium volumes were scattered across a wide range of application rates.</a:t>
            </a:r>
          </a:p>
        </p:txBody>
      </p:sp>
      <p:pic>
        <p:nvPicPr>
          <p:cNvPr id="4" name="Picture 3" descr="Asset 9.png">
            <a:extLst>
              <a:ext uri="{FF2B5EF4-FFF2-40B4-BE49-F238E27FC236}">
                <a16:creationId xmlns:a16="http://schemas.microsoft.com/office/drawing/2014/main" id="{F5DCE248-B9B1-FADB-EB58-6B3AC5A19DCA}"/>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6FB6D8E9-0E10-4956-B2D2-658602C78B78}"/>
              </a:ext>
            </a:extLst>
          </p:cNvPr>
          <p:cNvGraphicFramePr>
            <a:graphicFrameLocks/>
          </p:cNvGraphicFramePr>
          <p:nvPr>
            <p:extLst>
              <p:ext uri="{D42A27DB-BD31-4B8C-83A1-F6EECF244321}">
                <p14:modId xmlns:p14="http://schemas.microsoft.com/office/powerpoint/2010/main" val="360586081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17" name="Object 16">
                        <a:extLst>
                          <a:ext uri="{FF2B5EF4-FFF2-40B4-BE49-F238E27FC236}">
                            <a16:creationId xmlns:a16="http://schemas.microsoft.com/office/drawing/2014/main" id="{535A8E6F-8B86-422F-BDA3-C3287A52C9B4}"/>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1A54D94-9B43-1DAB-8DBF-596CC5ACECE6}"/>
              </a:ext>
            </a:extLst>
          </p:cNvPr>
          <p:cNvPicPr>
            <a:picLocks noChangeAspect="1"/>
          </p:cNvPicPr>
          <p:nvPr/>
        </p:nvPicPr>
        <p:blipFill>
          <a:blip r:embed="rId10"/>
          <a:stretch>
            <a:fillRect/>
          </a:stretch>
        </p:blipFill>
        <p:spPr>
          <a:xfrm>
            <a:off x="12266612" y="0"/>
            <a:ext cx="4839315" cy="6858000"/>
          </a:xfrm>
          <a:prstGeom prst="rect">
            <a:avLst/>
          </a:prstGeom>
        </p:spPr>
      </p:pic>
      <p:sp>
        <p:nvSpPr>
          <p:cNvPr id="8" name="MoreInfo"/>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potassium (K₂O) volume that was applied in potatoes within each rate range.</a:t>
            </a:r>
          </a:p>
          <a:p>
            <a:r>
              <a:rPr lang="en-US"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416986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22948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B92ADFD3-E237-4F39-9EB1-3EF79822E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27432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6" y="53147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B20E6799-8E28-449F-8080-E1A031D51B4E}"/>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Potatoes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potassium</a:t>
            </a:r>
          </a:p>
        </p:txBody>
      </p:sp>
      <p:graphicFrame>
        <p:nvGraphicFramePr>
          <p:cNvPr id="16" name="Object 15">
            <a:extLst>
              <a:ext uri="{FF2B5EF4-FFF2-40B4-BE49-F238E27FC236}">
                <a16:creationId xmlns:a16="http://schemas.microsoft.com/office/drawing/2014/main" id="{C924F7DF-75E1-475D-BD22-D93C26CCD382}"/>
              </a:ext>
            </a:extLst>
          </p:cNvPr>
          <p:cNvGraphicFramePr>
            <a:graphicFrameLocks/>
          </p:cNvGraphicFramePr>
          <p:nvPr>
            <p:extLst>
              <p:ext uri="{D42A27DB-BD31-4B8C-83A1-F6EECF244321}">
                <p14:modId xmlns:p14="http://schemas.microsoft.com/office/powerpoint/2010/main" val="3178471962"/>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13" name="Object 12">
                        <a:extLst>
                          <a:ext uri="{FF2B5EF4-FFF2-40B4-BE49-F238E27FC236}">
                            <a16:creationId xmlns:a16="http://schemas.microsoft.com/office/drawing/2014/main" id="{7FCAC9A0-55F3-4CC5-BFE7-B641EF9DD230}"/>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382C28CC-B5BB-A038-E12F-41D73EC9781A}"/>
              </a:ext>
            </a:extLst>
          </p:cNvPr>
          <p:cNvSpPr txBox="1"/>
          <p:nvPr/>
        </p:nvSpPr>
        <p:spPr>
          <a:xfrm>
            <a:off x="8990012" y="4668292"/>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K</a:t>
            </a:r>
            <a:r>
              <a:rPr lang="en-US" sz="1000" baseline="-25000" dirty="0"/>
              <a:t>2</a:t>
            </a:r>
            <a:r>
              <a:rPr lang="en-US" sz="1000" dirty="0"/>
              <a:t>O rates at planting were just over 100 lbs./ac again in 2023.</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at each application timing in each year expressed in pounds of actual Potassium (K₂O) per acre.</a:t>
            </a:r>
          </a:p>
          <a:p>
            <a:r>
              <a:rPr lang="en-CA" dirty="0"/>
              <a:t>Note: Rates exclude non-users of Potassium (K₂O).</a:t>
            </a:r>
          </a:p>
        </p:txBody>
      </p:sp>
    </p:spTree>
    <p:extLst>
      <p:ext uri="{BB962C8B-B14F-4D97-AF65-F5344CB8AC3E}">
        <p14:creationId xmlns:p14="http://schemas.microsoft.com/office/powerpoint/2010/main" val="3101570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4922DC-083D-40C4-B50D-E7C1AB83A083}"/>
              </a:ext>
            </a:extLst>
          </p:cNvPr>
          <p:cNvPicPr>
            <a:picLocks noChangeAspect="1"/>
          </p:cNvPicPr>
          <p:nvPr/>
        </p:nvPicPr>
        <p:blipFill>
          <a:blip r:embed="rId2"/>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Potatoes</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in each year expressed in pounds of actual Sulphur per acre.</a:t>
            </a:r>
          </a:p>
          <a:p>
            <a:r>
              <a:rPr lang="en-CA" dirty="0"/>
              <a:t>Note: Rates include non-users of Sulphur.</a:t>
            </a:r>
          </a:p>
        </p:txBody>
      </p:sp>
      <p:sp>
        <p:nvSpPr>
          <p:cNvPr id="3" name="Rectangle 2">
            <a:hlinkClick r:id="rId7" action="ppaction://hlinksldjump"/>
            <a:extLst>
              <a:ext uri="{FF2B5EF4-FFF2-40B4-BE49-F238E27FC236}">
                <a16:creationId xmlns:a16="http://schemas.microsoft.com/office/drawing/2014/main" id="{383FAAF0-494D-BD8F-CE27-B6367F46661A}"/>
              </a:ext>
            </a:extLst>
          </p:cNvPr>
          <p:cNvSpPr/>
          <p:nvPr/>
        </p:nvSpPr>
        <p:spPr>
          <a:xfrm>
            <a:off x="99160" y="2514600"/>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46078664-1643-0BE1-8F05-3C82AB12F118}"/>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8AFBB9D0-E332-45CB-CFE3-2E463C1F210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9EBB46E0-4FDA-41FA-A066-143C905C0448}"/>
              </a:ext>
            </a:extLst>
          </p:cNvPr>
          <p:cNvGraphicFramePr>
            <a:graphicFrameLocks/>
          </p:cNvGraphicFramePr>
          <p:nvPr>
            <p:extLst>
              <p:ext uri="{D42A27DB-BD31-4B8C-83A1-F6EECF244321}">
                <p14:modId xmlns:p14="http://schemas.microsoft.com/office/powerpoint/2010/main" val="399177280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15" name="Object 14">
                        <a:extLst>
                          <a:ext uri="{FF2B5EF4-FFF2-40B4-BE49-F238E27FC236}">
                            <a16:creationId xmlns:a16="http://schemas.microsoft.com/office/drawing/2014/main" id="{B31BABB9-B3EA-4450-BCD5-5B1D9FC22305}"/>
                          </a:ext>
                        </a:extLst>
                      </p:cNvPr>
                      <p:cNvPicPr/>
                      <p:nvPr/>
                    </p:nvPicPr>
                    <p:blipFill>
                      <a:blip r:embed="rId11"/>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F409928D-6004-1104-AC0F-BAA9EAA76C5C}"/>
              </a:ext>
            </a:extLst>
          </p:cNvPr>
          <p:cNvSpPr txBox="1"/>
          <p:nvPr/>
        </p:nvSpPr>
        <p:spPr>
          <a:xfrm>
            <a:off x="8617977" y="2209800"/>
            <a:ext cx="17436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Sulphur rates were higher in 2023 at 24 lbs./ac.</a:t>
            </a:r>
          </a:p>
        </p:txBody>
      </p:sp>
    </p:spTree>
    <p:extLst>
      <p:ext uri="{BB962C8B-B14F-4D97-AF65-F5344CB8AC3E}">
        <p14:creationId xmlns:p14="http://schemas.microsoft.com/office/powerpoint/2010/main" val="255893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ED11DB3F-2930-4377-BBB2-081EDC78E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848" y="340821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88E15B56-CC83-4F3A-915B-7C5678E976C2}"/>
              </a:ext>
            </a:extLst>
          </p:cNvPr>
          <p:cNvPicPr>
            <a:picLocks noChangeAspect="1"/>
          </p:cNvPicPr>
          <p:nvPr/>
        </p:nvPicPr>
        <p:blipFill>
          <a:blip r:embed="rId3"/>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Potatoes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by farm size, age and 4R familiarity, the graph illustrates the average sulphur application rate in pounds of sulphur per acre (including untreated potato acres).</a:t>
            </a:r>
          </a:p>
        </p:txBody>
      </p:sp>
      <p:sp>
        <p:nvSpPr>
          <p:cNvPr id="3" name="Rectangle 2">
            <a:hlinkClick r:id="rId8" action="ppaction://hlinksldjump"/>
            <a:extLst>
              <a:ext uri="{FF2B5EF4-FFF2-40B4-BE49-F238E27FC236}">
                <a16:creationId xmlns:a16="http://schemas.microsoft.com/office/drawing/2014/main" id="{383FAAF0-494D-BD8F-CE27-B6367F46661A}"/>
              </a:ext>
            </a:extLst>
          </p:cNvPr>
          <p:cNvSpPr/>
          <p:nvPr/>
        </p:nvSpPr>
        <p:spPr>
          <a:xfrm>
            <a:off x="99160" y="2514600"/>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46078664-1643-0BE1-8F05-3C82AB12F118}"/>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8AFBB9D0-E332-45CB-CFE3-2E463C1F2107}"/>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1BF24B70-7FC0-49AF-B1F9-4C0EC014A751}"/>
              </a:ext>
            </a:extLst>
          </p:cNvPr>
          <p:cNvGraphicFramePr>
            <a:graphicFrameLocks/>
          </p:cNvGraphicFramePr>
          <p:nvPr>
            <p:extLst>
              <p:ext uri="{D42A27DB-BD31-4B8C-83A1-F6EECF244321}">
                <p14:modId xmlns:p14="http://schemas.microsoft.com/office/powerpoint/2010/main" val="382925662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11" imgW="914400" imgH="792360" progId="Excel.Sheet.12">
                  <p:embed/>
                </p:oleObj>
              </mc:Choice>
              <mc:Fallback>
                <p:oleObj name="Worksheet" showAsIcon="1" r:id="rId11" imgW="914400" imgH="792360" progId="Excel.Sheet.12">
                  <p:embed/>
                  <p:pic>
                    <p:nvPicPr>
                      <p:cNvPr id="16" name="Object 15">
                        <a:extLst>
                          <a:ext uri="{FF2B5EF4-FFF2-40B4-BE49-F238E27FC236}">
                            <a16:creationId xmlns:a16="http://schemas.microsoft.com/office/drawing/2014/main" id="{0C6E8DEA-E911-47A0-8E35-C611EE80EBE3}"/>
                          </a:ext>
                        </a:extLst>
                      </p:cNvPr>
                      <p:cNvPicPr/>
                      <p:nvPr/>
                    </p:nvPicPr>
                    <p:blipFill>
                      <a:blip r:embed="rId12"/>
                      <a:srcRect l="28333" t="1923" r="28333" b="55128"/>
                      <a:stretch>
                        <a:fillRect/>
                      </a:stretch>
                    </p:blipFill>
                    <p:spPr>
                      <a:xfrm>
                        <a:off x="736600" y="4584700"/>
                        <a:ext cx="428625" cy="365125"/>
                      </a:xfrm>
                      <a:prstGeom prst="rect">
                        <a:avLst/>
                      </a:prstGeom>
                    </p:spPr>
                  </p:pic>
                </p:oleObj>
              </mc:Fallback>
            </mc:AlternateContent>
          </a:graphicData>
        </a:graphic>
      </p:graphicFrame>
    </p:spTree>
    <p:extLst>
      <p:ext uri="{BB962C8B-B14F-4D97-AF65-F5344CB8AC3E}">
        <p14:creationId xmlns:p14="http://schemas.microsoft.com/office/powerpoint/2010/main" val="3587402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B300D0-2672-4166-AEAD-9CD491A485B8}"/>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Potatoes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potato crop, did you apply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 - and given the options of a) Applied in fall of previous year, b) in the spring before planting, c) in the spring at planting and d) after planting/in-crop.</a:t>
            </a:r>
          </a:p>
          <a:p>
            <a:pPr lvl="0"/>
            <a:r>
              <a:rPr lang="en-US" dirty="0"/>
              <a:t>The chart illustrates the % of respondents who applied manure at each timing in each year.</a:t>
            </a:r>
          </a:p>
        </p:txBody>
      </p:sp>
    </p:spTree>
    <p:extLst>
      <p:ext uri="{BB962C8B-B14F-4D97-AF65-F5344CB8AC3E}">
        <p14:creationId xmlns:p14="http://schemas.microsoft.com/office/powerpoint/2010/main" val="1918783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015DAC-CD25-488C-B7A4-C986F3D15FF4}"/>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Potatoes - Rate Ranges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Potatoes</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4" name="Rectangle 13">
            <a:hlinkClick r:id="rId7" action="ppaction://hlinksldjump"/>
            <a:extLst>
              <a:ext uri="{FF2B5EF4-FFF2-40B4-BE49-F238E27FC236}">
                <a16:creationId xmlns:a16="http://schemas.microsoft.com/office/drawing/2014/main" id="{F6E3DC71-8A19-40C9-A5D7-798FF80E173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Potatoes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potato acres that were treated with sulphur at an application rate that fell within each rate range. The graph on the right illustrates the cumulative % of potato acres that were treated with sulphur at an application rate that fell within each rate range. </a:t>
            </a:r>
          </a:p>
        </p:txBody>
      </p:sp>
      <p:sp>
        <p:nvSpPr>
          <p:cNvPr id="4" name="Isosceles Triangle 3">
            <a:extLst>
              <a:ext uri="{FF2B5EF4-FFF2-40B4-BE49-F238E27FC236}">
                <a16:creationId xmlns:a16="http://schemas.microsoft.com/office/drawing/2014/main" id="{7FF701DB-5CEF-5156-257D-21441325429E}"/>
              </a:ext>
            </a:extLst>
          </p:cNvPr>
          <p:cNvSpPr/>
          <p:nvPr/>
        </p:nvSpPr>
        <p:spPr>
          <a:xfrm>
            <a:off x="6303348" y="162935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76C86DC6-CDCF-A7CB-F830-9D059494DEAE}"/>
              </a:ext>
            </a:extLst>
          </p:cNvPr>
          <p:cNvSpPr txBox="1"/>
          <p:nvPr/>
        </p:nvSpPr>
        <p:spPr>
          <a:xfrm>
            <a:off x="5922348" y="1839056"/>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29% of potato acres did not receive an application of Sulphur in 2023.</a:t>
            </a:r>
          </a:p>
        </p:txBody>
      </p:sp>
      <p:pic>
        <p:nvPicPr>
          <p:cNvPr id="3" name="Picture 2">
            <a:extLst>
              <a:ext uri="{FF2B5EF4-FFF2-40B4-BE49-F238E27FC236}">
                <a16:creationId xmlns:a16="http://schemas.microsoft.com/office/drawing/2014/main" id="{4805B14E-B578-6CA4-A352-DD595F6BB731}"/>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D704BD9E-851A-2DC9-E0B5-A5DBFFA54A19}"/>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138092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76A656-A155-48AF-96F3-0A96F563DEC1}"/>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Rate Ranges in Potatoes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Box 14">
            <a:extLst>
              <a:ext uri="{FF2B5EF4-FFF2-40B4-BE49-F238E27FC236}">
                <a16:creationId xmlns:a16="http://schemas.microsoft.com/office/drawing/2014/main" id="{8094CB7C-B4BF-4882-A92F-1E1709336F02}"/>
              </a:ext>
            </a:extLst>
          </p:cNvPr>
          <p:cNvSpPr txBox="1"/>
          <p:nvPr/>
        </p:nvSpPr>
        <p:spPr>
          <a:xfrm>
            <a:off x="7466012" y="3920836"/>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32% of the S volume was applied between 30 - 39.9 lbs./ac.</a:t>
            </a:r>
          </a:p>
        </p:txBody>
      </p:sp>
      <p:pic>
        <p:nvPicPr>
          <p:cNvPr id="4" name="Picture 3" descr="Asset 9.png">
            <a:extLst>
              <a:ext uri="{FF2B5EF4-FFF2-40B4-BE49-F238E27FC236}">
                <a16:creationId xmlns:a16="http://schemas.microsoft.com/office/drawing/2014/main" id="{BC27D5F5-CF87-421F-F724-18FAF3FB49EC}"/>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06010EC8-2401-4631-BEC2-744C33C35885}"/>
              </a:ext>
            </a:extLst>
          </p:cNvPr>
          <p:cNvGraphicFramePr>
            <a:graphicFrameLocks/>
          </p:cNvGraphicFramePr>
          <p:nvPr>
            <p:extLst>
              <p:ext uri="{D42A27DB-BD31-4B8C-83A1-F6EECF244321}">
                <p14:modId xmlns:p14="http://schemas.microsoft.com/office/powerpoint/2010/main" val="374562078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15" name="Object 14">
                        <a:extLst>
                          <a:ext uri="{FF2B5EF4-FFF2-40B4-BE49-F238E27FC236}">
                            <a16:creationId xmlns:a16="http://schemas.microsoft.com/office/drawing/2014/main" id="{6685032E-6D59-441E-B6B9-8CFA9FC59FB0}"/>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sulphur volume that was applied in potatoes within each rate range.</a:t>
            </a:r>
          </a:p>
          <a:p>
            <a:r>
              <a:rPr lang="en-CA" dirty="0"/>
              <a:t>Total pounds of actual sulphur applied was calculated based on all sources of sulphur nutrient from all fertilizer types.</a:t>
            </a:r>
          </a:p>
        </p:txBody>
      </p:sp>
      <p:pic>
        <p:nvPicPr>
          <p:cNvPr id="3" name="Picture 2">
            <a:extLst>
              <a:ext uri="{FF2B5EF4-FFF2-40B4-BE49-F238E27FC236}">
                <a16:creationId xmlns:a16="http://schemas.microsoft.com/office/drawing/2014/main" id="{95F9E6E1-E24D-CA5A-61DB-F7F95D48922A}"/>
              </a:ext>
            </a:extLst>
          </p:cNvPr>
          <p:cNvPicPr>
            <a:picLocks noChangeAspect="1"/>
          </p:cNvPicPr>
          <p:nvPr/>
        </p:nvPicPr>
        <p:blipFill>
          <a:blip r:embed="rId10"/>
          <a:stretch>
            <a:fillRect/>
          </a:stretch>
        </p:blipFill>
        <p:spPr>
          <a:xfrm>
            <a:off x="12266612" y="0"/>
            <a:ext cx="4839315" cy="6858000"/>
          </a:xfrm>
          <a:prstGeom prst="rect">
            <a:avLst/>
          </a:prstGeom>
        </p:spPr>
      </p:pic>
    </p:spTree>
    <p:extLst>
      <p:ext uri="{BB962C8B-B14F-4D97-AF65-F5344CB8AC3E}">
        <p14:creationId xmlns:p14="http://schemas.microsoft.com/office/powerpoint/2010/main" val="329334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49E1CCD7-B2C1-43A2-943C-8B7356F89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466" y="23052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932" y="532437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2FA39321-21A7-42EB-9878-37F2ED13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27419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C58912FC-2E62-4F35-B9BA-3CD264222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737" y="37413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274A7173-34F3-4288-9B4B-55A55782F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57514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69CE4252-62D1-4A02-8C44-4AF235E52CA7}"/>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Potatoes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sulphur</a:t>
            </a:r>
          </a:p>
        </p:txBody>
      </p:sp>
      <p:graphicFrame>
        <p:nvGraphicFramePr>
          <p:cNvPr id="16" name="Object 15">
            <a:extLst>
              <a:ext uri="{FF2B5EF4-FFF2-40B4-BE49-F238E27FC236}">
                <a16:creationId xmlns:a16="http://schemas.microsoft.com/office/drawing/2014/main" id="{EB6F6E68-ADFB-4E05-9AC5-3CA9718D7A54}"/>
              </a:ext>
            </a:extLst>
          </p:cNvPr>
          <p:cNvGraphicFramePr>
            <a:graphicFrameLocks/>
          </p:cNvGraphicFramePr>
          <p:nvPr>
            <p:extLst>
              <p:ext uri="{D42A27DB-BD31-4B8C-83A1-F6EECF244321}">
                <p14:modId xmlns:p14="http://schemas.microsoft.com/office/powerpoint/2010/main" val="149444461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12" name="Object 11">
                        <a:extLst>
                          <a:ext uri="{FF2B5EF4-FFF2-40B4-BE49-F238E27FC236}">
                            <a16:creationId xmlns:a16="http://schemas.microsoft.com/office/drawing/2014/main" id="{B935B120-2F5B-4511-86AD-3108705D3E52}"/>
                          </a:ext>
                        </a:extLst>
                      </p:cNvPr>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E1C737C-2632-F717-49EF-FF3E064C9547}"/>
              </a:ext>
            </a:extLst>
          </p:cNvPr>
          <p:cNvSpPr txBox="1"/>
          <p:nvPr/>
        </p:nvSpPr>
        <p:spPr>
          <a:xfrm>
            <a:off x="8151812" y="4659583"/>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rates at planting were a little higher in 2023 at 31 lbs./ac.</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at each application timing in each year expressed in pounds of actual Sulphur per acre.</a:t>
            </a:r>
          </a:p>
          <a:p>
            <a:r>
              <a:rPr lang="en-CA" dirty="0"/>
              <a:t>Note: Rates exclude non-users of Sulphur.</a:t>
            </a:r>
          </a:p>
        </p:txBody>
      </p:sp>
    </p:spTree>
    <p:extLst>
      <p:ext uri="{BB962C8B-B14F-4D97-AF65-F5344CB8AC3E}">
        <p14:creationId xmlns:p14="http://schemas.microsoft.com/office/powerpoint/2010/main" val="3255245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511699-54AC-408F-8C72-AE4C08715B5D}"/>
              </a:ext>
            </a:extLst>
          </p:cNvPr>
          <p:cNvPicPr>
            <a:picLocks noChangeAspect="1"/>
          </p:cNvPicPr>
          <p:nvPr/>
        </p:nvPicPr>
        <p:blipFill>
          <a:blip r:embed="rId3"/>
          <a:stretch>
            <a:fillRect/>
          </a:stretch>
        </p:blipFill>
        <p:spPr>
          <a:xfrm>
            <a:off x="4157247" y="1624689"/>
            <a:ext cx="5944115" cy="41639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6878254" y="4572140"/>
            <a:ext cx="226415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45% of potato growers say they tailor their fertilizer program field by field.</a:t>
            </a:r>
          </a:p>
        </p:txBody>
      </p:sp>
      <p:graphicFrame>
        <p:nvGraphicFramePr>
          <p:cNvPr id="3" name="Object 2">
            <a:extLst>
              <a:ext uri="{FF2B5EF4-FFF2-40B4-BE49-F238E27FC236}">
                <a16:creationId xmlns:a16="http://schemas.microsoft.com/office/drawing/2014/main" id="{83C2CCA4-0D89-434D-98C4-8A3023AD18A4}"/>
              </a:ext>
            </a:extLst>
          </p:cNvPr>
          <p:cNvGraphicFramePr>
            <a:graphicFrameLocks/>
          </p:cNvGraphicFramePr>
          <p:nvPr>
            <p:extLst>
              <p:ext uri="{D42A27DB-BD31-4B8C-83A1-F6EECF244321}">
                <p14:modId xmlns:p14="http://schemas.microsoft.com/office/powerpoint/2010/main" val="399635693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potato crop, did you: a) use variable rate technology based on prescription maps on all of your potato acres, b) use variable rate technology based on prescription maps on some of your potato acres, c) tailor your fertilizer program on a field-by-field basis or d) use exactly the same fertilizer program for all potatoes fields on the farm?</a:t>
            </a:r>
          </a:p>
          <a:p>
            <a:r>
              <a:rPr lang="en-CA" dirty="0"/>
              <a:t>The graph illustrates the % of potato growers who followed each fertilizer program in their 2023 potato crop.</a:t>
            </a:r>
          </a:p>
        </p:txBody>
      </p:sp>
    </p:spTree>
    <p:extLst>
      <p:ext uri="{BB962C8B-B14F-4D97-AF65-F5344CB8AC3E}">
        <p14:creationId xmlns:p14="http://schemas.microsoft.com/office/powerpoint/2010/main" val="21677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21A0A-4BED-407B-A855-47E10A604412}"/>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Fertilizer Program in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6116254" y="2086201"/>
            <a:ext cx="162664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growers reported using variable rates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potato crop, did you: a) use variable rate technology based on prescription maps on all of your potato acres, b) use variable rate technology based on prescription maps on some of your potato acres, c) tailor your fertilizer program on a field-by-field basis or d) use exactly the same fertilizer program for all potatoes fields on the farm?</a:t>
            </a:r>
          </a:p>
          <a:p>
            <a:r>
              <a:rPr lang="en-US" dirty="0"/>
              <a:t>The graph illustrates the % of potato growers who followed each fertilizer program in their potato crop in each year.</a:t>
            </a:r>
          </a:p>
        </p:txBody>
      </p:sp>
    </p:spTree>
    <p:extLst>
      <p:ext uri="{BB962C8B-B14F-4D97-AF65-F5344CB8AC3E}">
        <p14:creationId xmlns:p14="http://schemas.microsoft.com/office/powerpoint/2010/main" val="1661628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216BFBC3-8B62-4DE8-BF7E-B795BE9AD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585" y="3429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922E833-3523-4B9F-96FA-EED9D1E9E283}"/>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Potatoes - by Sub-Group</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fertilizer application on your 2023 potato crop, did you: a) use variable rate technology based on prescription maps on all of your potato acres, b) use variable rate technology based on prescription maps on some of your potato acres, c) tailor your fertilizer program on a field-by-field basis or d) use exactly the same fertilizer program for all potatoes fields on the farm?</a:t>
            </a:r>
          </a:p>
          <a:p>
            <a:r>
              <a:rPr lang="en-US" dirty="0"/>
              <a:t>Separately by farm size, age and 4R familiarity, the graph on the left illustrates the % of potato growers who used variable rates on some or all of their potatoes fields.  The graph in the middle illustrates the % of potato growers who tailored their fertilizer program on a field-by-field basis.  The graph on the right illustrates the % of potato growers who used the same fertilizer program on all of their potatoes fields.</a:t>
            </a:r>
          </a:p>
        </p:txBody>
      </p:sp>
    </p:spTree>
    <p:extLst>
      <p:ext uri="{BB962C8B-B14F-4D97-AF65-F5344CB8AC3E}">
        <p14:creationId xmlns:p14="http://schemas.microsoft.com/office/powerpoint/2010/main" val="411666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EF46E791-6D3B-4FCC-8E87-99A21DA7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362" y="58653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4">
            <a:extLst>
              <a:ext uri="{FF2B5EF4-FFF2-40B4-BE49-F238E27FC236}">
                <a16:creationId xmlns:a16="http://schemas.microsoft.com/office/drawing/2014/main" id="{94E4DB42-609C-4EA7-85E1-F81A36CFB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274" y="24384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Variable Rates by Fertilizer Type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graphicFrame>
        <p:nvGraphicFramePr>
          <p:cNvPr id="3" name="Object 2">
            <a:extLst>
              <a:ext uri="{FF2B5EF4-FFF2-40B4-BE49-F238E27FC236}">
                <a16:creationId xmlns:a16="http://schemas.microsoft.com/office/drawing/2014/main" id="{F4A5B78A-D8C6-4A15-B7D0-FA9DA852373D}"/>
              </a:ext>
            </a:extLst>
          </p:cNvPr>
          <p:cNvGraphicFramePr>
            <a:graphicFrameLocks/>
          </p:cNvGraphicFramePr>
          <p:nvPr>
            <p:extLst>
              <p:ext uri="{D42A27DB-BD31-4B8C-83A1-F6EECF244321}">
                <p14:modId xmlns:p14="http://schemas.microsoft.com/office/powerpoint/2010/main" val="81135408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7B885244-E4B4-478D-835B-8937D0C3EF23}"/>
              </a:ext>
            </a:extLst>
          </p:cNvPr>
          <p:cNvPicPr>
            <a:picLocks noChangeAspect="1"/>
          </p:cNvPicPr>
          <p:nvPr/>
        </p:nvPicPr>
        <p:blipFill>
          <a:blip r:embed="rId9"/>
          <a:stretch>
            <a:fillRect/>
          </a:stretch>
        </p:blipFill>
        <p:spPr>
          <a:xfrm>
            <a:off x="2648356" y="826044"/>
            <a:ext cx="8961897" cy="5761219"/>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Users of each fertilizer type who used variable rates on some or all of their fields were asked: "For which of the following fertilizer types/blends did you use variable rates?"</a:t>
            </a:r>
          </a:p>
          <a:p>
            <a:pPr lvl="0"/>
            <a:r>
              <a:rPr lang="en-US" dirty="0"/>
              <a:t>The chart illustrates the % of users of each fertilizer type who used variable rates when they applied that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88790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D8437-12C9-4DB4-9614-35C3FDBA7CE2}"/>
              </a:ext>
            </a:extLst>
          </p:cNvPr>
          <p:cNvPicPr>
            <a:picLocks noChangeAspect="1"/>
          </p:cNvPicPr>
          <p:nvPr/>
        </p:nvPicPr>
        <p:blipFill>
          <a:blip r:embed="rId4"/>
          <a:stretch>
            <a:fillRect/>
          </a:stretch>
        </p:blipFill>
        <p:spPr>
          <a:xfrm>
            <a:off x="2439066" y="884711"/>
            <a:ext cx="9144793" cy="582218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Potatoes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3" name="TextBox 2">
            <a:extLst>
              <a:ext uri="{FF2B5EF4-FFF2-40B4-BE49-F238E27FC236}">
                <a16:creationId xmlns:a16="http://schemas.microsoft.com/office/drawing/2014/main" id="{1E7C15BA-A644-4A98-9993-A0B7CC0A99E9}"/>
              </a:ext>
            </a:extLst>
          </p:cNvPr>
          <p:cNvSpPr txBox="1"/>
          <p:nvPr/>
        </p:nvSpPr>
        <p:spPr>
          <a:xfrm>
            <a:off x="600239"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algn="ctr">
              <a:lnSpc>
                <a:spcPts val="1085"/>
              </a:lnSpc>
            </a:pPr>
            <a:r>
              <a:rPr lang="en-CA" sz="1000" b="1" dirty="0"/>
              <a:t>CONSISTENCY CRITERIA</a:t>
            </a:r>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7" cstate="print"/>
          <a:stretch>
            <a:fillRect/>
          </a:stretch>
        </p:blipFill>
        <p:spPr>
          <a:xfrm>
            <a:off x="225215" y="5120640"/>
            <a:ext cx="301752" cy="301752"/>
          </a:xfrm>
          <a:prstGeom prst="rect">
            <a:avLst/>
          </a:prstGeom>
        </p:spPr>
      </p:pic>
      <p:sp>
        <p:nvSpPr>
          <p:cNvPr id="14" name="TextBox 13">
            <a:extLst>
              <a:ext uri="{FF2B5EF4-FFF2-40B4-BE49-F238E27FC236}">
                <a16:creationId xmlns:a16="http://schemas.microsoft.com/office/drawing/2014/main" id="{32CE514B-2E79-4887-B186-094930DC73D6}"/>
              </a:ext>
            </a:extLst>
          </p:cNvPr>
          <p:cNvSpPr txBox="1"/>
          <p:nvPr/>
        </p:nvSpPr>
        <p:spPr>
          <a:xfrm>
            <a:off x="4583857" y="2552366"/>
            <a:ext cx="153987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88% of potato acres were Level 1 compliant in 2023.</a:t>
            </a:r>
          </a:p>
        </p:txBody>
      </p:sp>
      <p:sp>
        <p:nvSpPr>
          <p:cNvPr id="16" name="MoreInfo">
            <a:extLst>
              <a:ext uri="{FF2B5EF4-FFF2-40B4-BE49-F238E27FC236}">
                <a16:creationId xmlns:a16="http://schemas.microsoft.com/office/drawing/2014/main" id="{95CE8C8D-C4F9-43F5-A5C9-AE06A7ECC8B2}"/>
              </a:ext>
            </a:extLst>
          </p:cNvPr>
          <p:cNvSpPr txBox="1"/>
          <p:nvPr/>
        </p:nvSpPr>
        <p:spPr>
          <a:xfrm>
            <a:off x="5227436" y="84167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2</a:t>
            </a:r>
            <a:r>
              <a:rPr lang="en-US" sz="1050" dirty="0">
                <a:latin typeface="Calibri" panose="020F0502020204030204" pitchFamily="34" charset="0"/>
                <a:ea typeface="Calibri" panose="020F0502020204030204" pitchFamily="34" charset="0"/>
                <a:cs typeface="Times New Roman" panose="02020603050405020304" pitchFamily="18" charset="0"/>
              </a:rPr>
              <a:t>	Must work with a 4R Designated Agronomist</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MoreInfo">
            <a:extLst>
              <a:ext uri="{FF2B5EF4-FFF2-40B4-BE49-F238E27FC236}">
                <a16:creationId xmlns:a16="http://schemas.microsoft.com/office/drawing/2014/main" id="{508170EC-4088-4555-9963-E3498D282A77}"/>
              </a:ext>
            </a:extLst>
          </p:cNvPr>
          <p:cNvSpPr txBox="1"/>
          <p:nvPr/>
        </p:nvSpPr>
        <p:spPr>
          <a:xfrm>
            <a:off x="-5390988" y="754002"/>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effectLst/>
                <a:latin typeface="Calibri" panose="020F0502020204030204" pitchFamily="34" charset="0"/>
                <a:ea typeface="Calibri" panose="020F0502020204030204" pitchFamily="34" charset="0"/>
                <a:cs typeface="Times New Roman" panose="02020603050405020304" pitchFamily="18" charset="0"/>
              </a:rPr>
              <a:t>LEVEL 1 - NITROGEN</a:t>
            </a:r>
          </a:p>
          <a:p>
            <a:pPr>
              <a:spcAft>
                <a:spcPts val="600"/>
              </a:spcAft>
            </a:pPr>
            <a:endParaRPr lang="en-CA" sz="100" b="1" u="sng"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RATE </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Do one or more of the following:</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Soil test for N every year</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Nutrient balance calculation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on farm research</a:t>
            </a:r>
          </a:p>
          <a:p>
            <a:pPr marL="914400">
              <a:spcAft>
                <a:spcPts val="600"/>
              </a:spcAft>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TIMING</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indent="-171450">
              <a:spcAft>
                <a:spcPts val="600"/>
              </a:spcAft>
              <a:buFontTx/>
              <a:buChar char="-"/>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PLACEMENT</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93AA08D-5F13-4ACE-912D-F4D7C7378449}"/>
              </a:ext>
            </a:extLst>
          </p:cNvPr>
          <p:cNvSpPr txBox="1"/>
          <p:nvPr/>
        </p:nvSpPr>
        <p:spPr>
          <a:xfrm>
            <a:off x="5919065" y="5329072"/>
            <a:ext cx="153987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44% of potato acres were Level 2 compliant in 2023.</a:t>
            </a:r>
          </a:p>
        </p:txBody>
      </p:sp>
      <p:graphicFrame>
        <p:nvGraphicFramePr>
          <p:cNvPr id="4" name="Object 3">
            <a:extLst>
              <a:ext uri="{FF2B5EF4-FFF2-40B4-BE49-F238E27FC236}">
                <a16:creationId xmlns:a16="http://schemas.microsoft.com/office/drawing/2014/main" id="{ACB4308D-8CEB-4F8C-BC73-B1A9BB83CED6}"/>
              </a:ext>
            </a:extLst>
          </p:cNvPr>
          <p:cNvGraphicFramePr>
            <a:graphicFrameLocks/>
          </p:cNvGraphicFramePr>
          <p:nvPr>
            <p:extLst>
              <p:ext uri="{D42A27DB-BD31-4B8C-83A1-F6EECF244321}">
                <p14:modId xmlns:p14="http://schemas.microsoft.com/office/powerpoint/2010/main" val="436231448"/>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29" name="MoreInfo">
            <a:extLst>
              <a:ext uri="{FF2B5EF4-FFF2-40B4-BE49-F238E27FC236}">
                <a16:creationId xmlns:a16="http://schemas.microsoft.com/office/drawing/2014/main" id="{5225B13D-D1D9-4DCC-99FD-B0A97647F0D4}"/>
              </a:ext>
            </a:extLst>
          </p:cNvPr>
          <p:cNvSpPr txBox="1"/>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b="1" dirty="0"/>
              <a:t>Level 1</a:t>
            </a:r>
            <a:r>
              <a:rPr lang="en-CA" dirty="0"/>
              <a:t> consistency means that the grower’s on-farm practices meet the requirements for 4R best management practices as defined by Fertilizer Canada.</a:t>
            </a:r>
          </a:p>
          <a:p>
            <a:r>
              <a:rPr lang="en-CA" b="1" dirty="0"/>
              <a:t>Level 2</a:t>
            </a:r>
            <a:r>
              <a:rPr lang="en-CA" dirty="0"/>
              <a:t> compliance means that, in addition to meeting the Level 1 criteria, the grower also works with a 4R designated agronomist.</a:t>
            </a:r>
          </a:p>
          <a:p>
            <a:r>
              <a:rPr lang="en-CA" dirty="0"/>
              <a:t>The upper charts illustrate Level 1 Consistency with 4R best management practices expressed as the % of potato acres and potato acres (000s).  The lower charts illustrate Level 2 Consistency expressed as the % of potato acres and potato acres (000s).</a:t>
            </a:r>
          </a:p>
        </p:txBody>
      </p:sp>
      <p:sp>
        <p:nvSpPr>
          <p:cNvPr id="12" name="MoreInfo">
            <a:extLst>
              <a:ext uri="{FF2B5EF4-FFF2-40B4-BE49-F238E27FC236}">
                <a16:creationId xmlns:a16="http://schemas.microsoft.com/office/drawing/2014/main" id="{5F6B5EA3-145A-4FBE-B7C3-8ACC3CBFC1B9}"/>
              </a:ext>
            </a:extLst>
          </p:cNvPr>
          <p:cNvSpPr txBox="1"/>
          <p:nvPr>
            <p:custDataLst>
              <p:tags r:id="rId1"/>
            </p:custDataLst>
          </p:nvPr>
        </p:nvSpPr>
        <p:spPr>
          <a:xfrm>
            <a:off x="12225337" y="7162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1 - PHOSPHORUS</a:t>
            </a:r>
          </a:p>
          <a:p>
            <a:pPr>
              <a:spcAft>
                <a:spcPts val="600"/>
              </a:spcAft>
            </a:pPr>
            <a:endParaRPr lang="en-US" sz="100" b="1" u="sng"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RATE</a:t>
            </a:r>
            <a:r>
              <a:rPr lang="en-US" sz="1050" dirty="0">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Do one or more of the following:</a:t>
            </a:r>
          </a:p>
          <a:p>
            <a:pPr lvl="2">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Nutrient balance calculation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on farm research</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TIMING</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PLACEMENT</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04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0.00313 -4.81481E-6 L 0.58465 -0.00046 " pathEditMode="relative" rAng="0" ptsTypes="AA">
                                      <p:cBhvr>
                                        <p:cTn id="16" dur="2000" fill="hold"/>
                                        <p:tgtEl>
                                          <p:spTgt spid="7"/>
                                        </p:tgtEl>
                                        <p:attrNameLst>
                                          <p:attrName>ppt_x</p:attrName>
                                          <p:attrName>ppt_y</p:attrName>
                                        </p:attrNameLst>
                                      </p:cBhvr>
                                      <p:rCtr x="29383" y="-23"/>
                                    </p:animMotion>
                                  </p:childTnLst>
                                </p:cTn>
                              </p:par>
                              <p:par>
                                <p:cTn id="17" presetID="35" presetClass="path" presetSubtype="0" accel="50000" decel="50000" fill="hold" grpId="0" nodeType="withEffect">
                                  <p:stCondLst>
                                    <p:cond delay="0"/>
                                  </p:stCondLst>
                                  <p:childTnLst>
                                    <p:animMotion origin="layout" path="M -1.78692E-6 7.40741E-7 L -0.41769 0.00532 " pathEditMode="relative" rAng="0" ptsTypes="AA">
                                      <p:cBhvr>
                                        <p:cTn id="18" dur="2000" fill="hold"/>
                                        <p:tgtEl>
                                          <p:spTgt spid="12"/>
                                        </p:tgtEl>
                                        <p:attrNameLst>
                                          <p:attrName>ppt_x</p:attrName>
                                          <p:attrName>ppt_y</p:attrName>
                                        </p:attrNameLst>
                                      </p:cBhvr>
                                      <p:rCtr x="-20891" y="255"/>
                                    </p:animMotion>
                                  </p:childTnLst>
                                </p:cTn>
                              </p:par>
                              <p:par>
                                <p:cTn id="19" presetID="64" presetClass="path" presetSubtype="0" accel="50000" decel="50000" fill="hold" grpId="1" nodeType="withEffect">
                                  <p:stCondLst>
                                    <p:cond delay="0"/>
                                  </p:stCondLst>
                                  <p:childTnLst>
                                    <p:animMotion origin="layout" path="M 2.22714E-6 3.7037E-6 L 2.22714E-6 -0.33033 " pathEditMode="relative" rAng="0" ptsTypes="AA">
                                      <p:cBhvr>
                                        <p:cTn id="20" dur="2000" fill="hold"/>
                                        <p:tgtEl>
                                          <p:spTgt spid="16"/>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6" grpId="1" animBg="1"/>
      <p:bldP spid="16" grpId="2" animBg="1"/>
      <p:bldP spid="7" grpId="0" animBg="1"/>
      <p:bldP spid="7" grpId="1" animBg="1"/>
      <p:bldP spid="29" grpId="0" animBg="1"/>
      <p:bldP spid="29" grpId="1" animBg="1"/>
      <p:bldP spid="12" grpId="0" animBg="1"/>
      <p:bldP spid="12"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B7BC82-DB37-4AE0-B503-DA948024ADD9}"/>
              </a:ext>
            </a:extLst>
          </p:cNvPr>
          <p:cNvPicPr>
            <a:picLocks noChangeAspect="1"/>
          </p:cNvPicPr>
          <p:nvPr/>
        </p:nvPicPr>
        <p:blipFill>
          <a:blip r:embed="rId3"/>
          <a:stretch>
            <a:fillRect/>
          </a:stretch>
        </p:blipFill>
        <p:spPr>
          <a:xfrm>
            <a:off x="2645308" y="816899"/>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Not Meeting 4R Consistency Criteria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2" name="TextBox 11">
            <a:extLst>
              <a:ext uri="{FF2B5EF4-FFF2-40B4-BE49-F238E27FC236}">
                <a16:creationId xmlns:a16="http://schemas.microsoft.com/office/drawing/2014/main" id="{3CDE03BD-5561-408D-B629-4B0BF1CC8B92}"/>
              </a:ext>
            </a:extLst>
          </p:cNvPr>
          <p:cNvSpPr txBox="1"/>
          <p:nvPr/>
        </p:nvSpPr>
        <p:spPr>
          <a:xfrm>
            <a:off x="8913812" y="2713219"/>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8% of potato acres did not comply with nitrogen placement criteria.</a:t>
            </a:r>
          </a:p>
        </p:txBody>
      </p:sp>
      <p:pic>
        <p:nvPicPr>
          <p:cNvPr id="13" name="Picture 12" descr="Asset 17.png">
            <a:extLst>
              <a:ext uri="{FF2B5EF4-FFF2-40B4-BE49-F238E27FC236}">
                <a16:creationId xmlns:a16="http://schemas.microsoft.com/office/drawing/2014/main" id="{F34D5E9E-6C42-43B7-9052-41C8C745F5A5}"/>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CCC7944F-8C77-40C9-989A-3117A1C0A0A4}"/>
              </a:ext>
            </a:extLst>
          </p:cNvPr>
          <p:cNvGraphicFramePr>
            <a:graphicFrameLocks/>
          </p:cNvGraphicFramePr>
          <p:nvPr>
            <p:extLst>
              <p:ext uri="{D42A27DB-BD31-4B8C-83A1-F6EECF244321}">
                <p14:modId xmlns:p14="http://schemas.microsoft.com/office/powerpoint/2010/main" val="235329518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reasons for not meeting the 4R Consistency Criteria, expressed as a % of total planted acres of potatoes.</a:t>
            </a:r>
            <a:endParaRPr lang="en-CA" dirty="0"/>
          </a:p>
        </p:txBody>
      </p:sp>
    </p:spTree>
    <p:extLst>
      <p:ext uri="{BB962C8B-B14F-4D97-AF65-F5344CB8AC3E}">
        <p14:creationId xmlns:p14="http://schemas.microsoft.com/office/powerpoint/2010/main" val="4248651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9E8789FD-6312-4A5D-BC7A-0352EEAC6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199" y="336665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83FF343F-2235-4AD0-B714-558B35640052}"/>
              </a:ext>
            </a:extLst>
          </p:cNvPr>
          <p:cNvPicPr>
            <a:picLocks noChangeAspect="1"/>
          </p:cNvPicPr>
          <p:nvPr/>
        </p:nvPicPr>
        <p:blipFill>
          <a:blip r:embed="rId4"/>
          <a:stretch>
            <a:fillRect/>
          </a:stretch>
        </p:blipFill>
        <p:spPr>
          <a:xfrm>
            <a:off x="2711450" y="827666"/>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Do Not Meet 4R Consistency Criteria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3" name="TextBox 2">
            <a:extLst>
              <a:ext uri="{FF2B5EF4-FFF2-40B4-BE49-F238E27FC236}">
                <a16:creationId xmlns:a16="http://schemas.microsoft.com/office/drawing/2014/main" id="{3E9F6FA9-8BE1-3EA7-1D14-7ECBF437D414}"/>
              </a:ext>
            </a:extLst>
          </p:cNvPr>
          <p:cNvSpPr txBox="1"/>
          <p:nvPr/>
        </p:nvSpPr>
        <p:spPr>
          <a:xfrm>
            <a:off x="9980612" y="3657600"/>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Older farmers are less compliant with 4R consistency criteria.</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potatoes that did not meet the Level 1 consistency criteria across various  demographic segments.</a:t>
            </a:r>
          </a:p>
        </p:txBody>
      </p:sp>
    </p:spTree>
    <p:extLst>
      <p:ext uri="{BB962C8B-B14F-4D97-AF65-F5344CB8AC3E}">
        <p14:creationId xmlns:p14="http://schemas.microsoft.com/office/powerpoint/2010/main" val="2242136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CFA4A146-D723-412B-93F6-31347ABA1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912" y="34532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3F870E66-D243-48BE-863F-95150D53CFAB}"/>
              </a:ext>
            </a:extLst>
          </p:cNvPr>
          <p:cNvPicPr>
            <a:picLocks noChangeAspect="1"/>
          </p:cNvPicPr>
          <p:nvPr/>
        </p:nvPicPr>
        <p:blipFill>
          <a:blip r:embed="rId4"/>
          <a:stretch>
            <a:fillRect/>
          </a:stretch>
        </p:blipFill>
        <p:spPr>
          <a:xfrm>
            <a:off x="4227357" y="819948"/>
            <a:ext cx="5803895"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Potatoes - % Growers by Timing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potato crop, did you apply manure at each timing? - and given the options of a) Applied in fall of previous year, b) in the spring before planting, c) in the spring at planting and d) after planting/in-crop.</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program familiarity, the charts illustrate the % of potato growers who applied manure at each timing.</a:t>
            </a:r>
          </a:p>
        </p:txBody>
      </p:sp>
    </p:spTree>
    <p:extLst>
      <p:ext uri="{BB962C8B-B14F-4D97-AF65-F5344CB8AC3E}">
        <p14:creationId xmlns:p14="http://schemas.microsoft.com/office/powerpoint/2010/main" val="914515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a:extLst>
              <a:ext uri="{FF2B5EF4-FFF2-40B4-BE49-F238E27FC236}">
                <a16:creationId xmlns:a16="http://schemas.microsoft.com/office/drawing/2014/main" id="{C108654A-F092-4C45-9D87-05B3A81A5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094" y="336319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1045941-94D2-411F-8763-A67B7EBCE83A}"/>
              </a:ext>
            </a:extLst>
          </p:cNvPr>
          <p:cNvPicPr>
            <a:picLocks noChangeAspect="1"/>
          </p:cNvPicPr>
          <p:nvPr/>
        </p:nvPicPr>
        <p:blipFill>
          <a:blip r:embed="rId4"/>
          <a:stretch>
            <a:fillRect/>
          </a:stretch>
        </p:blipFill>
        <p:spPr>
          <a:xfrm>
            <a:off x="2648356"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Potatoes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graphicFrame>
        <p:nvGraphicFramePr>
          <p:cNvPr id="4" name="Object 3">
            <a:extLst>
              <a:ext uri="{FF2B5EF4-FFF2-40B4-BE49-F238E27FC236}">
                <a16:creationId xmlns:a16="http://schemas.microsoft.com/office/drawing/2014/main" id="{B2E328D2-6DCA-47C0-888E-061997D1A3B7}"/>
              </a:ext>
            </a:extLst>
          </p:cNvPr>
          <p:cNvGraphicFramePr>
            <a:graphicFrameLocks/>
          </p:cNvGraphicFramePr>
          <p:nvPr>
            <p:extLst>
              <p:ext uri="{D42A27DB-BD31-4B8C-83A1-F6EECF244321}">
                <p14:modId xmlns:p14="http://schemas.microsoft.com/office/powerpoint/2010/main" val="161997564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11" name="Picture 10" descr="Asset 17.png">
            <a:extLst>
              <a:ext uri="{FF2B5EF4-FFF2-40B4-BE49-F238E27FC236}">
                <a16:creationId xmlns:a16="http://schemas.microsoft.com/office/drawing/2014/main" id="{8341F4F0-4A96-4201-AFCC-A6F5C9720270}"/>
              </a:ext>
            </a:extLst>
          </p:cNvPr>
          <p:cNvPicPr>
            <a:picLocks noChangeAspect="1"/>
          </p:cNvPicPr>
          <p:nvPr/>
        </p:nvPicPr>
        <p:blipFill>
          <a:blip r:embed="rId10" cstate="print"/>
          <a:stretch>
            <a:fillRect/>
          </a:stretch>
        </p:blipFill>
        <p:spPr>
          <a:xfrm>
            <a:off x="11706540" y="295922"/>
            <a:ext cx="407672" cy="407672"/>
          </a:xfrm>
          <a:prstGeom prst="rect">
            <a:avLst/>
          </a:prstGeom>
        </p:spPr>
      </p:pic>
      <p:sp>
        <p:nvSpPr>
          <p:cNvPr id="6" name="TextBox 5">
            <a:extLst>
              <a:ext uri="{FF2B5EF4-FFF2-40B4-BE49-F238E27FC236}">
                <a16:creationId xmlns:a16="http://schemas.microsoft.com/office/drawing/2014/main" id="{CAFF3A78-14EF-4EEA-3735-D1144A6FCECB}"/>
              </a:ext>
            </a:extLst>
          </p:cNvPr>
          <p:cNvSpPr txBox="1"/>
          <p:nvPr/>
        </p:nvSpPr>
        <p:spPr>
          <a:xfrm>
            <a:off x="2741612" y="3991201"/>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N-fixing crops in the prior year were common.</a:t>
            </a:r>
          </a:p>
        </p:txBody>
      </p:sp>
      <p:sp>
        <p:nvSpPr>
          <p:cNvPr id="8" name="MoreInfo"/>
          <p:cNvSpPr txBox="1"/>
          <p:nvPr>
            <p:custDataLst>
              <p:tags r:id="rId1"/>
            </p:custDataLst>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potato crop, in the year prior (2022) did you grow a nitrogen fixing crop on: a) all of your 2023 potato fields, b) some of your 2023 potato fields, or c) none of your 2023 potato fields? (Nitrogen fixing crops include pulse crops, soybeans, alfalfa, clover etc.)”.</a:t>
            </a:r>
          </a:p>
          <a:p>
            <a:r>
              <a:rPr lang="en-CA" dirty="0"/>
              <a:t>The graph on the left illustrates the % of potato growers who planted a nitrogen fixing crop in 2022 on all of their 2023 potato fields, some of their 2023 potato fields or none of their 2023 potato fields. Separately by farm size, age and 4R familiarity, the graph on the right illustrates the % of potato growers who planted a nitrogen fixing crop in 2022 on some or all of their 2023 potato fields.</a:t>
            </a:r>
          </a:p>
        </p:txBody>
      </p:sp>
    </p:spTree>
    <p:extLst>
      <p:ext uri="{BB962C8B-B14F-4D97-AF65-F5344CB8AC3E}">
        <p14:creationId xmlns:p14="http://schemas.microsoft.com/office/powerpoint/2010/main" val="410119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014AB-1BA2-4DEA-B767-6B6AF91E25FA}"/>
              </a:ext>
            </a:extLst>
          </p:cNvPr>
          <p:cNvPicPr>
            <a:picLocks noChangeAspect="1"/>
          </p:cNvPicPr>
          <p:nvPr/>
        </p:nvPicPr>
        <p:blipFill>
          <a:blip r:embed="rId3"/>
          <a:stretch>
            <a:fillRect/>
          </a:stretch>
        </p:blipFill>
        <p:spPr>
          <a:xfrm>
            <a:off x="2645308" y="816899"/>
            <a:ext cx="89679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Use of Nitrogen Fixing Crop in Previous Year -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5" name="TextBox 14">
            <a:extLst>
              <a:ext uri="{FF2B5EF4-FFF2-40B4-BE49-F238E27FC236}">
                <a16:creationId xmlns:a16="http://schemas.microsoft.com/office/drawing/2014/main" id="{00B63FB2-72EE-4A48-B500-B00590FB6C2F}"/>
              </a:ext>
            </a:extLst>
          </p:cNvPr>
          <p:cNvSpPr txBox="1"/>
          <p:nvPr/>
        </p:nvSpPr>
        <p:spPr>
          <a:xfrm>
            <a:off x="8532812" y="2059214"/>
            <a:ext cx="18287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More growers reported a N-fixing crop on all potato acres in 2023.</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potato crop, in the year prior (2022) did you grow a nitrogen fixing crop on: a) all of your 2023 potato fields, b) some of your 2023 potato fields, or c) none of your 2023 potato fields? (Nitrogen fixing crops include pulse crops, soybeans, alfalfa, clover etc.)”.</a:t>
            </a:r>
          </a:p>
          <a:p>
            <a:r>
              <a:rPr lang="en-US" dirty="0"/>
              <a:t>The chart illustrates the % of corn growers who planted a nitrogen fixing crop in the prior year on all of their potato fields, some of their potato fields or none of their potato fields in each year.</a:t>
            </a:r>
          </a:p>
        </p:txBody>
      </p:sp>
    </p:spTree>
    <p:extLst>
      <p:ext uri="{BB962C8B-B14F-4D97-AF65-F5344CB8AC3E}">
        <p14:creationId xmlns:p14="http://schemas.microsoft.com/office/powerpoint/2010/main" val="10498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72472DD5-3673-4748-985A-6DD98483B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857" y="341961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88FC815-147B-46E8-9F89-67198734CB8D}"/>
              </a:ext>
            </a:extLst>
          </p:cNvPr>
          <p:cNvPicPr>
            <a:picLocks noChangeAspect="1"/>
          </p:cNvPicPr>
          <p:nvPr/>
        </p:nvPicPr>
        <p:blipFill>
          <a:blip r:embed="rId4"/>
          <a:stretch>
            <a:fillRect/>
          </a:stretch>
        </p:blipFill>
        <p:spPr>
          <a:xfrm>
            <a:off x="2651404" y="819948"/>
            <a:ext cx="89558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Rates Set By Field Based On Expected Crop Yield</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13" name="TextBox 12">
            <a:extLst>
              <a:ext uri="{FF2B5EF4-FFF2-40B4-BE49-F238E27FC236}">
                <a16:creationId xmlns:a16="http://schemas.microsoft.com/office/drawing/2014/main" id="{7F2D1B2C-AFCD-43F1-8696-136FABC9183F}"/>
              </a:ext>
            </a:extLst>
          </p:cNvPr>
          <p:cNvSpPr txBox="1"/>
          <p:nvPr/>
        </p:nvSpPr>
        <p:spPr>
          <a:xfrm>
            <a:off x="3669866" y="3460173"/>
            <a:ext cx="14003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56% of potato growers set rates by field.</a:t>
            </a:r>
          </a:p>
        </p:txBody>
      </p:sp>
      <p:sp>
        <p:nvSpPr>
          <p:cNvPr id="15" name="TextBox 14">
            <a:extLst>
              <a:ext uri="{FF2B5EF4-FFF2-40B4-BE49-F238E27FC236}">
                <a16:creationId xmlns:a16="http://schemas.microsoft.com/office/drawing/2014/main" id="{0693F647-C1E5-4180-BB14-DF6564670AA4}"/>
              </a:ext>
            </a:extLst>
          </p:cNvPr>
          <p:cNvSpPr txBox="1"/>
          <p:nvPr/>
        </p:nvSpPr>
        <p:spPr>
          <a:xfrm>
            <a:off x="9294812" y="1813563"/>
            <a:ext cx="1219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Small farms less often set rates by field.</a:t>
            </a:r>
          </a:p>
        </p:txBody>
      </p:sp>
      <p:sp>
        <p:nvSpPr>
          <p:cNvPr id="16" name="TextBox 15">
            <a:extLst>
              <a:ext uri="{FF2B5EF4-FFF2-40B4-BE49-F238E27FC236}">
                <a16:creationId xmlns:a16="http://schemas.microsoft.com/office/drawing/2014/main" id="{3E0F8620-E91F-4781-9C3E-1CC129B132FB}"/>
              </a:ext>
            </a:extLst>
          </p:cNvPr>
          <p:cNvSpPr txBox="1"/>
          <p:nvPr/>
        </p:nvSpPr>
        <p:spPr>
          <a:xfrm>
            <a:off x="9142412" y="4852854"/>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4R knowledge is linked to setting rates by field.</a:t>
            </a:r>
          </a:p>
        </p:txBody>
      </p:sp>
      <p:graphicFrame>
        <p:nvGraphicFramePr>
          <p:cNvPr id="4" name="Object 3">
            <a:extLst>
              <a:ext uri="{FF2B5EF4-FFF2-40B4-BE49-F238E27FC236}">
                <a16:creationId xmlns:a16="http://schemas.microsoft.com/office/drawing/2014/main" id="{BB6E59C5-38F3-4A27-9EBE-8222E9073C2D}"/>
              </a:ext>
            </a:extLst>
          </p:cNvPr>
          <p:cNvGraphicFramePr>
            <a:graphicFrameLocks/>
          </p:cNvGraphicFramePr>
          <p:nvPr>
            <p:extLst>
              <p:ext uri="{D42A27DB-BD31-4B8C-83A1-F6EECF244321}">
                <p14:modId xmlns:p14="http://schemas.microsoft.com/office/powerpoint/2010/main" val="372188711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"Do you set specific rates for each potato field based on expected crop yield?"</a:t>
            </a:r>
          </a:p>
          <a:p>
            <a:r>
              <a:rPr lang="en-US" dirty="0"/>
              <a:t>The chart on the left illustrates the % of potato growers who set rates for each field based on expected crop yield in each year.  Separately for various  demographic segments, the chart on the right illustrates the % of potato growers who set rates based on expected yields.</a:t>
            </a:r>
            <a:endParaRPr lang="en-CA" dirty="0"/>
          </a:p>
        </p:txBody>
      </p:sp>
    </p:spTree>
    <p:extLst>
      <p:ext uri="{BB962C8B-B14F-4D97-AF65-F5344CB8AC3E}">
        <p14:creationId xmlns:p14="http://schemas.microsoft.com/office/powerpoint/2010/main" val="85965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46E039-3B9A-48E7-9E18-BCD9EF841B8B}"/>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Potatoes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graphicFrame>
        <p:nvGraphicFramePr>
          <p:cNvPr id="4" name="Object 3">
            <a:extLst>
              <a:ext uri="{FF2B5EF4-FFF2-40B4-BE49-F238E27FC236}">
                <a16:creationId xmlns:a16="http://schemas.microsoft.com/office/drawing/2014/main" id="{287A3E3E-994F-4678-8763-98A663A3FF1D}"/>
              </a:ext>
            </a:extLst>
          </p:cNvPr>
          <p:cNvGraphicFramePr>
            <a:graphicFrameLocks/>
          </p:cNvGraphicFramePr>
          <p:nvPr>
            <p:extLst>
              <p:ext uri="{D42A27DB-BD31-4B8C-83A1-F6EECF244321}">
                <p14:modId xmlns:p14="http://schemas.microsoft.com/office/powerpoint/2010/main" val="2922359805"/>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3" name="Picture 2" descr="Asset 17.png">
            <a:extLst>
              <a:ext uri="{FF2B5EF4-FFF2-40B4-BE49-F238E27FC236}">
                <a16:creationId xmlns:a16="http://schemas.microsoft.com/office/drawing/2014/main" id="{0C66A043-05CC-2F7F-0FFA-5AB76C67C632}"/>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potatoes in 2023? (Please check all that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nutrient users who used each approach to decide their application rate in potatoes in 2023.</a:t>
            </a:r>
          </a:p>
        </p:txBody>
      </p:sp>
    </p:spTree>
    <p:extLst>
      <p:ext uri="{BB962C8B-B14F-4D97-AF65-F5344CB8AC3E}">
        <p14:creationId xmlns:p14="http://schemas.microsoft.com/office/powerpoint/2010/main" val="86169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643BE-B081-496F-994A-FB0F8A9DD761}"/>
              </a:ext>
            </a:extLst>
          </p:cNvPr>
          <p:cNvPicPr>
            <a:picLocks noChangeAspect="1"/>
          </p:cNvPicPr>
          <p:nvPr/>
        </p:nvPicPr>
        <p:blipFill>
          <a:blip r:embed="rId3"/>
          <a:stretch>
            <a:fillRect/>
          </a:stretch>
        </p:blipFill>
        <p:spPr>
          <a:xfrm>
            <a:off x="2660549" y="871768"/>
            <a:ext cx="8937511" cy="566977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Nitrogen Rate in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pic>
        <p:nvPicPr>
          <p:cNvPr id="9" name="Picture 8" descr="Asset 17.png">
            <a:extLst>
              <a:ext uri="{FF2B5EF4-FFF2-40B4-BE49-F238E27FC236}">
                <a16:creationId xmlns:a16="http://schemas.microsoft.com/office/drawing/2014/main" id="{94C302C0-88AE-4630-84A0-A72E1EF7220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TextBox 2">
            <a:extLst>
              <a:ext uri="{FF2B5EF4-FFF2-40B4-BE49-F238E27FC236}">
                <a16:creationId xmlns:a16="http://schemas.microsoft.com/office/drawing/2014/main" id="{563C1CEE-AC77-3E79-0B2D-89C2CEAF6A0C}"/>
              </a:ext>
            </a:extLst>
          </p:cNvPr>
          <p:cNvSpPr txBox="1"/>
          <p:nvPr/>
        </p:nvSpPr>
        <p:spPr>
          <a:xfrm>
            <a:off x="9698830" y="2783337"/>
            <a:ext cx="18819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Approaches used to determine Nitrogen rates have been consistent year-over-year.</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potatoes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potatoes </a:t>
            </a:r>
            <a:r>
              <a:rPr lang="en-CA" dirty="0"/>
              <a:t>in each year.</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4178952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856087-83CC-4248-8C31-28CAE5C0F95F}"/>
              </a:ext>
            </a:extLst>
          </p:cNvPr>
          <p:cNvPicPr>
            <a:picLocks noChangeAspect="1"/>
          </p:cNvPicPr>
          <p:nvPr/>
        </p:nvPicPr>
        <p:blipFill>
          <a:blip r:embed="rId3"/>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in Potatoes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3" name="TextBox 2">
            <a:extLst>
              <a:ext uri="{FF2B5EF4-FFF2-40B4-BE49-F238E27FC236}">
                <a16:creationId xmlns:a16="http://schemas.microsoft.com/office/drawing/2014/main" id="{0C17FC44-D3C3-C92A-48EF-EE72A53D81F2}"/>
              </a:ext>
            </a:extLst>
          </p:cNvPr>
          <p:cNvSpPr txBox="1"/>
          <p:nvPr/>
        </p:nvSpPr>
        <p:spPr>
          <a:xfrm>
            <a:off x="9470230" y="2320469"/>
            <a:ext cx="18819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meaningful changes in the approaches used to set Phosphorus rates compared to last year.</a:t>
            </a:r>
          </a:p>
        </p:txBody>
      </p:sp>
      <p:sp>
        <p:nvSpPr>
          <p:cNvPr id="4" name="Text Placeholder 15">
            <a:extLst>
              <a:ext uri="{FF2B5EF4-FFF2-40B4-BE49-F238E27FC236}">
                <a16:creationId xmlns:a16="http://schemas.microsoft.com/office/drawing/2014/main" id="{46EDA16F-50CB-D5D3-CC71-56C717268F16}"/>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potatoes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graph illustrates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potatoes </a:t>
            </a:r>
            <a:r>
              <a:rPr lang="en-CA" dirty="0"/>
              <a:t>in each year.</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68847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C73BFE7D-BF21-4FFC-B0E5-7170CF03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039" y="348175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8E27B405-0D54-4630-9408-C99FFCD2B2CD}"/>
              </a:ext>
            </a:extLst>
          </p:cNvPr>
          <p:cNvPicPr>
            <a:picLocks noChangeAspect="1"/>
          </p:cNvPicPr>
          <p:nvPr/>
        </p:nvPicPr>
        <p:blipFill>
          <a:blip r:embed="rId4"/>
          <a:stretch>
            <a:fillRect/>
          </a:stretch>
        </p:blipFill>
        <p:spPr>
          <a:xfrm>
            <a:off x="2556908" y="798392"/>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Main Person Who Determined Fertilizer Rate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Potatoes</a:t>
            </a:r>
          </a:p>
        </p:txBody>
      </p:sp>
      <p:sp>
        <p:nvSpPr>
          <p:cNvPr id="3" name="TextBox 2">
            <a:extLst>
              <a:ext uri="{FF2B5EF4-FFF2-40B4-BE49-F238E27FC236}">
                <a16:creationId xmlns:a16="http://schemas.microsoft.com/office/drawing/2014/main" id="{59965B19-FB78-2C3F-EE4A-39441BEF89BF}"/>
              </a:ext>
            </a:extLst>
          </p:cNvPr>
          <p:cNvSpPr txBox="1"/>
          <p:nvPr/>
        </p:nvSpPr>
        <p:spPr>
          <a:xfrm>
            <a:off x="10285412" y="5334000"/>
            <a:ext cx="1524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an independent crop consultant is linked to knowledge of 4R.</a:t>
            </a:r>
          </a:p>
        </p:txBody>
      </p:sp>
      <p:graphicFrame>
        <p:nvGraphicFramePr>
          <p:cNvPr id="6" name="Object 5">
            <a:extLst>
              <a:ext uri="{FF2B5EF4-FFF2-40B4-BE49-F238E27FC236}">
                <a16:creationId xmlns:a16="http://schemas.microsoft.com/office/drawing/2014/main" id="{F424C0D1-FDDC-4A77-9BD1-ABA287C83DE6}"/>
              </a:ext>
            </a:extLst>
          </p:cNvPr>
          <p:cNvGraphicFramePr>
            <a:graphicFrameLocks/>
          </p:cNvGraphicFramePr>
          <p:nvPr>
            <p:extLst>
              <p:ext uri="{D42A27DB-BD31-4B8C-83A1-F6EECF244321}">
                <p14:modId xmlns:p14="http://schemas.microsoft.com/office/powerpoint/2010/main" val="178422682"/>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"Who was the main person who determined what fertilizer application rate you should use for your potatoes in 2023?"</a:t>
            </a:r>
          </a:p>
          <a:p>
            <a:r>
              <a:rPr lang="en-US" dirty="0"/>
              <a:t>The chart on the left illustrates the % of potato growers who indicated each person who determined their fertilizer application rate in 2023. Separately by farm size, age and 4R familiarity, the chart on the right illustrates the % of potato growers for whom their fertilizer rate was determined by their independent advisor.</a:t>
            </a:r>
            <a:endParaRPr lang="en-CA" dirty="0"/>
          </a:p>
        </p:txBody>
      </p:sp>
    </p:spTree>
    <p:extLst>
      <p:ext uri="{BB962C8B-B14F-4D97-AF65-F5344CB8AC3E}">
        <p14:creationId xmlns:p14="http://schemas.microsoft.com/office/powerpoint/2010/main" val="3302559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63274D97-6BBE-4D40-98B9-95CA40684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848" y="454002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E66163DF-9B51-4A75-B0DA-0DB13BE66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473" y="183612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32696CA3-7038-40FC-A579-01CCA0996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473" y="31013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E7826C6B-6119-418F-A935-70C18AA0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473" y="58060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4CA3C16-48E8-415B-A501-C77FB898A25B}"/>
              </a:ext>
            </a:extLst>
          </p:cNvPr>
          <p:cNvPicPr>
            <a:picLocks noChangeAspect="1"/>
          </p:cNvPicPr>
          <p:nvPr/>
        </p:nvPicPr>
        <p:blipFill>
          <a:blip r:embed="rId4"/>
          <a:stretch>
            <a:fillRect/>
          </a:stretch>
        </p:blipFill>
        <p:spPr>
          <a:xfrm>
            <a:off x="2439066" y="909098"/>
            <a:ext cx="9144793" cy="5773412"/>
          </a:xfrm>
          <a:prstGeom prst="rect">
            <a:avLst/>
          </a:prstGeom>
        </p:spPr>
      </p:pic>
      <p:sp>
        <p:nvSpPr>
          <p:cNvPr id="2" name="Title 1"/>
          <p:cNvSpPr>
            <a:spLocks noGrp="1"/>
          </p:cNvSpPr>
          <p:nvPr>
            <p:ph type="title" idx="4294967295"/>
          </p:nvPr>
        </p:nvSpPr>
        <p:spPr>
          <a:xfrm>
            <a:off x="2165063" y="260278"/>
            <a:ext cx="9477375" cy="334963"/>
          </a:xfrm>
          <a:prstGeom prst="rect">
            <a:avLst/>
          </a:prstGeom>
        </p:spPr>
        <p:txBody>
          <a:bodyPr/>
          <a:lstStyle/>
          <a:p>
            <a:r>
              <a:rPr lang="en-US" sz="2200" u="none" dirty="0"/>
              <a:t>Linkage of Who Makes Rate Decisions on 4R Consistency Compliance - Potatoes</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9" name="TextBox 8">
            <a:extLst>
              <a:ext uri="{FF2B5EF4-FFF2-40B4-BE49-F238E27FC236}">
                <a16:creationId xmlns:a16="http://schemas.microsoft.com/office/drawing/2014/main" id="{521ECD6C-A3E8-F9FB-8D15-99263540A81F}"/>
              </a:ext>
            </a:extLst>
          </p:cNvPr>
          <p:cNvSpPr txBox="1"/>
          <p:nvPr/>
        </p:nvSpPr>
        <p:spPr>
          <a:xfrm>
            <a:off x="9523412" y="4899519"/>
            <a:ext cx="1828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Level 2 compliance is higher when fertilizer rate decisions are made by an independent advisor.</a:t>
            </a:r>
          </a:p>
        </p:txBody>
      </p:sp>
      <p:graphicFrame>
        <p:nvGraphicFramePr>
          <p:cNvPr id="4" name="Object 3">
            <a:extLst>
              <a:ext uri="{FF2B5EF4-FFF2-40B4-BE49-F238E27FC236}">
                <a16:creationId xmlns:a16="http://schemas.microsoft.com/office/drawing/2014/main" id="{43CFA6F3-0A4A-461B-B479-AB3571CE1765}"/>
              </a:ext>
            </a:extLst>
          </p:cNvPr>
          <p:cNvGraphicFramePr>
            <a:graphicFrameLocks/>
          </p:cNvGraphicFramePr>
          <p:nvPr>
            <p:extLst>
              <p:ext uri="{D42A27DB-BD31-4B8C-83A1-F6EECF244321}">
                <p14:modId xmlns:p14="http://schemas.microsoft.com/office/powerpoint/2010/main" val="3537254374"/>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Potatoes?” </a:t>
            </a:r>
          </a:p>
          <a:p>
            <a:pPr lvl="0"/>
            <a:r>
              <a:rPr lang="en-US" dirty="0"/>
              <a:t>The chart illustrates the % of crop acres that meet Level 1 and Level 2 4R consistency criteria based on who made the fertilizer rate decision in each year.</a:t>
            </a:r>
            <a:endParaRPr lang="en-CA" sz="300" dirty="0"/>
          </a:p>
        </p:txBody>
      </p:sp>
    </p:spTree>
    <p:extLst>
      <p:ext uri="{BB962C8B-B14F-4D97-AF65-F5344CB8AC3E}">
        <p14:creationId xmlns:p14="http://schemas.microsoft.com/office/powerpoint/2010/main" val="3727958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A910533D-829D-4331-B2D8-BAE4733E9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012" y="62484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Professional Designation of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graphicFrame>
        <p:nvGraphicFramePr>
          <p:cNvPr id="4" name="Object 3">
            <a:extLst>
              <a:ext uri="{FF2B5EF4-FFF2-40B4-BE49-F238E27FC236}">
                <a16:creationId xmlns:a16="http://schemas.microsoft.com/office/drawing/2014/main" id="{8DCCA0DB-AAA7-4D09-8903-B24CF6E3AED3}"/>
              </a:ext>
            </a:extLst>
          </p:cNvPr>
          <p:cNvGraphicFramePr>
            <a:graphicFrameLocks/>
          </p:cNvGraphicFramePr>
          <p:nvPr>
            <p:extLst>
              <p:ext uri="{D42A27DB-BD31-4B8C-83A1-F6EECF244321}">
                <p14:modId xmlns:p14="http://schemas.microsoft.com/office/powerpoint/2010/main" val="2203924923"/>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7" imgW="914400" imgH="792360" progId="Excel.Sheet.12">
                  <p:embed/>
                </p:oleObj>
              </mc:Choice>
              <mc:Fallback>
                <p:oleObj name="Worksheet" showAsIcon="1" r:id="rId7" imgW="914400" imgH="792360" progId="Excel.Sheet.12">
                  <p:embed/>
                  <p:pic>
                    <p:nvPicPr>
                      <p:cNvPr id="0" name=""/>
                      <p:cNvPicPr/>
                      <p:nvPr/>
                    </p:nvPicPr>
                    <p:blipFill>
                      <a:blip r:embed="rId8"/>
                      <a:srcRect l="28333" t="1923" r="28333" b="55128"/>
                      <a:stretch>
                        <a:fillRect/>
                      </a:stretch>
                    </p:blipFill>
                    <p:spPr>
                      <a:xfrm>
                        <a:off x="736600" y="4584700"/>
                        <a:ext cx="428625" cy="3651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194C166-011B-DB4A-B433-9E9D0A9FECFE}"/>
              </a:ext>
            </a:extLst>
          </p:cNvPr>
          <p:cNvPicPr>
            <a:picLocks noChangeAspect="1"/>
          </p:cNvPicPr>
          <p:nvPr/>
        </p:nvPicPr>
        <p:blipFill>
          <a:blip r:embed="rId9"/>
          <a:stretch>
            <a:fillRect/>
          </a:stretch>
        </p:blipFill>
        <p:spPr>
          <a:xfrm>
            <a:off x="2436019" y="938284"/>
            <a:ext cx="9144793" cy="5767316"/>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the person who determined your fertilizer application rate hold any of the following professional designations?"</a:t>
            </a:r>
          </a:p>
          <a:p>
            <a:pPr lvl="0"/>
            <a:r>
              <a:rPr lang="en-US" dirty="0"/>
              <a:t>Separately for each type of person who determined the fertilizer application rate, the charts illustrate the professional designation of those people.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366309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9087611B-7603-4E13-BC84-575E1A99A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394" y="56086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342DA51-1CE3-4B50-ADB3-42DED6A1F175}"/>
              </a:ext>
            </a:extLst>
          </p:cNvPr>
          <p:cNvPicPr>
            <a:picLocks noChangeAspect="1"/>
          </p:cNvPicPr>
          <p:nvPr/>
        </p:nvPicPr>
        <p:blipFill>
          <a:blip r:embed="rId4"/>
          <a:stretch>
            <a:fillRect/>
          </a:stretch>
        </p:blipFill>
        <p:spPr>
          <a:xfrm>
            <a:off x="2436019" y="915194"/>
            <a:ext cx="9150889"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Importance of Professional Designation</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Potatoes</a:t>
            </a:r>
          </a:p>
        </p:txBody>
      </p:sp>
      <p:sp>
        <p:nvSpPr>
          <p:cNvPr id="9" name="TextBox 8">
            <a:extLst>
              <a:ext uri="{FF2B5EF4-FFF2-40B4-BE49-F238E27FC236}">
                <a16:creationId xmlns:a16="http://schemas.microsoft.com/office/drawing/2014/main" id="{44A6EE26-DC17-482D-8F6C-110A595D1CA6}"/>
              </a:ext>
            </a:extLst>
          </p:cNvPr>
          <p:cNvSpPr txBox="1"/>
          <p:nvPr/>
        </p:nvSpPr>
        <p:spPr>
          <a:xfrm>
            <a:off x="4917830" y="4520630"/>
            <a:ext cx="27227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55% of those growers who use an ICA to provide fertilizer rate recommendations indicated the professional designation is extremely important.</a:t>
            </a:r>
          </a:p>
        </p:txBody>
      </p:sp>
      <p:graphicFrame>
        <p:nvGraphicFramePr>
          <p:cNvPr id="6" name="Object 5">
            <a:extLst>
              <a:ext uri="{FF2B5EF4-FFF2-40B4-BE49-F238E27FC236}">
                <a16:creationId xmlns:a16="http://schemas.microsoft.com/office/drawing/2014/main" id="{D8E133A3-B30A-439A-B4E8-0C06B62FE2AE}"/>
              </a:ext>
            </a:extLst>
          </p:cNvPr>
          <p:cNvGraphicFramePr>
            <a:graphicFrameLocks/>
          </p:cNvGraphicFramePr>
          <p:nvPr>
            <p:extLst>
              <p:ext uri="{D42A27DB-BD31-4B8C-83A1-F6EECF244321}">
                <p14:modId xmlns:p14="http://schemas.microsoft.com/office/powerpoint/2010/main" val="3326683386"/>
              </p:ext>
            </p:extLst>
          </p:nvPr>
        </p:nvGraphicFramePr>
        <p:xfrm>
          <a:off x="736600" y="4584700"/>
          <a:ext cx="428625" cy="365125"/>
        </p:xfrm>
        <a:graphic>
          <a:graphicData uri="http://schemas.openxmlformats.org/presentationml/2006/ole">
            <mc:AlternateContent xmlns:mc="http://schemas.openxmlformats.org/markup-compatibility/2006">
              <mc:Choice xmlns:v="urn:schemas-microsoft-com:vml" Requires="v">
                <p:oleObj name="Worksheet" showAsIcon="1" r:id="rId8" imgW="914400" imgH="792360" progId="Excel.Sheet.12">
                  <p:embed/>
                </p:oleObj>
              </mc:Choice>
              <mc:Fallback>
                <p:oleObj name="Worksheet" showAsIcon="1" r:id="rId8" imgW="914400" imgH="792360" progId="Excel.Sheet.12">
                  <p:embed/>
                  <p:pic>
                    <p:nvPicPr>
                      <p:cNvPr id="0" name=""/>
                      <p:cNvPicPr/>
                      <p:nvPr/>
                    </p:nvPicPr>
                    <p:blipFill>
                      <a:blip r:embed="rId9"/>
                      <a:srcRect l="28333" t="1923" r="28333" b="55128"/>
                      <a:stretch>
                        <a:fillRect/>
                      </a:stretch>
                    </p:blipFill>
                    <p:spPr>
                      <a:xfrm>
                        <a:off x="736600" y="4584700"/>
                        <a:ext cx="428625" cy="365125"/>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"How important is it to you that the person providing your fertilizer application rate recommendation has a professional designation (i.e. CCA, P.Ag.)"</a:t>
            </a:r>
          </a:p>
          <a:p>
            <a:pPr lvl="0"/>
            <a:r>
              <a:rPr lang="en-US" dirty="0"/>
              <a:t>Separately for each type of person who determined the fertilizer application rate, the chart illustrates the level of importance for having a professional designation.</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074138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INAME" val="MI"/>
</p:tagLst>
</file>

<file path=ppt/tags/tag10.xml><?xml version="1.0" encoding="utf-8"?>
<p:tagLst xmlns:a="http://schemas.openxmlformats.org/drawingml/2006/main" xmlns:r="http://schemas.openxmlformats.org/officeDocument/2006/relationships" xmlns:p="http://schemas.openxmlformats.org/presentationml/2006/main">
  <p:tag name="MINAME" val="MI"/>
</p:tagLst>
</file>

<file path=ppt/tags/tag11.xml><?xml version="1.0" encoding="utf-8"?>
<p:tagLst xmlns:a="http://schemas.openxmlformats.org/drawingml/2006/main" xmlns:r="http://schemas.openxmlformats.org/officeDocument/2006/relationships" xmlns:p="http://schemas.openxmlformats.org/presentationml/2006/main">
  <p:tag name="MINAME" val="MI"/>
</p:tagLst>
</file>

<file path=ppt/tags/tag12.xml><?xml version="1.0" encoding="utf-8"?>
<p:tagLst xmlns:a="http://schemas.openxmlformats.org/drawingml/2006/main" xmlns:r="http://schemas.openxmlformats.org/officeDocument/2006/relationships" xmlns:p="http://schemas.openxmlformats.org/presentationml/2006/main">
  <p:tag name="MINAME" val="MI"/>
</p:tagLst>
</file>

<file path=ppt/tags/tag13.xml><?xml version="1.0" encoding="utf-8"?>
<p:tagLst xmlns:a="http://schemas.openxmlformats.org/drawingml/2006/main" xmlns:r="http://schemas.openxmlformats.org/officeDocument/2006/relationships" xmlns:p="http://schemas.openxmlformats.org/presentationml/2006/main">
  <p:tag name="MINAME" val="MI"/>
</p:tagLst>
</file>

<file path=ppt/tags/tag14.xml><?xml version="1.0" encoding="utf-8"?>
<p:tagLst xmlns:a="http://schemas.openxmlformats.org/drawingml/2006/main" xmlns:r="http://schemas.openxmlformats.org/officeDocument/2006/relationships" xmlns:p="http://schemas.openxmlformats.org/presentationml/2006/main">
  <p:tag name="MINAME" val="MI"/>
</p:tagLst>
</file>

<file path=ppt/tags/tag15.xml><?xml version="1.0" encoding="utf-8"?>
<p:tagLst xmlns:a="http://schemas.openxmlformats.org/drawingml/2006/main" xmlns:r="http://schemas.openxmlformats.org/officeDocument/2006/relationships" xmlns:p="http://schemas.openxmlformats.org/presentationml/2006/main">
  <p:tag name="MINAME" val="MI"/>
</p:tagLst>
</file>

<file path=ppt/tags/tag16.xml><?xml version="1.0" encoding="utf-8"?>
<p:tagLst xmlns:a="http://schemas.openxmlformats.org/drawingml/2006/main" xmlns:r="http://schemas.openxmlformats.org/officeDocument/2006/relationships" xmlns:p="http://schemas.openxmlformats.org/presentationml/2006/main">
  <p:tag name="MINAME" val="MI"/>
</p:tagLst>
</file>

<file path=ppt/tags/tag17.xml><?xml version="1.0" encoding="utf-8"?>
<p:tagLst xmlns:a="http://schemas.openxmlformats.org/drawingml/2006/main" xmlns:r="http://schemas.openxmlformats.org/officeDocument/2006/relationships" xmlns:p="http://schemas.openxmlformats.org/presentationml/2006/main">
  <p:tag name="MINAME" val="MI"/>
</p:tagLst>
</file>

<file path=ppt/tags/tag18.xml><?xml version="1.0" encoding="utf-8"?>
<p:tagLst xmlns:a="http://schemas.openxmlformats.org/drawingml/2006/main" xmlns:r="http://schemas.openxmlformats.org/officeDocument/2006/relationships" xmlns:p="http://schemas.openxmlformats.org/presentationml/2006/main">
  <p:tag name="MINAME" val="MI"/>
</p:tagLst>
</file>

<file path=ppt/tags/tag19.xml><?xml version="1.0" encoding="utf-8"?>
<p:tagLst xmlns:a="http://schemas.openxmlformats.org/drawingml/2006/main" xmlns:r="http://schemas.openxmlformats.org/officeDocument/2006/relationships" xmlns:p="http://schemas.openxmlformats.org/presentationml/2006/main">
  <p:tag name="MINAME" val="MI"/>
</p:tagLst>
</file>

<file path=ppt/tags/tag2.xml><?xml version="1.0" encoding="utf-8"?>
<p:tagLst xmlns:a="http://schemas.openxmlformats.org/drawingml/2006/main" xmlns:r="http://schemas.openxmlformats.org/officeDocument/2006/relationships" xmlns:p="http://schemas.openxmlformats.org/presentationml/2006/main">
  <p:tag name="MINAME" val="MI"/>
</p:tagLst>
</file>

<file path=ppt/tags/tag20.xml><?xml version="1.0" encoding="utf-8"?>
<p:tagLst xmlns:a="http://schemas.openxmlformats.org/drawingml/2006/main" xmlns:r="http://schemas.openxmlformats.org/officeDocument/2006/relationships" xmlns:p="http://schemas.openxmlformats.org/presentationml/2006/main">
  <p:tag name="MINAME" val="MI"/>
</p:tagLst>
</file>

<file path=ppt/tags/tag21.xml><?xml version="1.0" encoding="utf-8"?>
<p:tagLst xmlns:a="http://schemas.openxmlformats.org/drawingml/2006/main" xmlns:r="http://schemas.openxmlformats.org/officeDocument/2006/relationships" xmlns:p="http://schemas.openxmlformats.org/presentationml/2006/main">
  <p:tag name="MINAME" val="MI"/>
</p:tagLst>
</file>

<file path=ppt/tags/tag22.xml><?xml version="1.0" encoding="utf-8"?>
<p:tagLst xmlns:a="http://schemas.openxmlformats.org/drawingml/2006/main" xmlns:r="http://schemas.openxmlformats.org/officeDocument/2006/relationships" xmlns:p="http://schemas.openxmlformats.org/presentationml/2006/main">
  <p:tag name="MINAME" val="MI"/>
</p:tagLst>
</file>

<file path=ppt/tags/tag23.xml><?xml version="1.0" encoding="utf-8"?>
<p:tagLst xmlns:a="http://schemas.openxmlformats.org/drawingml/2006/main" xmlns:r="http://schemas.openxmlformats.org/officeDocument/2006/relationships" xmlns:p="http://schemas.openxmlformats.org/presentationml/2006/main">
  <p:tag name="MINAME" val="MI"/>
</p:tagLst>
</file>

<file path=ppt/tags/tag24.xml><?xml version="1.0" encoding="utf-8"?>
<p:tagLst xmlns:a="http://schemas.openxmlformats.org/drawingml/2006/main" xmlns:r="http://schemas.openxmlformats.org/officeDocument/2006/relationships" xmlns:p="http://schemas.openxmlformats.org/presentationml/2006/main">
  <p:tag name="MINAME" val="MI"/>
</p:tagLst>
</file>

<file path=ppt/tags/tag25.xml><?xml version="1.0" encoding="utf-8"?>
<p:tagLst xmlns:a="http://schemas.openxmlformats.org/drawingml/2006/main" xmlns:r="http://schemas.openxmlformats.org/officeDocument/2006/relationships" xmlns:p="http://schemas.openxmlformats.org/presentationml/2006/main">
  <p:tag name="MINAME" val="MI"/>
</p:tagLst>
</file>

<file path=ppt/tags/tag26.xml><?xml version="1.0" encoding="utf-8"?>
<p:tagLst xmlns:a="http://schemas.openxmlformats.org/drawingml/2006/main" xmlns:r="http://schemas.openxmlformats.org/officeDocument/2006/relationships" xmlns:p="http://schemas.openxmlformats.org/presentationml/2006/main">
  <p:tag name="MINAME" val="MI"/>
</p:tagLst>
</file>

<file path=ppt/tags/tag27.xml><?xml version="1.0" encoding="utf-8"?>
<p:tagLst xmlns:a="http://schemas.openxmlformats.org/drawingml/2006/main" xmlns:r="http://schemas.openxmlformats.org/officeDocument/2006/relationships" xmlns:p="http://schemas.openxmlformats.org/presentationml/2006/main">
  <p:tag name="MINAME" val="MI"/>
</p:tagLst>
</file>

<file path=ppt/tags/tag28.xml><?xml version="1.0" encoding="utf-8"?>
<p:tagLst xmlns:a="http://schemas.openxmlformats.org/drawingml/2006/main" xmlns:r="http://schemas.openxmlformats.org/officeDocument/2006/relationships" xmlns:p="http://schemas.openxmlformats.org/presentationml/2006/main">
  <p:tag name="MINAME" val="MI"/>
</p:tagLst>
</file>

<file path=ppt/tags/tag29.xml><?xml version="1.0" encoding="utf-8"?>
<p:tagLst xmlns:a="http://schemas.openxmlformats.org/drawingml/2006/main" xmlns:r="http://schemas.openxmlformats.org/officeDocument/2006/relationships" xmlns:p="http://schemas.openxmlformats.org/presentationml/2006/main">
  <p:tag name="MINAME" val="MI"/>
</p:tagLst>
</file>

<file path=ppt/tags/tag3.xml><?xml version="1.0" encoding="utf-8"?>
<p:tagLst xmlns:a="http://schemas.openxmlformats.org/drawingml/2006/main" xmlns:r="http://schemas.openxmlformats.org/officeDocument/2006/relationships" xmlns:p="http://schemas.openxmlformats.org/presentationml/2006/main">
  <p:tag name="MINAME" val="MI"/>
</p:tagLst>
</file>

<file path=ppt/tags/tag30.xml><?xml version="1.0" encoding="utf-8"?>
<p:tagLst xmlns:a="http://schemas.openxmlformats.org/drawingml/2006/main" xmlns:r="http://schemas.openxmlformats.org/officeDocument/2006/relationships" xmlns:p="http://schemas.openxmlformats.org/presentationml/2006/main">
  <p:tag name="MINAME" val="MI"/>
</p:tagLst>
</file>

<file path=ppt/tags/tag31.xml><?xml version="1.0" encoding="utf-8"?>
<p:tagLst xmlns:a="http://schemas.openxmlformats.org/drawingml/2006/main" xmlns:r="http://schemas.openxmlformats.org/officeDocument/2006/relationships" xmlns:p="http://schemas.openxmlformats.org/presentationml/2006/main">
  <p:tag name="MINAME" val="MI"/>
</p:tagLst>
</file>

<file path=ppt/tags/tag32.xml><?xml version="1.0" encoding="utf-8"?>
<p:tagLst xmlns:a="http://schemas.openxmlformats.org/drawingml/2006/main" xmlns:r="http://schemas.openxmlformats.org/officeDocument/2006/relationships" xmlns:p="http://schemas.openxmlformats.org/presentationml/2006/main">
  <p:tag name="MINAME" val="MI"/>
</p:tagLst>
</file>

<file path=ppt/tags/tag33.xml><?xml version="1.0" encoding="utf-8"?>
<p:tagLst xmlns:a="http://schemas.openxmlformats.org/drawingml/2006/main" xmlns:r="http://schemas.openxmlformats.org/officeDocument/2006/relationships" xmlns:p="http://schemas.openxmlformats.org/presentationml/2006/main">
  <p:tag name="MINAME" val="MI"/>
</p:tagLst>
</file>

<file path=ppt/tags/tag34.xml><?xml version="1.0" encoding="utf-8"?>
<p:tagLst xmlns:a="http://schemas.openxmlformats.org/drawingml/2006/main" xmlns:r="http://schemas.openxmlformats.org/officeDocument/2006/relationships" xmlns:p="http://schemas.openxmlformats.org/presentationml/2006/main">
  <p:tag name="MINAME" val="MI"/>
</p:tagLst>
</file>

<file path=ppt/tags/tag35.xml><?xml version="1.0" encoding="utf-8"?>
<p:tagLst xmlns:a="http://schemas.openxmlformats.org/drawingml/2006/main" xmlns:r="http://schemas.openxmlformats.org/officeDocument/2006/relationships" xmlns:p="http://schemas.openxmlformats.org/presentationml/2006/main">
  <p:tag name="MINAME" val="MI"/>
</p:tagLst>
</file>

<file path=ppt/tags/tag36.xml><?xml version="1.0" encoding="utf-8"?>
<p:tagLst xmlns:a="http://schemas.openxmlformats.org/drawingml/2006/main" xmlns:r="http://schemas.openxmlformats.org/officeDocument/2006/relationships" xmlns:p="http://schemas.openxmlformats.org/presentationml/2006/main">
  <p:tag name="MINAME" val="MI"/>
</p:tagLst>
</file>

<file path=ppt/tags/tag37.xml><?xml version="1.0" encoding="utf-8"?>
<p:tagLst xmlns:a="http://schemas.openxmlformats.org/drawingml/2006/main" xmlns:r="http://schemas.openxmlformats.org/officeDocument/2006/relationships" xmlns:p="http://schemas.openxmlformats.org/presentationml/2006/main">
  <p:tag name="MINAME" val="MI"/>
</p:tagLst>
</file>

<file path=ppt/tags/tag38.xml><?xml version="1.0" encoding="utf-8"?>
<p:tagLst xmlns:a="http://schemas.openxmlformats.org/drawingml/2006/main" xmlns:r="http://schemas.openxmlformats.org/officeDocument/2006/relationships" xmlns:p="http://schemas.openxmlformats.org/presentationml/2006/main">
  <p:tag name="MINAME" val="MI"/>
</p:tagLst>
</file>

<file path=ppt/tags/tag39.xml><?xml version="1.0" encoding="utf-8"?>
<p:tagLst xmlns:a="http://schemas.openxmlformats.org/drawingml/2006/main" xmlns:r="http://schemas.openxmlformats.org/officeDocument/2006/relationships" xmlns:p="http://schemas.openxmlformats.org/presentationml/2006/main">
  <p:tag name="MINAME" val="MI"/>
</p:tagLst>
</file>

<file path=ppt/tags/tag4.xml><?xml version="1.0" encoding="utf-8"?>
<p:tagLst xmlns:a="http://schemas.openxmlformats.org/drawingml/2006/main" xmlns:r="http://schemas.openxmlformats.org/officeDocument/2006/relationships" xmlns:p="http://schemas.openxmlformats.org/presentationml/2006/main">
  <p:tag name="MINAME" val="MI"/>
</p:tagLst>
</file>

<file path=ppt/tags/tag40.xml><?xml version="1.0" encoding="utf-8"?>
<p:tagLst xmlns:a="http://schemas.openxmlformats.org/drawingml/2006/main" xmlns:r="http://schemas.openxmlformats.org/officeDocument/2006/relationships" xmlns:p="http://schemas.openxmlformats.org/presentationml/2006/main">
  <p:tag name="MINAME" val="MI"/>
</p:tagLst>
</file>

<file path=ppt/tags/tag41.xml><?xml version="1.0" encoding="utf-8"?>
<p:tagLst xmlns:a="http://schemas.openxmlformats.org/drawingml/2006/main" xmlns:r="http://schemas.openxmlformats.org/officeDocument/2006/relationships" xmlns:p="http://schemas.openxmlformats.org/presentationml/2006/main">
  <p:tag name="MINAME" val="MI"/>
</p:tagLst>
</file>

<file path=ppt/tags/tag42.xml><?xml version="1.0" encoding="utf-8"?>
<p:tagLst xmlns:a="http://schemas.openxmlformats.org/drawingml/2006/main" xmlns:r="http://schemas.openxmlformats.org/officeDocument/2006/relationships" xmlns:p="http://schemas.openxmlformats.org/presentationml/2006/main">
  <p:tag name="MINAME" val="MI"/>
</p:tagLst>
</file>

<file path=ppt/tags/tag43.xml><?xml version="1.0" encoding="utf-8"?>
<p:tagLst xmlns:a="http://schemas.openxmlformats.org/drawingml/2006/main" xmlns:r="http://schemas.openxmlformats.org/officeDocument/2006/relationships" xmlns:p="http://schemas.openxmlformats.org/presentationml/2006/main">
  <p:tag name="MINAME" val="MI"/>
</p:tagLst>
</file>

<file path=ppt/tags/tag44.xml><?xml version="1.0" encoding="utf-8"?>
<p:tagLst xmlns:a="http://schemas.openxmlformats.org/drawingml/2006/main" xmlns:r="http://schemas.openxmlformats.org/officeDocument/2006/relationships" xmlns:p="http://schemas.openxmlformats.org/presentationml/2006/main">
  <p:tag name="MINAME" val="MI"/>
</p:tagLst>
</file>

<file path=ppt/tags/tag45.xml><?xml version="1.0" encoding="utf-8"?>
<p:tagLst xmlns:a="http://schemas.openxmlformats.org/drawingml/2006/main" xmlns:r="http://schemas.openxmlformats.org/officeDocument/2006/relationships" xmlns:p="http://schemas.openxmlformats.org/presentationml/2006/main">
  <p:tag name="MINAME" val="MI"/>
</p:tagLst>
</file>

<file path=ppt/tags/tag46.xml><?xml version="1.0" encoding="utf-8"?>
<p:tagLst xmlns:a="http://schemas.openxmlformats.org/drawingml/2006/main" xmlns:r="http://schemas.openxmlformats.org/officeDocument/2006/relationships" xmlns:p="http://schemas.openxmlformats.org/presentationml/2006/main">
  <p:tag name="MINAME" val="MI"/>
</p:tagLst>
</file>

<file path=ppt/tags/tag47.xml><?xml version="1.0" encoding="utf-8"?>
<p:tagLst xmlns:a="http://schemas.openxmlformats.org/drawingml/2006/main" xmlns:r="http://schemas.openxmlformats.org/officeDocument/2006/relationships" xmlns:p="http://schemas.openxmlformats.org/presentationml/2006/main">
  <p:tag name="MINAME" val="MI"/>
</p:tagLst>
</file>

<file path=ppt/tags/tag48.xml><?xml version="1.0" encoding="utf-8"?>
<p:tagLst xmlns:a="http://schemas.openxmlformats.org/drawingml/2006/main" xmlns:r="http://schemas.openxmlformats.org/officeDocument/2006/relationships" xmlns:p="http://schemas.openxmlformats.org/presentationml/2006/main">
  <p:tag name="MINAME" val="MI"/>
</p:tagLst>
</file>

<file path=ppt/tags/tag49.xml><?xml version="1.0" encoding="utf-8"?>
<p:tagLst xmlns:a="http://schemas.openxmlformats.org/drawingml/2006/main" xmlns:r="http://schemas.openxmlformats.org/officeDocument/2006/relationships" xmlns:p="http://schemas.openxmlformats.org/presentationml/2006/main">
  <p:tag name="MINAME" val="MI"/>
</p:tagLst>
</file>

<file path=ppt/tags/tag5.xml><?xml version="1.0" encoding="utf-8"?>
<p:tagLst xmlns:a="http://schemas.openxmlformats.org/drawingml/2006/main" xmlns:r="http://schemas.openxmlformats.org/officeDocument/2006/relationships" xmlns:p="http://schemas.openxmlformats.org/presentationml/2006/main">
  <p:tag name="MINAME" val="MI"/>
</p:tagLst>
</file>

<file path=ppt/tags/tag50.xml><?xml version="1.0" encoding="utf-8"?>
<p:tagLst xmlns:a="http://schemas.openxmlformats.org/drawingml/2006/main" xmlns:r="http://schemas.openxmlformats.org/officeDocument/2006/relationships" xmlns:p="http://schemas.openxmlformats.org/presentationml/2006/main">
  <p:tag name="MINAME" val="MI"/>
</p:tagLst>
</file>

<file path=ppt/tags/tag51.xml><?xml version="1.0" encoding="utf-8"?>
<p:tagLst xmlns:a="http://schemas.openxmlformats.org/drawingml/2006/main" xmlns:r="http://schemas.openxmlformats.org/officeDocument/2006/relationships" xmlns:p="http://schemas.openxmlformats.org/presentationml/2006/main">
  <p:tag name="MINAME" val="MI"/>
</p:tagLst>
</file>

<file path=ppt/tags/tag52.xml><?xml version="1.0" encoding="utf-8"?>
<p:tagLst xmlns:a="http://schemas.openxmlformats.org/drawingml/2006/main" xmlns:r="http://schemas.openxmlformats.org/officeDocument/2006/relationships" xmlns:p="http://schemas.openxmlformats.org/presentationml/2006/main">
  <p:tag name="MINAME" val="MI"/>
</p:tagLst>
</file>

<file path=ppt/tags/tag53.xml><?xml version="1.0" encoding="utf-8"?>
<p:tagLst xmlns:a="http://schemas.openxmlformats.org/drawingml/2006/main" xmlns:r="http://schemas.openxmlformats.org/officeDocument/2006/relationships" xmlns:p="http://schemas.openxmlformats.org/presentationml/2006/main">
  <p:tag name="MINAME" val="MI"/>
</p:tagLst>
</file>

<file path=ppt/tags/tag54.xml><?xml version="1.0" encoding="utf-8"?>
<p:tagLst xmlns:a="http://schemas.openxmlformats.org/drawingml/2006/main" xmlns:r="http://schemas.openxmlformats.org/officeDocument/2006/relationships" xmlns:p="http://schemas.openxmlformats.org/presentationml/2006/main">
  <p:tag name="MINAME" val="MI"/>
</p:tagLst>
</file>

<file path=ppt/tags/tag55.xml><?xml version="1.0" encoding="utf-8"?>
<p:tagLst xmlns:a="http://schemas.openxmlformats.org/drawingml/2006/main" xmlns:r="http://schemas.openxmlformats.org/officeDocument/2006/relationships" xmlns:p="http://schemas.openxmlformats.org/presentationml/2006/main">
  <p:tag name="MINAME" val="MI"/>
</p:tagLst>
</file>

<file path=ppt/tags/tag56.xml><?xml version="1.0" encoding="utf-8"?>
<p:tagLst xmlns:a="http://schemas.openxmlformats.org/drawingml/2006/main" xmlns:r="http://schemas.openxmlformats.org/officeDocument/2006/relationships" xmlns:p="http://schemas.openxmlformats.org/presentationml/2006/main">
  <p:tag name="MINAME" val="MI"/>
</p:tagLst>
</file>

<file path=ppt/tags/tag57.xml><?xml version="1.0" encoding="utf-8"?>
<p:tagLst xmlns:a="http://schemas.openxmlformats.org/drawingml/2006/main" xmlns:r="http://schemas.openxmlformats.org/officeDocument/2006/relationships" xmlns:p="http://schemas.openxmlformats.org/presentationml/2006/main">
  <p:tag name="MINAME" val="MI"/>
</p:tagLst>
</file>

<file path=ppt/tags/tag58.xml><?xml version="1.0" encoding="utf-8"?>
<p:tagLst xmlns:a="http://schemas.openxmlformats.org/drawingml/2006/main" xmlns:r="http://schemas.openxmlformats.org/officeDocument/2006/relationships" xmlns:p="http://schemas.openxmlformats.org/presentationml/2006/main">
  <p:tag name="MINAME" val="MI"/>
</p:tagLst>
</file>

<file path=ppt/tags/tag59.xml><?xml version="1.0" encoding="utf-8"?>
<p:tagLst xmlns:a="http://schemas.openxmlformats.org/drawingml/2006/main" xmlns:r="http://schemas.openxmlformats.org/officeDocument/2006/relationships" xmlns:p="http://schemas.openxmlformats.org/presentationml/2006/main">
  <p:tag name="MINAME" val="MI"/>
</p:tagLst>
</file>

<file path=ppt/tags/tag6.xml><?xml version="1.0" encoding="utf-8"?>
<p:tagLst xmlns:a="http://schemas.openxmlformats.org/drawingml/2006/main" xmlns:r="http://schemas.openxmlformats.org/officeDocument/2006/relationships" xmlns:p="http://schemas.openxmlformats.org/presentationml/2006/main">
  <p:tag name="MINAME" val="MI"/>
</p:tagLst>
</file>

<file path=ppt/tags/tag60.xml><?xml version="1.0" encoding="utf-8"?>
<p:tagLst xmlns:a="http://schemas.openxmlformats.org/drawingml/2006/main" xmlns:r="http://schemas.openxmlformats.org/officeDocument/2006/relationships" xmlns:p="http://schemas.openxmlformats.org/presentationml/2006/main">
  <p:tag name="MINAME" val="MI"/>
</p:tagLst>
</file>

<file path=ppt/tags/tag61.xml><?xml version="1.0" encoding="utf-8"?>
<p:tagLst xmlns:a="http://schemas.openxmlformats.org/drawingml/2006/main" xmlns:r="http://schemas.openxmlformats.org/officeDocument/2006/relationships" xmlns:p="http://schemas.openxmlformats.org/presentationml/2006/main">
  <p:tag name="MINAME" val="MI"/>
</p:tagLst>
</file>

<file path=ppt/tags/tag62.xml><?xml version="1.0" encoding="utf-8"?>
<p:tagLst xmlns:a="http://schemas.openxmlformats.org/drawingml/2006/main" xmlns:r="http://schemas.openxmlformats.org/officeDocument/2006/relationships" xmlns:p="http://schemas.openxmlformats.org/presentationml/2006/main">
  <p:tag name="MINAME" val="MI"/>
</p:tagLst>
</file>

<file path=ppt/tags/tag63.xml><?xml version="1.0" encoding="utf-8"?>
<p:tagLst xmlns:a="http://schemas.openxmlformats.org/drawingml/2006/main" xmlns:r="http://schemas.openxmlformats.org/officeDocument/2006/relationships" xmlns:p="http://schemas.openxmlformats.org/presentationml/2006/main">
  <p:tag name="MINAME" val="MI"/>
</p:tagLst>
</file>

<file path=ppt/tags/tag64.xml><?xml version="1.0" encoding="utf-8"?>
<p:tagLst xmlns:a="http://schemas.openxmlformats.org/drawingml/2006/main" xmlns:r="http://schemas.openxmlformats.org/officeDocument/2006/relationships" xmlns:p="http://schemas.openxmlformats.org/presentationml/2006/main">
  <p:tag name="MINAME" val="MI"/>
</p:tagLst>
</file>

<file path=ppt/tags/tag65.xml><?xml version="1.0" encoding="utf-8"?>
<p:tagLst xmlns:a="http://schemas.openxmlformats.org/drawingml/2006/main" xmlns:r="http://schemas.openxmlformats.org/officeDocument/2006/relationships" xmlns:p="http://schemas.openxmlformats.org/presentationml/2006/main">
  <p:tag name="MINAME" val="MI"/>
</p:tagLst>
</file>

<file path=ppt/tags/tag66.xml><?xml version="1.0" encoding="utf-8"?>
<p:tagLst xmlns:a="http://schemas.openxmlformats.org/drawingml/2006/main" xmlns:r="http://schemas.openxmlformats.org/officeDocument/2006/relationships" xmlns:p="http://schemas.openxmlformats.org/presentationml/2006/main">
  <p:tag name="MINAME" val="MI"/>
</p:tagLst>
</file>

<file path=ppt/tags/tag67.xml><?xml version="1.0" encoding="utf-8"?>
<p:tagLst xmlns:a="http://schemas.openxmlformats.org/drawingml/2006/main" xmlns:r="http://schemas.openxmlformats.org/officeDocument/2006/relationships" xmlns:p="http://schemas.openxmlformats.org/presentationml/2006/main">
  <p:tag name="MINAME" val="MI"/>
</p:tagLst>
</file>

<file path=ppt/tags/tag68.xml><?xml version="1.0" encoding="utf-8"?>
<p:tagLst xmlns:a="http://schemas.openxmlformats.org/drawingml/2006/main" xmlns:r="http://schemas.openxmlformats.org/officeDocument/2006/relationships" xmlns:p="http://schemas.openxmlformats.org/presentationml/2006/main">
  <p:tag name="MINAME" val="MI"/>
</p:tagLst>
</file>

<file path=ppt/tags/tag69.xml><?xml version="1.0" encoding="utf-8"?>
<p:tagLst xmlns:a="http://schemas.openxmlformats.org/drawingml/2006/main" xmlns:r="http://schemas.openxmlformats.org/officeDocument/2006/relationships" xmlns:p="http://schemas.openxmlformats.org/presentationml/2006/main">
  <p:tag name="MINAME" val="MI"/>
</p:tagLst>
</file>

<file path=ppt/tags/tag7.xml><?xml version="1.0" encoding="utf-8"?>
<p:tagLst xmlns:a="http://schemas.openxmlformats.org/drawingml/2006/main" xmlns:r="http://schemas.openxmlformats.org/officeDocument/2006/relationships" xmlns:p="http://schemas.openxmlformats.org/presentationml/2006/main">
  <p:tag name="MINAME" val="MI"/>
</p:tagLst>
</file>

<file path=ppt/tags/tag70.xml><?xml version="1.0" encoding="utf-8"?>
<p:tagLst xmlns:a="http://schemas.openxmlformats.org/drawingml/2006/main" xmlns:r="http://schemas.openxmlformats.org/officeDocument/2006/relationships" xmlns:p="http://schemas.openxmlformats.org/presentationml/2006/main">
  <p:tag name="MINAME" val="MI"/>
</p:tagLst>
</file>

<file path=ppt/tags/tag71.xml><?xml version="1.0" encoding="utf-8"?>
<p:tagLst xmlns:a="http://schemas.openxmlformats.org/drawingml/2006/main" xmlns:r="http://schemas.openxmlformats.org/officeDocument/2006/relationships" xmlns:p="http://schemas.openxmlformats.org/presentationml/2006/main">
  <p:tag name="MINAME" val="MI"/>
</p:tagLst>
</file>

<file path=ppt/tags/tag72.xml><?xml version="1.0" encoding="utf-8"?>
<p:tagLst xmlns:a="http://schemas.openxmlformats.org/drawingml/2006/main" xmlns:r="http://schemas.openxmlformats.org/officeDocument/2006/relationships" xmlns:p="http://schemas.openxmlformats.org/presentationml/2006/main">
  <p:tag name="MINAME" val="MI"/>
</p:tagLst>
</file>

<file path=ppt/tags/tag73.xml><?xml version="1.0" encoding="utf-8"?>
<p:tagLst xmlns:a="http://schemas.openxmlformats.org/drawingml/2006/main" xmlns:r="http://schemas.openxmlformats.org/officeDocument/2006/relationships" xmlns:p="http://schemas.openxmlformats.org/presentationml/2006/main">
  <p:tag name="MINAME" val="MI"/>
</p:tagLst>
</file>

<file path=ppt/tags/tag74.xml><?xml version="1.0" encoding="utf-8"?>
<p:tagLst xmlns:a="http://schemas.openxmlformats.org/drawingml/2006/main" xmlns:r="http://schemas.openxmlformats.org/officeDocument/2006/relationships" xmlns:p="http://schemas.openxmlformats.org/presentationml/2006/main">
  <p:tag name="MINAME" val="MI"/>
</p:tagLst>
</file>

<file path=ppt/tags/tag75.xml><?xml version="1.0" encoding="utf-8"?>
<p:tagLst xmlns:a="http://schemas.openxmlformats.org/drawingml/2006/main" xmlns:r="http://schemas.openxmlformats.org/officeDocument/2006/relationships" xmlns:p="http://schemas.openxmlformats.org/presentationml/2006/main">
  <p:tag name="MINAME" val="MI"/>
</p:tagLst>
</file>

<file path=ppt/tags/tag76.xml><?xml version="1.0" encoding="utf-8"?>
<p:tagLst xmlns:a="http://schemas.openxmlformats.org/drawingml/2006/main" xmlns:r="http://schemas.openxmlformats.org/officeDocument/2006/relationships" xmlns:p="http://schemas.openxmlformats.org/presentationml/2006/main">
  <p:tag name="MINAME" val="MI"/>
</p:tagLst>
</file>

<file path=ppt/tags/tag77.xml><?xml version="1.0" encoding="utf-8"?>
<p:tagLst xmlns:a="http://schemas.openxmlformats.org/drawingml/2006/main" xmlns:r="http://schemas.openxmlformats.org/officeDocument/2006/relationships" xmlns:p="http://schemas.openxmlformats.org/presentationml/2006/main">
  <p:tag name="MINAME" val="MI"/>
</p:tagLst>
</file>

<file path=ppt/tags/tag78.xml><?xml version="1.0" encoding="utf-8"?>
<p:tagLst xmlns:a="http://schemas.openxmlformats.org/drawingml/2006/main" xmlns:r="http://schemas.openxmlformats.org/officeDocument/2006/relationships" xmlns:p="http://schemas.openxmlformats.org/presentationml/2006/main">
  <p:tag name="MINAME" val="MI"/>
</p:tagLst>
</file>

<file path=ppt/tags/tag79.xml><?xml version="1.0" encoding="utf-8"?>
<p:tagLst xmlns:a="http://schemas.openxmlformats.org/drawingml/2006/main" xmlns:r="http://schemas.openxmlformats.org/officeDocument/2006/relationships" xmlns:p="http://schemas.openxmlformats.org/presentationml/2006/main">
  <p:tag name="MINAME" val="MI"/>
</p:tagLst>
</file>

<file path=ppt/tags/tag8.xml><?xml version="1.0" encoding="utf-8"?>
<p:tagLst xmlns:a="http://schemas.openxmlformats.org/drawingml/2006/main" xmlns:r="http://schemas.openxmlformats.org/officeDocument/2006/relationships" xmlns:p="http://schemas.openxmlformats.org/presentationml/2006/main">
  <p:tag name="MINAME" val="MI"/>
</p:tagLst>
</file>

<file path=ppt/tags/tag80.xml><?xml version="1.0" encoding="utf-8"?>
<p:tagLst xmlns:a="http://schemas.openxmlformats.org/drawingml/2006/main" xmlns:r="http://schemas.openxmlformats.org/officeDocument/2006/relationships" xmlns:p="http://schemas.openxmlformats.org/presentationml/2006/main">
  <p:tag name="MINAME" val="MI"/>
</p:tagLst>
</file>

<file path=ppt/tags/tag81.xml><?xml version="1.0" encoding="utf-8"?>
<p:tagLst xmlns:a="http://schemas.openxmlformats.org/drawingml/2006/main" xmlns:r="http://schemas.openxmlformats.org/officeDocument/2006/relationships" xmlns:p="http://schemas.openxmlformats.org/presentationml/2006/main">
  <p:tag name="MINAME" val="MI"/>
</p:tagLst>
</file>

<file path=ppt/tags/tag82.xml><?xml version="1.0" encoding="utf-8"?>
<p:tagLst xmlns:a="http://schemas.openxmlformats.org/drawingml/2006/main" xmlns:r="http://schemas.openxmlformats.org/officeDocument/2006/relationships" xmlns:p="http://schemas.openxmlformats.org/presentationml/2006/main">
  <p:tag name="MINAME" val="MI"/>
</p:tagLst>
</file>

<file path=ppt/tags/tag83.xml><?xml version="1.0" encoding="utf-8"?>
<p:tagLst xmlns:a="http://schemas.openxmlformats.org/drawingml/2006/main" xmlns:r="http://schemas.openxmlformats.org/officeDocument/2006/relationships" xmlns:p="http://schemas.openxmlformats.org/presentationml/2006/main">
  <p:tag name="MINAME" val="MI"/>
</p:tagLst>
</file>

<file path=ppt/tags/tag84.xml><?xml version="1.0" encoding="utf-8"?>
<p:tagLst xmlns:a="http://schemas.openxmlformats.org/drawingml/2006/main" xmlns:r="http://schemas.openxmlformats.org/officeDocument/2006/relationships" xmlns:p="http://schemas.openxmlformats.org/presentationml/2006/main">
  <p:tag name="MINAME" val="MI"/>
</p:tagLst>
</file>

<file path=ppt/tags/tag85.xml><?xml version="1.0" encoding="utf-8"?>
<p:tagLst xmlns:a="http://schemas.openxmlformats.org/drawingml/2006/main" xmlns:r="http://schemas.openxmlformats.org/officeDocument/2006/relationships" xmlns:p="http://schemas.openxmlformats.org/presentationml/2006/main">
  <p:tag name="MINAME" val="MI"/>
</p:tagLst>
</file>

<file path=ppt/tags/tag86.xml><?xml version="1.0" encoding="utf-8"?>
<p:tagLst xmlns:a="http://schemas.openxmlformats.org/drawingml/2006/main" xmlns:r="http://schemas.openxmlformats.org/officeDocument/2006/relationships" xmlns:p="http://schemas.openxmlformats.org/presentationml/2006/main">
  <p:tag name="MINAME" val="MI"/>
</p:tagLst>
</file>

<file path=ppt/tags/tag87.xml><?xml version="1.0" encoding="utf-8"?>
<p:tagLst xmlns:a="http://schemas.openxmlformats.org/drawingml/2006/main" xmlns:r="http://schemas.openxmlformats.org/officeDocument/2006/relationships" xmlns:p="http://schemas.openxmlformats.org/presentationml/2006/main">
  <p:tag name="MINAME" val="MI"/>
</p:tagLst>
</file>

<file path=ppt/tags/tag88.xml><?xml version="1.0" encoding="utf-8"?>
<p:tagLst xmlns:a="http://schemas.openxmlformats.org/drawingml/2006/main" xmlns:r="http://schemas.openxmlformats.org/officeDocument/2006/relationships" xmlns:p="http://schemas.openxmlformats.org/presentationml/2006/main">
  <p:tag name="MINAME" val="MI"/>
</p:tagLst>
</file>

<file path=ppt/tags/tag9.xml><?xml version="1.0" encoding="utf-8"?>
<p:tagLst xmlns:a="http://schemas.openxmlformats.org/drawingml/2006/main" xmlns:r="http://schemas.openxmlformats.org/officeDocument/2006/relationships" xmlns:p="http://schemas.openxmlformats.org/presentationml/2006/main">
  <p:tag name="MINAME" val="MI"/>
</p:tagLst>
</file>

<file path=ppt/theme/theme1.xml><?xml version="1.0" encoding="utf-8"?>
<a:theme xmlns:a="http://schemas.openxmlformats.org/drawingml/2006/main" name="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1.xml><?xml version="1.0" encoding="utf-8"?>
<a:theme xmlns:a="http://schemas.openxmlformats.org/drawingml/2006/main" name="5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3.xml><?xml version="1.0" encoding="utf-8"?>
<a:theme xmlns:a="http://schemas.openxmlformats.org/drawingml/2006/main" name="8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6.xml><?xml version="1.0" encoding="utf-8"?>
<a:theme xmlns:a="http://schemas.openxmlformats.org/drawingml/2006/main" name="Stratus19 PPT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94702</TotalTime>
  <Words>19061</Words>
  <Application>Microsoft Office PowerPoint</Application>
  <PresentationFormat>Custom</PresentationFormat>
  <Paragraphs>1227</Paragraphs>
  <Slides>152</Slides>
  <Notes>15</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2</vt:i4>
      </vt:variant>
      <vt:variant>
        <vt:lpstr>Slide Titles</vt:lpstr>
      </vt:variant>
      <vt:variant>
        <vt:i4>152</vt:i4>
      </vt:variant>
    </vt:vector>
  </HeadingPairs>
  <TitlesOfParts>
    <vt:vector size="172" baseType="lpstr">
      <vt:lpstr>Arial</vt:lpstr>
      <vt:lpstr>Calibri</vt:lpstr>
      <vt:lpstr>Calibri Light</vt:lpstr>
      <vt:lpstr>Wingdings</vt:lpstr>
      <vt:lpstr>Wingdings 3</vt:lpstr>
      <vt:lpstr>Office Theme</vt:lpstr>
      <vt:lpstr>1_Office Theme</vt:lpstr>
      <vt:lpstr>Custom Design</vt:lpstr>
      <vt:lpstr>2_Custom Design</vt:lpstr>
      <vt:lpstr>1_Custom Design</vt:lpstr>
      <vt:lpstr>Stratus19 PPT Theme</vt:lpstr>
      <vt:lpstr>3_Custom Design</vt:lpstr>
      <vt:lpstr>4_Custom Design</vt:lpstr>
      <vt:lpstr>2_Office Theme</vt:lpstr>
      <vt:lpstr>6_Custom Design</vt:lpstr>
      <vt:lpstr>5_Custom Design</vt:lpstr>
      <vt:lpstr>7_Custom Design</vt:lpstr>
      <vt:lpstr>8_Custom Design</vt:lpstr>
      <vt:lpstr>Worksheet</vt:lpstr>
      <vt:lpstr>Microsoft Excel Worksheet</vt:lpstr>
      <vt:lpstr>PowerPoint Presentation</vt:lpstr>
      <vt:lpstr>Navigation</vt:lpstr>
      <vt:lpstr>Potatoes in PEI - Summary </vt:lpstr>
      <vt:lpstr>4R Nutrient Stewardship - Summary </vt:lpstr>
      <vt:lpstr>Potatoes</vt:lpstr>
      <vt:lpstr>Fertilizer Applications in Potatoes - % Growers</vt:lpstr>
      <vt:lpstr>Fertilizer Applications in Potatoes - % Growers by Timing in 2023</vt:lpstr>
      <vt:lpstr>Manure Applications in Potatoes - % Growers</vt:lpstr>
      <vt:lpstr>Manure Applications in Potatoes - % Growers by Timing in 2023</vt:lpstr>
      <vt:lpstr>Nitrogen Timing in Potatoes - % Crop Acres</vt:lpstr>
      <vt:lpstr>Nitrogen Timing in Potatoes in 2023 (% of Crop Acres)</vt:lpstr>
      <vt:lpstr>Phosphorus (P₂O₅) Timing in Potatoes - % Crop Acres</vt:lpstr>
      <vt:lpstr>Phosphorus (P₂O₅) Timing in Potatoes in 2023 (% of Crop Acres)</vt:lpstr>
      <vt:lpstr>Potassium (K₂O) Timing in Potatoes - % Crop Acres</vt:lpstr>
      <vt:lpstr>Potassium (K₂O) Timing in Potatoes in 2023 (% of Crop Acres)</vt:lpstr>
      <vt:lpstr>Sulphur Timing in Potatoes - % Crop Acres</vt:lpstr>
      <vt:lpstr>Sulphur Timing in Potatoes in 2023 (% of Crop Acres)</vt:lpstr>
      <vt:lpstr>Nitrogen Timing in Potatoes - % of Volume</vt:lpstr>
      <vt:lpstr>Nitrogen Timing in Potatoes in 2023 (% of Volume)</vt:lpstr>
      <vt:lpstr>Phosphorus (P₂O₅) Timing in Potatoes - % of Volume</vt:lpstr>
      <vt:lpstr>Phosphorus (P₂O₅) Timing in Potatoes in 2023 (% of Volume)</vt:lpstr>
      <vt:lpstr>Potassium (K₂O) Timing in Potatoes - % of Volume</vt:lpstr>
      <vt:lpstr>Potassium (K₂O) Timing in Potatoes in 2023 (% of Volume)</vt:lpstr>
      <vt:lpstr>Sulphur Timing in Potatoes - % of Volume</vt:lpstr>
      <vt:lpstr>Sulphur Timing in Potatoes in 2023 (% of Volume)</vt:lpstr>
      <vt:lpstr>Number of Fertilizer Applications at Each Growth Stage After Planting/In-Crop</vt:lpstr>
      <vt:lpstr>% of Potato Growers Using Each Nitrogen Source in in 2023</vt:lpstr>
      <vt:lpstr>% of Potato Growers Using Nitrogen in 2023</vt:lpstr>
      <vt:lpstr>Acres Treated With Each Nitrogen Source in Potatoes in 2023</vt:lpstr>
      <vt:lpstr>Nitrogen Volume in Potatoes</vt:lpstr>
      <vt:lpstr>Nitrogen Volume in Potatoes by Timing</vt:lpstr>
      <vt:lpstr>Nitrogen Fertilizer Source in Potatoes - All Timings</vt:lpstr>
      <vt:lpstr>Nitrogen Fertilizer Source in Potatoes by Timing</vt:lpstr>
      <vt:lpstr>% of Potato Growers Using Each Phosphorus (P₂O₅) Source in in 2023</vt:lpstr>
      <vt:lpstr>% of Potato Growers Using Phosphorus (P₂O₅) in 2023</vt:lpstr>
      <vt:lpstr>Acres Treated With Each Phosphorus (P₂O₅) Source in Potatoes in 2023</vt:lpstr>
      <vt:lpstr>Phosphorus (P₂O₅) Volume in Potatoes</vt:lpstr>
      <vt:lpstr>Phosphorus (P₂O₅) Volume in Potatoes by Timing</vt:lpstr>
      <vt:lpstr>Phosphorus (P₂O₅) Fertilizer Source in Potatoes - All Timings</vt:lpstr>
      <vt:lpstr>Phosphorus (P₂O₅  Fertilizer Source in Potatoes by Timing</vt:lpstr>
      <vt:lpstr>% of Potato Growers Using Each Potassium (K₂O) Source in in 2023</vt:lpstr>
      <vt:lpstr>% of Potato Growers Using Potassium (K₂O) in 2023</vt:lpstr>
      <vt:lpstr>Acres Treated With Each Potassium (K₂O) Source in Potatoes in 2023</vt:lpstr>
      <vt:lpstr>Potassium (K₂O) Volume in Potatoes</vt:lpstr>
      <vt:lpstr>Potassium (K₂O) Volume in Potatoes by Timing</vt:lpstr>
      <vt:lpstr>Potassium (K₂O) Fertilizer Source in Potatoes - All Timings</vt:lpstr>
      <vt:lpstr>Potassium (K₂O) Fertilizer Source in Potatoes by Timing</vt:lpstr>
      <vt:lpstr>% of Potato Growers Using Each Sulphur Source in in 2023</vt:lpstr>
      <vt:lpstr>% of Potato Growers Using Sulphur in 2023</vt:lpstr>
      <vt:lpstr>Acres Treated With Each Sulphur Source in Potatoes in 2023</vt:lpstr>
      <vt:lpstr>Sulphur Volume in Potatoes</vt:lpstr>
      <vt:lpstr>Sulphur Volume in Potatoes by Timing</vt:lpstr>
      <vt:lpstr>Sulphur Fertilizer Source in Potatoes - All Timings</vt:lpstr>
      <vt:lpstr>Sulphur Fertilizer Source in Potatoes by Timing</vt:lpstr>
      <vt:lpstr>Nitrogen Placement in Potatoes - % Crop Acres</vt:lpstr>
      <vt:lpstr>Nitrogen Placement in Potatoes - % Nutrient Volume Applied at All Timings</vt:lpstr>
      <vt:lpstr>Phosphorus (P₂O₅) Placement in Potatoes - % Crop Acres</vt:lpstr>
      <vt:lpstr>Phosphorus (P₂O₅) Placement in Potatoes - % Nutrient Volume Applied at All Timings</vt:lpstr>
      <vt:lpstr>Potassium (K₂O) Placement in Potatoes - % Crop Acres</vt:lpstr>
      <vt:lpstr>Potassium (K₂O) Placement in Potatoes - % Nutrient Volume Applied at All Timings</vt:lpstr>
      <vt:lpstr>Sulphur Placement in Potatoes - % Crop Acres</vt:lpstr>
      <vt:lpstr>Sulphur Placement in Potatoes - % Nutrient Volume Applied at All Timings</vt:lpstr>
      <vt:lpstr>Average Nitrogen Rates in Potatoes</vt:lpstr>
      <vt:lpstr>Nitrogen Rates in Potatoes - Average Rate in 2023</vt:lpstr>
      <vt:lpstr>Nitrogen Rates in Potatoes - Rate Ranges in 2023</vt:lpstr>
      <vt:lpstr>Nitrogen Rate Ranges in Potatoes - % of Volume in 2023</vt:lpstr>
      <vt:lpstr>Average Nitrogen Rates in Potatoes - By Timing</vt:lpstr>
      <vt:lpstr>Average Phosphorus (P₂O₅) Rates in Potatoes</vt:lpstr>
      <vt:lpstr>Phosphorus (P₂O₅) Rates in Potatoes - Average Rate in 2023</vt:lpstr>
      <vt:lpstr>Phosphorus (P₂O₅) Rates in Potatoes - Rate Ranges in 2023</vt:lpstr>
      <vt:lpstr>Phosphorus (P₂O₅) Rate Ranges in Potatoes - % of Volume in 2023</vt:lpstr>
      <vt:lpstr>Average Phosphorus (P₂O₅) Rates in Potatoes - By Timing</vt:lpstr>
      <vt:lpstr>Average Potassium (K₂O) Rates in Potatoes</vt:lpstr>
      <vt:lpstr>Potassium (K₂O) Rates in Potatoes - Average Rate in 2023</vt:lpstr>
      <vt:lpstr>Potassium (K₂O) Rates in Potatoes - Rate Ranges in 2023</vt:lpstr>
      <vt:lpstr>Potassium (K₂O) Rate Ranges in Potatoes - % of Volume in 2023</vt:lpstr>
      <vt:lpstr>Average Potassium (K₂O) Rates in Potatoes - By Timing</vt:lpstr>
      <vt:lpstr>Average Sulphur Rates in Potatoes</vt:lpstr>
      <vt:lpstr>Sulphur Rates in Potatoes - Average Rate in 2023</vt:lpstr>
      <vt:lpstr>Sulphur Rates in Potatoes - Rate Ranges in 2023</vt:lpstr>
      <vt:lpstr>Sulphur Rate Ranges in Potatoes - % of Volume in 2023</vt:lpstr>
      <vt:lpstr>Average Sulphur Rates in Potatoes - By Timing</vt:lpstr>
      <vt:lpstr>Fertilizer Program in Potatoes</vt:lpstr>
      <vt:lpstr>Trend in Fertilizer Program in Potatoes</vt:lpstr>
      <vt:lpstr>Fertilizer Program in Potatoes - by Sub-Group</vt:lpstr>
      <vt:lpstr>Use of Variable Rates by Fertilizer Type</vt:lpstr>
      <vt:lpstr>Consistency Criteria for Potatoes</vt:lpstr>
      <vt:lpstr>Reasons for Not Meeting 4R Consistency Criteria</vt:lpstr>
      <vt:lpstr>Do Not Meet 4R Consistency Criteria in 2023</vt:lpstr>
      <vt:lpstr>Use of Nitrogen Fixing Crop in Previous Year - Potatoes</vt:lpstr>
      <vt:lpstr>Trend in Use of Nitrogen Fixing Crop in Previous Year - Potatoes</vt:lpstr>
      <vt:lpstr>Rates Set By Field Based On Expected Crop Yield</vt:lpstr>
      <vt:lpstr>Approaches Used to Decide Fertilizer Rate in Potatoes</vt:lpstr>
      <vt:lpstr>Trend in Approaches Used to Decide Nitrogen Rate in Potatoes</vt:lpstr>
      <vt:lpstr>Trend in Approaches Used to Decide Phosphorus Rate in Potatoes</vt:lpstr>
      <vt:lpstr>Main Person Who Determined Fertilizer Rate</vt:lpstr>
      <vt:lpstr>Linkage of Who Makes Rate Decisions on 4R Consistency Compliance - Potatoes</vt:lpstr>
      <vt:lpstr>Professional Designation of Person Who Determined Fertilizer Rate</vt:lpstr>
      <vt:lpstr>Importance of Professional Designation</vt:lpstr>
      <vt:lpstr>Deviation from Recommended Application Rate</vt:lpstr>
      <vt:lpstr>Use of Nitrogen Stabilizers by Geographic/Demographic Segment</vt:lpstr>
      <vt:lpstr>Use of EEFs by Timing - % of Nitrogen Volume</vt:lpstr>
      <vt:lpstr>Target vs. Actual Yield in Potatoes</vt:lpstr>
      <vt:lpstr>Target vs. Actual Yield in Potatoes in 2023</vt:lpstr>
      <vt:lpstr>Nitrogen Use Efficiency</vt:lpstr>
      <vt:lpstr>Factors Considered When Setting Target Yield</vt:lpstr>
      <vt:lpstr>Use of Micro/Secondary Nutrients - % of Growers Using</vt:lpstr>
      <vt:lpstr>Application Method for Micro/Secondary Nutrients</vt:lpstr>
      <vt:lpstr>Formulation Type for Soil Applied Micro/Secondary Nutrients</vt:lpstr>
      <vt:lpstr>Method Used to Determine Need for Micro/Secondary Nutrients</vt:lpstr>
      <vt:lpstr>Custom Application by Fertilizer Source</vt:lpstr>
      <vt:lpstr>Use of Biostimulants</vt:lpstr>
      <vt:lpstr>General Fertilizer Practices</vt:lpstr>
      <vt:lpstr>Sources of Fertilizer Advice</vt:lpstr>
      <vt:lpstr>Sources of Fertilizer Advice</vt:lpstr>
      <vt:lpstr>Frequency of Soil Testing - Nitrogen</vt:lpstr>
      <vt:lpstr>Frequency of Soil Testing - Nitrogen</vt:lpstr>
      <vt:lpstr>Reasons for Not Soil Testing for Nitrogen Every Year</vt:lpstr>
      <vt:lpstr>Frequency of Soil Testing - Phosphorus</vt:lpstr>
      <vt:lpstr>Frequency of Soil Testing - Phosphorus</vt:lpstr>
      <vt:lpstr>Frequency of Soil Testing - Potassium</vt:lpstr>
      <vt:lpstr>Frequency of Soil Testing - Potassium</vt:lpstr>
      <vt:lpstr>Frequency of Soil Testing - Sulphur</vt:lpstr>
      <vt:lpstr>Frequency of Soil Testing - Sulphur</vt:lpstr>
      <vt:lpstr>Frequency of Soil Testing - Micronutrients</vt:lpstr>
      <vt:lpstr>Frequency of Soil Testing - Micronutrients</vt:lpstr>
      <vt:lpstr>Frequency of Soil Testing - Electrical Conductivity</vt:lpstr>
      <vt:lpstr>Frequency of Soil Testing - Electrical Conductivity</vt:lpstr>
      <vt:lpstr>Frequency of Soil Testing - Organic Matter</vt:lpstr>
      <vt:lpstr>Frequency of Soil Testing - Organic Matter</vt:lpstr>
      <vt:lpstr>Frequency of Soil Testing - pH</vt:lpstr>
      <vt:lpstr>Frequency of Soil Testing - pH</vt:lpstr>
      <vt:lpstr>Familiarity With 4R Concept - Trends</vt:lpstr>
      <vt:lpstr>Familiarity With 4R Concept</vt:lpstr>
      <vt:lpstr>Growers Who Believe Their Fertilizer Practices Comply With 4R Nutrient Stewardship</vt:lpstr>
      <vt:lpstr>Growers Who Believe Their Fertilizer Practices Comply With 4R Nutrient Stewardship</vt:lpstr>
      <vt:lpstr>Growers Who Work With A 4R Designated Agronomist</vt:lpstr>
      <vt:lpstr>Growers Who Work With A 4R Designated Agronomist</vt:lpstr>
      <vt:lpstr>Growers Who Have A 4R Plan In Place</vt:lpstr>
      <vt:lpstr>Growers Who Have A 4R Plan In Place</vt:lpstr>
      <vt:lpstr>Benefits Of Having A 4R Plan In Place</vt:lpstr>
      <vt:lpstr>Reasons For Not Putting A 4R Plan In Place</vt:lpstr>
      <vt:lpstr>Fee to Prepare 4R Plan</vt:lpstr>
      <vt:lpstr>Sources of Information About 4R Nutrient Stewardship Program</vt:lpstr>
      <vt:lpstr>Programs Used to Measure Environmental Footprint</vt:lpstr>
      <vt:lpstr>Demographics</vt:lpstr>
      <vt:lpstr>Farm Size and Crop Acre Categories</vt:lpstr>
      <vt:lpstr>Personal and Farm Demographics of Study Sample</vt:lpstr>
      <vt:lpstr>Distribution of Potato Acres</vt:lpstr>
      <vt:lpstr>Study Methodology &amp; Sample</vt:lpstr>
      <vt:lpstr>Study Methodology &amp; Sample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Fraser</dc:creator>
  <cp:lastModifiedBy>Sarah Healy</cp:lastModifiedBy>
  <cp:revision>3096</cp:revision>
  <dcterms:created xsi:type="dcterms:W3CDTF">2019-05-02T20:15:01Z</dcterms:created>
  <dcterms:modified xsi:type="dcterms:W3CDTF">2024-03-26T13:17:15Z</dcterms:modified>
</cp:coreProperties>
</file>