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0.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1.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1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13.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14.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5.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16.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17.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50" r:id="rId3"/>
    <p:sldMasterId id="2147483669" r:id="rId4"/>
    <p:sldMasterId id="2147483652" r:id="rId5"/>
    <p:sldMasterId id="2147483672" r:id="rId6"/>
    <p:sldMasterId id="2147483674" r:id="rId7"/>
    <p:sldMasterId id="2147483676" r:id="rId8"/>
    <p:sldMasterId id="2147483678" r:id="rId9"/>
    <p:sldMasterId id="2147483692" r:id="rId10"/>
    <p:sldMasterId id="2147483694" r:id="rId11"/>
    <p:sldMasterId id="2147483695" r:id="rId12"/>
    <p:sldMasterId id="2147483697" r:id="rId13"/>
  </p:sldMasterIdLst>
  <p:notesMasterIdLst>
    <p:notesMasterId r:id="rId318"/>
  </p:notesMasterIdLst>
  <p:sldIdLst>
    <p:sldId id="256" r:id="rId14"/>
    <p:sldId id="1348" r:id="rId15"/>
    <p:sldId id="702" r:id="rId16"/>
    <p:sldId id="1111" r:id="rId17"/>
    <p:sldId id="1095" r:id="rId18"/>
    <p:sldId id="1350" r:id="rId19"/>
    <p:sldId id="270" r:id="rId20"/>
    <p:sldId id="781" r:id="rId21"/>
    <p:sldId id="1347" r:id="rId22"/>
    <p:sldId id="782" r:id="rId23"/>
    <p:sldId id="424" r:id="rId24"/>
    <p:sldId id="885" r:id="rId25"/>
    <p:sldId id="830" r:id="rId26"/>
    <p:sldId id="886" r:id="rId27"/>
    <p:sldId id="829" r:id="rId28"/>
    <p:sldId id="887" r:id="rId29"/>
    <p:sldId id="828" r:id="rId30"/>
    <p:sldId id="428" r:id="rId31"/>
    <p:sldId id="387" r:id="rId32"/>
    <p:sldId id="888" r:id="rId33"/>
    <p:sldId id="833" r:id="rId34"/>
    <p:sldId id="889" r:id="rId35"/>
    <p:sldId id="832" r:id="rId36"/>
    <p:sldId id="890" r:id="rId37"/>
    <p:sldId id="831" r:id="rId38"/>
    <p:sldId id="780" r:id="rId39"/>
    <p:sldId id="389" r:id="rId40"/>
    <p:sldId id="388" r:id="rId41"/>
    <p:sldId id="398" r:id="rId42"/>
    <p:sldId id="854" r:id="rId43"/>
    <p:sldId id="855" r:id="rId44"/>
    <p:sldId id="397" r:id="rId45"/>
    <p:sldId id="834" r:id="rId46"/>
    <p:sldId id="836" r:id="rId47"/>
    <p:sldId id="837" r:id="rId48"/>
    <p:sldId id="838" r:id="rId49"/>
    <p:sldId id="396" r:id="rId50"/>
    <p:sldId id="1313" r:id="rId51"/>
    <p:sldId id="1316" r:id="rId52"/>
    <p:sldId id="1319" r:id="rId53"/>
    <p:sldId id="856" r:id="rId54"/>
    <p:sldId id="857" r:id="rId55"/>
    <p:sldId id="395" r:id="rId56"/>
    <p:sldId id="841" r:id="rId57"/>
    <p:sldId id="844" r:id="rId58"/>
    <p:sldId id="843" r:id="rId59"/>
    <p:sldId id="394" r:id="rId60"/>
    <p:sldId id="1314" r:id="rId61"/>
    <p:sldId id="1317" r:id="rId62"/>
    <p:sldId id="1320" r:id="rId63"/>
    <p:sldId id="858" r:id="rId64"/>
    <p:sldId id="859" r:id="rId65"/>
    <p:sldId id="860" r:id="rId66"/>
    <p:sldId id="861" r:id="rId67"/>
    <p:sldId id="862" r:id="rId68"/>
    <p:sldId id="863" r:id="rId69"/>
    <p:sldId id="456" r:id="rId70"/>
    <p:sldId id="1315" r:id="rId71"/>
    <p:sldId id="1318" r:id="rId72"/>
    <p:sldId id="1321" r:id="rId73"/>
    <p:sldId id="865" r:id="rId74"/>
    <p:sldId id="866" r:id="rId75"/>
    <p:sldId id="457" r:id="rId76"/>
    <p:sldId id="845" r:id="rId77"/>
    <p:sldId id="848" r:id="rId78"/>
    <p:sldId id="847" r:id="rId79"/>
    <p:sldId id="846" r:id="rId80"/>
    <p:sldId id="459" r:id="rId81"/>
    <p:sldId id="463" r:id="rId82"/>
    <p:sldId id="465" r:id="rId83"/>
    <p:sldId id="1323" r:id="rId84"/>
    <p:sldId id="1326" r:id="rId85"/>
    <p:sldId id="1324" r:id="rId86"/>
    <p:sldId id="1327" r:id="rId87"/>
    <p:sldId id="1325" r:id="rId88"/>
    <p:sldId id="1328" r:id="rId89"/>
    <p:sldId id="1304" r:id="rId90"/>
    <p:sldId id="872" r:id="rId91"/>
    <p:sldId id="466" r:id="rId92"/>
    <p:sldId id="871" r:id="rId93"/>
    <p:sldId id="891" r:id="rId94"/>
    <p:sldId id="868" r:id="rId95"/>
    <p:sldId id="873" r:id="rId96"/>
    <p:sldId id="468" r:id="rId97"/>
    <p:sldId id="876" r:id="rId98"/>
    <p:sldId id="892" r:id="rId99"/>
    <p:sldId id="869" r:id="rId100"/>
    <p:sldId id="874" r:id="rId101"/>
    <p:sldId id="470" r:id="rId102"/>
    <p:sldId id="877" r:id="rId103"/>
    <p:sldId id="893" r:id="rId104"/>
    <p:sldId id="870" r:id="rId105"/>
    <p:sldId id="875" r:id="rId106"/>
    <p:sldId id="472" r:id="rId107"/>
    <p:sldId id="776" r:id="rId108"/>
    <p:sldId id="894" r:id="rId109"/>
    <p:sldId id="787" r:id="rId110"/>
    <p:sldId id="827" r:id="rId111"/>
    <p:sldId id="788" r:id="rId112"/>
    <p:sldId id="1293" r:id="rId113"/>
    <p:sldId id="1104" r:id="rId114"/>
    <p:sldId id="1096" r:id="rId115"/>
    <p:sldId id="1322" r:id="rId116"/>
    <p:sldId id="882" r:id="rId117"/>
    <p:sldId id="825" r:id="rId118"/>
    <p:sldId id="1103" r:id="rId119"/>
    <p:sldId id="791" r:id="rId120"/>
    <p:sldId id="1663" r:id="rId121"/>
    <p:sldId id="1662" r:id="rId122"/>
    <p:sldId id="1294" r:id="rId123"/>
    <p:sldId id="1307" r:id="rId124"/>
    <p:sldId id="1353" r:id="rId125"/>
    <p:sldId id="1354" r:id="rId126"/>
    <p:sldId id="1295" r:id="rId127"/>
    <p:sldId id="1296" r:id="rId128"/>
    <p:sldId id="1297" r:id="rId129"/>
    <p:sldId id="1298" r:id="rId130"/>
    <p:sldId id="1299" r:id="rId131"/>
    <p:sldId id="822" r:id="rId132"/>
    <p:sldId id="824" r:id="rId133"/>
    <p:sldId id="823" r:id="rId134"/>
    <p:sldId id="821" r:id="rId135"/>
    <p:sldId id="1099" r:id="rId136"/>
    <p:sldId id="1357" r:id="rId137"/>
    <p:sldId id="883" r:id="rId138"/>
    <p:sldId id="792" r:id="rId139"/>
    <p:sldId id="1311" r:id="rId140"/>
    <p:sldId id="1300" r:id="rId141"/>
    <p:sldId id="793" r:id="rId142"/>
    <p:sldId id="808" r:id="rId143"/>
    <p:sldId id="809" r:id="rId144"/>
    <p:sldId id="810" r:id="rId145"/>
    <p:sldId id="1100" r:id="rId146"/>
    <p:sldId id="816" r:id="rId147"/>
    <p:sldId id="1272" r:id="rId148"/>
    <p:sldId id="1301" r:id="rId149"/>
    <p:sldId id="1309" r:id="rId150"/>
    <p:sldId id="1351" r:id="rId151"/>
    <p:sldId id="1113" r:id="rId152"/>
    <p:sldId id="1306" r:id="rId153"/>
    <p:sldId id="1346" r:id="rId154"/>
    <p:sldId id="1274" r:id="rId155"/>
    <p:sldId id="1116" r:id="rId156"/>
    <p:sldId id="1114" r:id="rId157"/>
    <p:sldId id="1118" r:id="rId158"/>
    <p:sldId id="1117" r:id="rId159"/>
    <p:sldId id="1120" r:id="rId160"/>
    <p:sldId id="1119" r:id="rId161"/>
    <p:sldId id="1122" r:id="rId162"/>
    <p:sldId id="1121" r:id="rId163"/>
    <p:sldId id="1124" r:id="rId164"/>
    <p:sldId id="1125" r:id="rId165"/>
    <p:sldId id="1126" r:id="rId166"/>
    <p:sldId id="1127" r:id="rId167"/>
    <p:sldId id="1128" r:id="rId168"/>
    <p:sldId id="1129" r:id="rId169"/>
    <p:sldId id="1130" r:id="rId170"/>
    <p:sldId id="1131" r:id="rId171"/>
    <p:sldId id="1132" r:id="rId172"/>
    <p:sldId id="1133" r:id="rId173"/>
    <p:sldId id="1134" r:id="rId174"/>
    <p:sldId id="1135" r:id="rId175"/>
    <p:sldId id="1136" r:id="rId176"/>
    <p:sldId id="1137" r:id="rId177"/>
    <p:sldId id="1138" r:id="rId178"/>
    <p:sldId id="1139" r:id="rId179"/>
    <p:sldId id="1140" r:id="rId180"/>
    <p:sldId id="1142" r:id="rId181"/>
    <p:sldId id="1329" r:id="rId182"/>
    <p:sldId id="1332" r:id="rId183"/>
    <p:sldId id="1335" r:id="rId184"/>
    <p:sldId id="1143" r:id="rId185"/>
    <p:sldId id="1144" r:id="rId186"/>
    <p:sldId id="1145" r:id="rId187"/>
    <p:sldId id="1146" r:id="rId188"/>
    <p:sldId id="1147" r:id="rId189"/>
    <p:sldId id="1148" r:id="rId190"/>
    <p:sldId id="1150" r:id="rId191"/>
    <p:sldId id="1330" r:id="rId192"/>
    <p:sldId id="1333" r:id="rId193"/>
    <p:sldId id="1336" r:id="rId194"/>
    <p:sldId id="1151" r:id="rId195"/>
    <p:sldId id="1152" r:id="rId196"/>
    <p:sldId id="1153" r:id="rId197"/>
    <p:sldId id="1154" r:id="rId198"/>
    <p:sldId id="1155" r:id="rId199"/>
    <p:sldId id="1156" r:id="rId200"/>
    <p:sldId id="1158" r:id="rId201"/>
    <p:sldId id="1331" r:id="rId202"/>
    <p:sldId id="1334" r:id="rId203"/>
    <p:sldId id="1337" r:id="rId204"/>
    <p:sldId id="1159" r:id="rId205"/>
    <p:sldId id="1160" r:id="rId206"/>
    <p:sldId id="1161" r:id="rId207"/>
    <p:sldId id="1162" r:id="rId208"/>
    <p:sldId id="1163" r:id="rId209"/>
    <p:sldId id="1165" r:id="rId210"/>
    <p:sldId id="1166" r:id="rId211"/>
    <p:sldId id="1167" r:id="rId212"/>
    <p:sldId id="1168" r:id="rId213"/>
    <p:sldId id="1338" r:id="rId214"/>
    <p:sldId id="1341" r:id="rId215"/>
    <p:sldId id="1339" r:id="rId216"/>
    <p:sldId id="1342" r:id="rId217"/>
    <p:sldId id="1340" r:id="rId218"/>
    <p:sldId id="1343" r:id="rId219"/>
    <p:sldId id="1169" r:id="rId220"/>
    <p:sldId id="1170" r:id="rId221"/>
    <p:sldId id="1171" r:id="rId222"/>
    <p:sldId id="1172" r:id="rId223"/>
    <p:sldId id="1173" r:id="rId224"/>
    <p:sldId id="1174" r:id="rId225"/>
    <p:sldId id="1175" r:id="rId226"/>
    <p:sldId id="1176" r:id="rId227"/>
    <p:sldId id="1177" r:id="rId228"/>
    <p:sldId id="1178" r:id="rId229"/>
    <p:sldId id="1179" r:id="rId230"/>
    <p:sldId id="1180" r:id="rId231"/>
    <p:sldId id="1181" r:id="rId232"/>
    <p:sldId id="1182" r:id="rId233"/>
    <p:sldId id="1183" r:id="rId234"/>
    <p:sldId id="1184" r:id="rId235"/>
    <p:sldId id="1185" r:id="rId236"/>
    <p:sldId id="1186" r:id="rId237"/>
    <p:sldId id="1187" r:id="rId238"/>
    <p:sldId id="1188" r:id="rId239"/>
    <p:sldId id="1189" r:id="rId240"/>
    <p:sldId id="1190" r:id="rId241"/>
    <p:sldId id="1191" r:id="rId242"/>
    <p:sldId id="1284" r:id="rId243"/>
    <p:sldId id="1302" r:id="rId244"/>
    <p:sldId id="1303" r:id="rId245"/>
    <p:sldId id="1344" r:id="rId246"/>
    <p:sldId id="1194" r:id="rId247"/>
    <p:sldId id="1195" r:id="rId248"/>
    <p:sldId id="1196" r:id="rId249"/>
    <p:sldId id="1197" r:id="rId250"/>
    <p:sldId id="1664" r:id="rId251"/>
    <p:sldId id="1665" r:id="rId252"/>
    <p:sldId id="1285" r:id="rId253"/>
    <p:sldId id="1308" r:id="rId254"/>
    <p:sldId id="1355" r:id="rId255"/>
    <p:sldId id="1356" r:id="rId256"/>
    <p:sldId id="1290" r:id="rId257"/>
    <p:sldId id="1289" r:id="rId258"/>
    <p:sldId id="1288" r:id="rId259"/>
    <p:sldId id="1287" r:id="rId260"/>
    <p:sldId id="1286" r:id="rId261"/>
    <p:sldId id="1204" r:id="rId262"/>
    <p:sldId id="1205" r:id="rId263"/>
    <p:sldId id="1206" r:id="rId264"/>
    <p:sldId id="1349" r:id="rId265"/>
    <p:sldId id="1291" r:id="rId266"/>
    <p:sldId id="1207" r:id="rId267"/>
    <p:sldId id="1208" r:id="rId268"/>
    <p:sldId id="1209" r:id="rId269"/>
    <p:sldId id="1210" r:id="rId270"/>
    <p:sldId id="1213" r:id="rId271"/>
    <p:sldId id="1214" r:id="rId272"/>
    <p:sldId id="1292" r:id="rId273"/>
    <p:sldId id="1310" r:id="rId274"/>
    <p:sldId id="601" r:id="rId275"/>
    <p:sldId id="602" r:id="rId276"/>
    <p:sldId id="794" r:id="rId277"/>
    <p:sldId id="795" r:id="rId278"/>
    <p:sldId id="603" r:id="rId279"/>
    <p:sldId id="607" r:id="rId280"/>
    <p:sldId id="796" r:id="rId281"/>
    <p:sldId id="622" r:id="rId282"/>
    <p:sldId id="797" r:id="rId283"/>
    <p:sldId id="621" r:id="rId284"/>
    <p:sldId id="798" r:id="rId285"/>
    <p:sldId id="620" r:id="rId286"/>
    <p:sldId id="627" r:id="rId287"/>
    <p:sldId id="1105" r:id="rId288"/>
    <p:sldId id="628" r:id="rId289"/>
    <p:sldId id="1106" r:id="rId290"/>
    <p:sldId id="629" r:id="rId291"/>
    <p:sldId id="1107" r:id="rId292"/>
    <p:sldId id="630" r:id="rId293"/>
    <p:sldId id="1108" r:id="rId294"/>
    <p:sldId id="631" r:id="rId295"/>
    <p:sldId id="604" r:id="rId296"/>
    <p:sldId id="799" r:id="rId297"/>
    <p:sldId id="1109" r:id="rId298"/>
    <p:sldId id="800" r:id="rId299"/>
    <p:sldId id="1110" r:id="rId300"/>
    <p:sldId id="1102" r:id="rId301"/>
    <p:sldId id="1305" r:id="rId302"/>
    <p:sldId id="801" r:id="rId303"/>
    <p:sldId id="1280" r:id="rId304"/>
    <p:sldId id="802" r:id="rId305"/>
    <p:sldId id="803" r:id="rId306"/>
    <p:sldId id="804" r:id="rId307"/>
    <p:sldId id="1283" r:id="rId308"/>
    <p:sldId id="805" r:id="rId309"/>
    <p:sldId id="1359" r:id="rId310"/>
    <p:sldId id="649" r:id="rId311"/>
    <p:sldId id="650" r:id="rId312"/>
    <p:sldId id="652" r:id="rId313"/>
    <p:sldId id="653" r:id="rId314"/>
    <p:sldId id="655" r:id="rId315"/>
    <p:sldId id="884" r:id="rId316"/>
    <p:sldId id="269" r:id="rId31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F37"/>
    <a:srgbClr val="273323"/>
    <a:srgbClr val="006647"/>
    <a:srgbClr val="7C716F"/>
    <a:srgbClr val="4D6681"/>
    <a:srgbClr val="60504D"/>
    <a:srgbClr val="003A5D"/>
    <a:srgbClr val="96001D"/>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varScale="1">
        <p:scale>
          <a:sx n="95" d="100"/>
          <a:sy n="95" d="100"/>
        </p:scale>
        <p:origin x="372" y="66"/>
      </p:cViewPr>
      <p:guideLst>
        <p:guide orient="horz"/>
        <p:guide/>
      </p:guideLst>
    </p:cSldViewPr>
  </p:slideViewPr>
  <p:outlineViewPr>
    <p:cViewPr>
      <p:scale>
        <a:sx n="33" d="100"/>
        <a:sy n="33" d="100"/>
      </p:scale>
      <p:origin x="0" y="-42936"/>
    </p:cViewPr>
  </p:outlineViewPr>
  <p:notesTextViewPr>
    <p:cViewPr>
      <p:scale>
        <a:sx n="3" d="2"/>
        <a:sy n="3" d="2"/>
      </p:scale>
      <p:origin x="0" y="0"/>
    </p:cViewPr>
  </p:notesTextViewPr>
  <p:sorterViewPr>
    <p:cViewPr>
      <p:scale>
        <a:sx n="100" d="100"/>
        <a:sy n="100" d="100"/>
      </p:scale>
      <p:origin x="0" y="-78894"/>
    </p:cViewPr>
  </p:sorterViewPr>
  <p:notesViewPr>
    <p:cSldViewPr>
      <p:cViewPr varScale="1">
        <p:scale>
          <a:sx n="102" d="100"/>
          <a:sy n="102" d="100"/>
        </p:scale>
        <p:origin x="-356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99" Type="http://schemas.openxmlformats.org/officeDocument/2006/relationships/slide" Target="slides/slide286.xml"/><Relationship Id="rId303" Type="http://schemas.openxmlformats.org/officeDocument/2006/relationships/slide" Target="slides/slide290.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slide" Target="slides/slide213.xml"/><Relationship Id="rId247" Type="http://schemas.openxmlformats.org/officeDocument/2006/relationships/slide" Target="slides/slide234.xml"/><Relationship Id="rId107" Type="http://schemas.openxmlformats.org/officeDocument/2006/relationships/slide" Target="slides/slide94.xml"/><Relationship Id="rId268" Type="http://schemas.openxmlformats.org/officeDocument/2006/relationships/slide" Target="slides/slide255.xml"/><Relationship Id="rId289" Type="http://schemas.openxmlformats.org/officeDocument/2006/relationships/slide" Target="slides/slide276.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314" Type="http://schemas.openxmlformats.org/officeDocument/2006/relationships/slide" Target="slides/slide301.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79" Type="http://schemas.openxmlformats.org/officeDocument/2006/relationships/slide" Target="slides/slide266.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290" Type="http://schemas.openxmlformats.org/officeDocument/2006/relationships/slide" Target="slides/slide277.xml"/><Relationship Id="rId304" Type="http://schemas.openxmlformats.org/officeDocument/2006/relationships/slide" Target="slides/slide291.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slide" Target="slides/slide267.xml"/><Relationship Id="rId315" Type="http://schemas.openxmlformats.org/officeDocument/2006/relationships/slide" Target="slides/slide302.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291" Type="http://schemas.openxmlformats.org/officeDocument/2006/relationships/slide" Target="slides/slide278.xml"/><Relationship Id="rId305" Type="http://schemas.openxmlformats.org/officeDocument/2006/relationships/slide" Target="slides/slide292.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16" Type="http://schemas.openxmlformats.org/officeDocument/2006/relationships/slide" Target="slides/slide303.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39" Type="http://schemas.openxmlformats.org/officeDocument/2006/relationships/slide" Target="slides/slide226.xml"/><Relationship Id="rId250" Type="http://schemas.openxmlformats.org/officeDocument/2006/relationships/slide" Target="slides/slide237.xml"/><Relationship Id="rId271" Type="http://schemas.openxmlformats.org/officeDocument/2006/relationships/slide" Target="slides/slide258.xml"/><Relationship Id="rId292" Type="http://schemas.openxmlformats.org/officeDocument/2006/relationships/slide" Target="slides/slide279.xml"/><Relationship Id="rId306" Type="http://schemas.openxmlformats.org/officeDocument/2006/relationships/slide" Target="slides/slide293.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229" Type="http://schemas.openxmlformats.org/officeDocument/2006/relationships/slide" Target="slides/slide216.xml"/><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slide" Target="slides/slide227.xml"/><Relationship Id="rId245" Type="http://schemas.openxmlformats.org/officeDocument/2006/relationships/slide" Target="slides/slide232.xml"/><Relationship Id="rId261" Type="http://schemas.openxmlformats.org/officeDocument/2006/relationships/slide" Target="slides/slide248.xml"/><Relationship Id="rId266" Type="http://schemas.openxmlformats.org/officeDocument/2006/relationships/slide" Target="slides/slide253.xml"/><Relationship Id="rId287" Type="http://schemas.openxmlformats.org/officeDocument/2006/relationships/slide" Target="slides/slide274.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282" Type="http://schemas.openxmlformats.org/officeDocument/2006/relationships/slide" Target="slides/slide269.xml"/><Relationship Id="rId312" Type="http://schemas.openxmlformats.org/officeDocument/2006/relationships/slide" Target="slides/slide299.xml"/><Relationship Id="rId317" Type="http://schemas.openxmlformats.org/officeDocument/2006/relationships/slide" Target="slides/slide30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slide" Target="slides/slide217.xml"/><Relationship Id="rId235" Type="http://schemas.openxmlformats.org/officeDocument/2006/relationships/slide" Target="slides/slide222.xml"/><Relationship Id="rId251" Type="http://schemas.openxmlformats.org/officeDocument/2006/relationships/slide" Target="slides/slide238.xml"/><Relationship Id="rId256" Type="http://schemas.openxmlformats.org/officeDocument/2006/relationships/slide" Target="slides/slide243.xml"/><Relationship Id="rId277" Type="http://schemas.openxmlformats.org/officeDocument/2006/relationships/slide" Target="slides/slide264.xml"/><Relationship Id="rId298" Type="http://schemas.openxmlformats.org/officeDocument/2006/relationships/slide" Target="slides/slide285.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slide" Target="slides/slide259.xml"/><Relationship Id="rId293" Type="http://schemas.openxmlformats.org/officeDocument/2006/relationships/slide" Target="slides/slide280.xml"/><Relationship Id="rId302" Type="http://schemas.openxmlformats.org/officeDocument/2006/relationships/slide" Target="slides/slide289.xml"/><Relationship Id="rId307" Type="http://schemas.openxmlformats.org/officeDocument/2006/relationships/slide" Target="slides/slide29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slide" Target="slides/slide212.xml"/><Relationship Id="rId241" Type="http://schemas.openxmlformats.org/officeDocument/2006/relationships/slide" Target="slides/slide228.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slide" Target="slides/slide249.xml"/><Relationship Id="rId283" Type="http://schemas.openxmlformats.org/officeDocument/2006/relationships/slide" Target="slides/slide270.xml"/><Relationship Id="rId313" Type="http://schemas.openxmlformats.org/officeDocument/2006/relationships/slide" Target="slides/slide300.xml"/><Relationship Id="rId318"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slide" Target="slides/slide281.xml"/><Relationship Id="rId308" Type="http://schemas.openxmlformats.org/officeDocument/2006/relationships/slide" Target="slides/slide295.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19" Type="http://schemas.openxmlformats.org/officeDocument/2006/relationships/presProps" Target="presProps.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95" Type="http://schemas.openxmlformats.org/officeDocument/2006/relationships/slide" Target="slides/slide282.xml"/><Relationship Id="rId309" Type="http://schemas.openxmlformats.org/officeDocument/2006/relationships/slide" Target="slides/slide296.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320" Type="http://schemas.openxmlformats.org/officeDocument/2006/relationships/viewProps" Target="viewProps.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310" Type="http://schemas.openxmlformats.org/officeDocument/2006/relationships/slide" Target="slides/slide297.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296" Type="http://schemas.openxmlformats.org/officeDocument/2006/relationships/slide" Target="slides/slide283.xml"/><Relationship Id="rId300" Type="http://schemas.openxmlformats.org/officeDocument/2006/relationships/slide" Target="slides/slide287.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321" Type="http://schemas.openxmlformats.org/officeDocument/2006/relationships/theme" Target="theme/theme1.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311" Type="http://schemas.openxmlformats.org/officeDocument/2006/relationships/slide" Target="slides/slide298.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34" Type="http://schemas.openxmlformats.org/officeDocument/2006/relationships/slide" Target="slides/slide221.xml"/><Relationship Id="rId2" Type="http://schemas.openxmlformats.org/officeDocument/2006/relationships/slideMaster" Target="slideMasters/slideMaster2.xml"/><Relationship Id="rId29" Type="http://schemas.openxmlformats.org/officeDocument/2006/relationships/slide" Target="slides/slide16.xml"/><Relationship Id="rId255" Type="http://schemas.openxmlformats.org/officeDocument/2006/relationships/slide" Target="slides/slide242.xml"/><Relationship Id="rId276" Type="http://schemas.openxmlformats.org/officeDocument/2006/relationships/slide" Target="slides/slide263.xml"/><Relationship Id="rId297" Type="http://schemas.openxmlformats.org/officeDocument/2006/relationships/slide" Target="slides/slide284.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301" Type="http://schemas.openxmlformats.org/officeDocument/2006/relationships/slide" Target="slides/slide288.xml"/><Relationship Id="rId322"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6C6E9-A15F-4413-8570-F1AD821C7DAA}" type="datetimeFigureOut">
              <a:rPr lang="en-CA" smtClean="0"/>
              <a:t>2024-04-01</a:t>
            </a:fld>
            <a:endParaRPr lang="en-CA"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01A7F-F162-4A12-AFCF-B786A66C4ED4}" type="slidenum">
              <a:rPr lang="en-CA" smtClean="0"/>
              <a:t>‹#›</a:t>
            </a:fld>
            <a:endParaRPr lang="en-CA" dirty="0"/>
          </a:p>
        </p:txBody>
      </p:sp>
    </p:spTree>
    <p:extLst>
      <p:ext uri="{BB962C8B-B14F-4D97-AF65-F5344CB8AC3E}">
        <p14:creationId xmlns:p14="http://schemas.microsoft.com/office/powerpoint/2010/main" val="197093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138</a:t>
            </a:fld>
            <a:endParaRPr lang="en-CA" dirty="0"/>
          </a:p>
        </p:txBody>
      </p:sp>
    </p:spTree>
    <p:extLst>
      <p:ext uri="{BB962C8B-B14F-4D97-AF65-F5344CB8AC3E}">
        <p14:creationId xmlns:p14="http://schemas.microsoft.com/office/powerpoint/2010/main" val="30847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t>143</a:t>
            </a:fld>
            <a:endParaRPr lang="en-CA" dirty="0"/>
          </a:p>
        </p:txBody>
      </p:sp>
    </p:spTree>
    <p:extLst>
      <p:ext uri="{BB962C8B-B14F-4D97-AF65-F5344CB8AC3E}">
        <p14:creationId xmlns:p14="http://schemas.microsoft.com/office/powerpoint/2010/main" val="1758292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09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1A7F-F162-4A12-AFCF-B786A66C4ED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83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149</a:t>
            </a:fld>
            <a:endParaRPr lang="en-CA" dirty="0">
              <a:solidFill>
                <a:prstClr val="black"/>
              </a:solidFill>
            </a:endParaRPr>
          </a:p>
        </p:txBody>
      </p:sp>
    </p:spTree>
    <p:extLst>
      <p:ext uri="{BB962C8B-B14F-4D97-AF65-F5344CB8AC3E}">
        <p14:creationId xmlns:p14="http://schemas.microsoft.com/office/powerpoint/2010/main" val="4288072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246</a:t>
            </a:fld>
            <a:endParaRPr lang="en-CA" dirty="0"/>
          </a:p>
        </p:txBody>
      </p:sp>
    </p:spTree>
    <p:extLst>
      <p:ext uri="{BB962C8B-B14F-4D97-AF65-F5344CB8AC3E}">
        <p14:creationId xmlns:p14="http://schemas.microsoft.com/office/powerpoint/2010/main" val="82456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262</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298</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304</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a:t>
            </a:fld>
            <a:endParaRPr lang="en-CA" dirty="0"/>
          </a:p>
        </p:txBody>
      </p:sp>
    </p:spTree>
    <p:extLst>
      <p:ext uri="{BB962C8B-B14F-4D97-AF65-F5344CB8AC3E}">
        <p14:creationId xmlns:p14="http://schemas.microsoft.com/office/powerpoint/2010/main" val="31679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4</a:t>
            </a:fld>
            <a:endParaRPr lang="en-CA" dirty="0"/>
          </a:p>
        </p:txBody>
      </p:sp>
    </p:spTree>
    <p:extLst>
      <p:ext uri="{BB962C8B-B14F-4D97-AF65-F5344CB8AC3E}">
        <p14:creationId xmlns:p14="http://schemas.microsoft.com/office/powerpoint/2010/main" val="289867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6</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t>11</a:t>
            </a:fld>
            <a:endParaRPr lang="en-CA" dirty="0"/>
          </a:p>
        </p:txBody>
      </p:sp>
    </p:spTree>
    <p:extLst>
      <p:ext uri="{BB962C8B-B14F-4D97-AF65-F5344CB8AC3E}">
        <p14:creationId xmlns:p14="http://schemas.microsoft.com/office/powerpoint/2010/main" val="7172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13</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15</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17</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65</a:t>
            </a:fld>
            <a:endParaRPr lang="en-CA" dirty="0"/>
          </a:p>
        </p:txBody>
      </p:sp>
    </p:spTree>
    <p:extLst>
      <p:ext uri="{BB962C8B-B14F-4D97-AF65-F5344CB8AC3E}">
        <p14:creationId xmlns:p14="http://schemas.microsoft.com/office/powerpoint/2010/main" val="197745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6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0.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1.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2.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3.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s/slide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56112834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05361262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75608841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679640982"/>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10" name="Text Box 123"/>
          <p:cNvSpPr txBox="1">
            <a:spLocks noChangeArrowheads="1"/>
          </p:cNvSpPr>
          <p:nvPr/>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832158292"/>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3" r="2158" b="684"/>
          <a:stretch/>
        </p:blipFill>
        <p:spPr bwMode="auto">
          <a:xfrm>
            <a:off x="-1" y="2096"/>
            <a:ext cx="7205718" cy="68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sset 6.png">
            <a:hlinkClick r:id="rId4" action="ppaction://hlinksldjump"/>
          </p:cNvPr>
          <p:cNvPicPr>
            <a:picLocks noChangeAspect="1"/>
          </p:cNvPicPr>
          <p:nvPr/>
        </p:nvPicPr>
        <p:blipFill>
          <a:blip r:embed="rId5" cstate="print"/>
          <a:stretch>
            <a:fillRect/>
          </a:stretch>
        </p:blipFill>
        <p:spPr>
          <a:xfrm>
            <a:off x="1753581" y="5325035"/>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pic>
        <p:nvPicPr>
          <p:cNvPr id="16" name="Picture 15" descr="Asset 19.png"/>
          <p:cNvPicPr>
            <a:picLocks noChangeAspect="1"/>
          </p:cNvPicPr>
          <p:nvPr/>
        </p:nvPicPr>
        <p:blipFill>
          <a:blip r:embed="rId6" cstate="print"/>
          <a:stretch>
            <a:fillRect/>
          </a:stretch>
        </p:blipFill>
        <p:spPr>
          <a:xfrm>
            <a:off x="819834" y="5949176"/>
            <a:ext cx="1447800" cy="531659"/>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1203403" y="6001647"/>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Tree>
    <p:extLst>
      <p:ext uri="{BB962C8B-B14F-4D97-AF65-F5344CB8AC3E}">
        <p14:creationId xmlns:p14="http://schemas.microsoft.com/office/powerpoint/2010/main" val="1381596386"/>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t>FERTILIZER USE </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
        <p:nvSpPr>
          <p:cNvPr id="9" name="Text Placeholder 15">
            <a:extLst>
              <a:ext uri="{FF2B5EF4-FFF2-40B4-BE49-F238E27FC236}">
                <a16:creationId xmlns:a16="http://schemas.microsoft.com/office/drawing/2014/main" id="{AFF55C8D-3F29-4F30-8C1A-DCFD5C0D7C9B}"/>
              </a:ext>
            </a:extLst>
          </p:cNvPr>
          <p:cNvSpPr txBox="1">
            <a:spLocks noChangeAspect="1"/>
          </p:cNvSpPr>
          <p:nvPr userDrawn="1"/>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t>CDN 2023</a:t>
            </a:r>
          </a:p>
        </p:txBody>
      </p:sp>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pic>
        <p:nvPicPr>
          <p:cNvPr id="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sp>
        <p:nvSpPr>
          <p:cNvPr id="10"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sp>
        <p:nvSpPr>
          <p:cNvPr id="10"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a:t>
            </a:r>
          </a:p>
        </p:txBody>
      </p:sp>
      <p:sp>
        <p:nvSpPr>
          <p:cNvPr id="11"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t>CDN 2023</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38246-8B8A-4072-A898-851548FF607A}" type="datetimeFigureOut">
              <a:rPr lang="en-CA" smtClean="0"/>
              <a:t>2024-04-01</a:t>
            </a:fld>
            <a:endParaRPr lang="en-CA" dirty="0"/>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206E4-5FD7-48B1-802F-EC90748B73FF}" type="slidenum">
              <a:rPr lang="en-CA" smtClean="0"/>
              <a:t>‹#›</a:t>
            </a:fld>
            <a:endParaRPr lang="en-CA" dirty="0"/>
          </a:p>
        </p:txBody>
      </p:sp>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 </a:t>
            </a:r>
          </a:p>
        </p:txBody>
      </p:sp>
      <p:sp>
        <p:nvSpPr>
          <p:cNvPr id="10"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Ontario</a:t>
            </a:r>
          </a:p>
          <a:p>
            <a:r>
              <a:rPr lang="en-US" dirty="0"/>
              <a:t>CDN 2023</a:t>
            </a:r>
          </a:p>
        </p:txBody>
      </p:sp>
      <p:pic>
        <p:nvPicPr>
          <p:cNvPr id="11" name="Picture 10"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3364786906"/>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0.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9.png"/><Relationship Id="rId7" Type="http://schemas.openxmlformats.org/officeDocument/2006/relationships/package" Target="../embeddings/Microsoft_Excel_Worksheet46.xlsx"/><Relationship Id="rId2" Type="http://schemas.openxmlformats.org/officeDocument/2006/relationships/slideLayout" Target="../slideLayouts/slideLayout5.xml"/><Relationship Id="rId1" Type="http://schemas.openxmlformats.org/officeDocument/2006/relationships/tags" Target="../tags/tag9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1.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image" Target="../media/image131.png"/><Relationship Id="rId7" Type="http://schemas.openxmlformats.org/officeDocument/2006/relationships/package" Target="../embeddings/Microsoft_Excel_Worksheet47.xlsx"/><Relationship Id="rId2" Type="http://schemas.openxmlformats.org/officeDocument/2006/relationships/slideLayout" Target="../slideLayouts/slideLayout5.xml"/><Relationship Id="rId1" Type="http://schemas.openxmlformats.org/officeDocument/2006/relationships/tags" Target="../tags/tag9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2.xml.rels><?xml version="1.0" encoding="UTF-8" standalone="yes"?>
<Relationships xmlns="http://schemas.openxmlformats.org/package/2006/relationships"><Relationship Id="rId8" Type="http://schemas.openxmlformats.org/officeDocument/2006/relationships/package" Target="../embeddings/Microsoft_Excel_Worksheet48.xlsx"/><Relationship Id="rId3" Type="http://schemas.openxmlformats.org/officeDocument/2006/relationships/image" Target="../media/image13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2.wmf"/></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5.xml"/><Relationship Id="rId1" Type="http://schemas.openxmlformats.org/officeDocument/2006/relationships/tags" Target="../tags/tag9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2.wmf"/><Relationship Id="rId4" Type="http://schemas.openxmlformats.org/officeDocument/2006/relationships/slide" Target="slide6.xml"/><Relationship Id="rId9" Type="http://schemas.openxmlformats.org/officeDocument/2006/relationships/package" Target="../embeddings/Microsoft_Excel_Worksheet49.xlsx"/></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5.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6.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image" Target="../media/image137.png"/><Relationship Id="rId7" Type="http://schemas.openxmlformats.org/officeDocument/2006/relationships/package" Target="../embeddings/Microsoft_Excel_Worksheet50.xlsx"/><Relationship Id="rId2" Type="http://schemas.openxmlformats.org/officeDocument/2006/relationships/slideLayout" Target="../slideLayouts/slideLayout5.xml"/><Relationship Id="rId1" Type="http://schemas.openxmlformats.org/officeDocument/2006/relationships/tags" Target="../tags/tag10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39.png"/><Relationship Id="rId7" Type="http://schemas.openxmlformats.org/officeDocument/2006/relationships/package" Target="../embeddings/Microsoft_Excel_Worksheet51.xlsx"/><Relationship Id="rId2" Type="http://schemas.openxmlformats.org/officeDocument/2006/relationships/slideLayout" Target="../slideLayouts/slideLayout5.xml"/><Relationship Id="rId1" Type="http://schemas.openxmlformats.org/officeDocument/2006/relationships/tags" Target="../tags/tag10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3.png"/></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2.wmf"/><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package" Target="../embeddings/Microsoft_Excel_Worksheet1.xlsx"/><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emf"/></Relationships>
</file>

<file path=ppt/slides/_rels/slide110.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image" Target="../media/image142.png"/><Relationship Id="rId7" Type="http://schemas.openxmlformats.org/officeDocument/2006/relationships/package" Target="../embeddings/Microsoft_Excel_Worksheet52.xlsx"/><Relationship Id="rId2" Type="http://schemas.openxmlformats.org/officeDocument/2006/relationships/slideLayout" Target="../slideLayouts/slideLayout5.xml"/><Relationship Id="rId1" Type="http://schemas.openxmlformats.org/officeDocument/2006/relationships/tags" Target="../tags/tag10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1.xml.rels><?xml version="1.0" encoding="UTF-8" standalone="yes"?>
<Relationships xmlns="http://schemas.openxmlformats.org/package/2006/relationships"><Relationship Id="rId8" Type="http://schemas.openxmlformats.org/officeDocument/2006/relationships/package" Target="../embeddings/Microsoft_Excel_Worksheet53.xlsx"/><Relationship Id="rId3" Type="http://schemas.openxmlformats.org/officeDocument/2006/relationships/image" Target="../media/image14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45.wmf"/></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5.xml"/><Relationship Id="rId1" Type="http://schemas.openxmlformats.org/officeDocument/2006/relationships/tags" Target="../tags/tag10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147.png"/><Relationship Id="rId7" Type="http://schemas.openxmlformats.org/officeDocument/2006/relationships/package" Target="../embeddings/Microsoft_Excel_Worksheet54.xlsx"/><Relationship Id="rId2" Type="http://schemas.openxmlformats.org/officeDocument/2006/relationships/slideLayout" Target="../slideLayouts/slideLayout5.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58.wmf"/><Relationship Id="rId4" Type="http://schemas.openxmlformats.org/officeDocument/2006/relationships/slide" Target="slide6.xml"/><Relationship Id="rId9" Type="http://schemas.openxmlformats.org/officeDocument/2006/relationships/package" Target="../embeddings/Microsoft_Excel_Worksheet55.xlsx"/></Relationships>
</file>

<file path=ppt/slides/_rels/slide114.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8.png"/><Relationship Id="rId7" Type="http://schemas.openxmlformats.org/officeDocument/2006/relationships/package" Target="../embeddings/Microsoft_Excel_Worksheet56.xlsx"/><Relationship Id="rId2" Type="http://schemas.openxmlformats.org/officeDocument/2006/relationships/slideLayout" Target="../slideLayouts/slideLayout5.xml"/><Relationship Id="rId1" Type="http://schemas.openxmlformats.org/officeDocument/2006/relationships/tags" Target="../tags/tag10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1.wmf"/><Relationship Id="rId3" Type="http://schemas.openxmlformats.org/officeDocument/2006/relationships/image" Target="../media/image150.png"/><Relationship Id="rId7" Type="http://schemas.openxmlformats.org/officeDocument/2006/relationships/package" Target="../embeddings/Microsoft_Excel_Worksheet57.xlsx"/><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 Target="slide6.xml"/><Relationship Id="rId7" Type="http://schemas.openxmlformats.org/officeDocument/2006/relationships/image" Target="../media/image22.wmf"/><Relationship Id="rId2" Type="http://schemas.openxmlformats.org/officeDocument/2006/relationships/slideLayout" Target="../slideLayouts/slideLayout5.xml"/><Relationship Id="rId1" Type="http://schemas.openxmlformats.org/officeDocument/2006/relationships/tags" Target="../tags/tag111.xml"/><Relationship Id="rId6" Type="http://schemas.openxmlformats.org/officeDocument/2006/relationships/package" Target="../embeddings/Microsoft_Excel_Worksheet58.xlsx"/><Relationship Id="rId5" Type="http://schemas.openxmlformats.org/officeDocument/2006/relationships/image" Target="../media/image9.png"/><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image" Target="../media/image153.png"/><Relationship Id="rId7" Type="http://schemas.openxmlformats.org/officeDocument/2006/relationships/package" Target="../embeddings/Microsoft_Excel_Worksheet59.xlsx"/><Relationship Id="rId2" Type="http://schemas.openxmlformats.org/officeDocument/2006/relationships/slideLayout" Target="../slideLayouts/slideLayout5.xml"/><Relationship Id="rId1" Type="http://schemas.openxmlformats.org/officeDocument/2006/relationships/tags" Target="../tags/tag1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8.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image" Target="../media/image155.png"/><Relationship Id="rId7" Type="http://schemas.openxmlformats.org/officeDocument/2006/relationships/package" Target="../embeddings/Microsoft_Excel_Worksheet60.xlsx"/><Relationship Id="rId2" Type="http://schemas.openxmlformats.org/officeDocument/2006/relationships/slideLayout" Target="../slideLayouts/slideLayout5.xml"/><Relationship Id="rId1" Type="http://schemas.openxmlformats.org/officeDocument/2006/relationships/tags" Target="../tags/tag11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19.xml.rels><?xml version="1.0" encoding="UTF-8" standalone="yes"?>
<Relationships xmlns="http://schemas.openxmlformats.org/package/2006/relationships"><Relationship Id="rId8" Type="http://schemas.openxmlformats.org/officeDocument/2006/relationships/package" Target="../embeddings/Microsoft_Excel_Worksheet61.xlsx"/><Relationship Id="rId3" Type="http://schemas.openxmlformats.org/officeDocument/2006/relationships/image" Target="../media/image15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58.wmf"/></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20.xml.rels><?xml version="1.0" encoding="UTF-8" standalone="yes"?>
<Relationships xmlns="http://schemas.openxmlformats.org/package/2006/relationships"><Relationship Id="rId8" Type="http://schemas.openxmlformats.org/officeDocument/2006/relationships/package" Target="../embeddings/Microsoft_Excel_Worksheet62.xlsx"/><Relationship Id="rId3" Type="http://schemas.openxmlformats.org/officeDocument/2006/relationships/image" Target="../media/image15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60.wmf"/></Relationships>
</file>

<file path=ppt/slides/_rels/slide1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5.xml"/><Relationship Id="rId1" Type="http://schemas.openxmlformats.org/officeDocument/2006/relationships/tags" Target="../tags/tag11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2.xml.rels><?xml version="1.0" encoding="UTF-8" standalone="yes"?>
<Relationships xmlns="http://schemas.openxmlformats.org/package/2006/relationships"><Relationship Id="rId8" Type="http://schemas.openxmlformats.org/officeDocument/2006/relationships/package" Target="../embeddings/Microsoft_Excel_Worksheet63.xlsx"/><Relationship Id="rId3" Type="http://schemas.openxmlformats.org/officeDocument/2006/relationships/image" Target="../media/image162.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1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63.wmf"/></Relationships>
</file>

<file path=ppt/slides/_rels/slide123.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image" Target="../media/image164.png"/><Relationship Id="rId7" Type="http://schemas.openxmlformats.org/officeDocument/2006/relationships/package" Target="../embeddings/Microsoft_Excel_Worksheet64.xlsx"/><Relationship Id="rId2" Type="http://schemas.openxmlformats.org/officeDocument/2006/relationships/slideLayout" Target="../slideLayouts/slideLayout5.xml"/><Relationship Id="rId1" Type="http://schemas.openxmlformats.org/officeDocument/2006/relationships/tags" Target="../tags/tag11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3.png"/></Relationships>
</file>

<file path=ppt/slides/_rels/slide124.xml.rels><?xml version="1.0" encoding="UTF-8" standalone="yes"?>
<Relationships xmlns="http://schemas.openxmlformats.org/package/2006/relationships"><Relationship Id="rId8" Type="http://schemas.openxmlformats.org/officeDocument/2006/relationships/image" Target="../media/image167.wmf"/><Relationship Id="rId3" Type="http://schemas.openxmlformats.org/officeDocument/2006/relationships/image" Target="../media/image166.png"/><Relationship Id="rId7" Type="http://schemas.openxmlformats.org/officeDocument/2006/relationships/package" Target="../embeddings/Microsoft_Excel_Worksheet65.xlsx"/><Relationship Id="rId2" Type="http://schemas.openxmlformats.org/officeDocument/2006/relationships/slideLayout" Target="../slideLayouts/slideLayout5.xml"/><Relationship Id="rId1" Type="http://schemas.openxmlformats.org/officeDocument/2006/relationships/tags" Target="../tags/tag11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5.xml.rels><?xml version="1.0" encoding="UTF-8" standalone="yes"?>
<Relationships xmlns="http://schemas.openxmlformats.org/package/2006/relationships"><Relationship Id="rId8" Type="http://schemas.openxmlformats.org/officeDocument/2006/relationships/package" Target="../embeddings/Microsoft_Excel_Worksheet66.xlsx"/><Relationship Id="rId3" Type="http://schemas.openxmlformats.org/officeDocument/2006/relationships/image" Target="../media/image16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69.wmf"/></Relationships>
</file>

<file path=ppt/slides/_rels/slide126.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2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7.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image" Target="../media/image171.png"/><Relationship Id="rId7" Type="http://schemas.openxmlformats.org/officeDocument/2006/relationships/package" Target="../embeddings/Microsoft_Excel_Worksheet67.xlsx"/><Relationship Id="rId2" Type="http://schemas.openxmlformats.org/officeDocument/2006/relationships/slideLayout" Target="../slideLayouts/slideLayout5.xml"/><Relationship Id="rId1" Type="http://schemas.openxmlformats.org/officeDocument/2006/relationships/tags" Target="../tags/tag12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8.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image" Target="../media/image173.png"/><Relationship Id="rId7" Type="http://schemas.openxmlformats.org/officeDocument/2006/relationships/package" Target="../embeddings/Microsoft_Excel_Worksheet68.xlsx"/><Relationship Id="rId2" Type="http://schemas.openxmlformats.org/officeDocument/2006/relationships/slideLayout" Target="../slideLayouts/slideLayout5.xml"/><Relationship Id="rId1" Type="http://schemas.openxmlformats.org/officeDocument/2006/relationships/tags" Target="../tags/tag12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29.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image" Target="../media/image175.png"/><Relationship Id="rId7" Type="http://schemas.openxmlformats.org/officeDocument/2006/relationships/package" Target="../embeddings/Microsoft_Excel_Worksheet69.xlsx"/><Relationship Id="rId2" Type="http://schemas.openxmlformats.org/officeDocument/2006/relationships/slideLayout" Target="../slideLayouts/slideLayout5.xml"/><Relationship Id="rId1" Type="http://schemas.openxmlformats.org/officeDocument/2006/relationships/tags" Target="../tags/tag1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0.emf"/></Relationships>
</file>

<file path=ppt/slides/_rels/slide130.xml.rels><?xml version="1.0" encoding="UTF-8" standalone="yes"?>
<Relationships xmlns="http://schemas.openxmlformats.org/package/2006/relationships"><Relationship Id="rId8" Type="http://schemas.openxmlformats.org/officeDocument/2006/relationships/package" Target="../embeddings/Microsoft_Excel_Worksheet70.xlsx"/><Relationship Id="rId3" Type="http://schemas.openxmlformats.org/officeDocument/2006/relationships/image" Target="../media/image113.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25.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77.png"/><Relationship Id="rId9" Type="http://schemas.openxmlformats.org/officeDocument/2006/relationships/image" Target="../media/image178.wmf"/></Relationships>
</file>

<file path=ppt/slides/_rels/slide131.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9.png"/><Relationship Id="rId7" Type="http://schemas.openxmlformats.org/officeDocument/2006/relationships/package" Target="../embeddings/Microsoft_Excel_Worksheet71.xlsx"/><Relationship Id="rId2" Type="http://schemas.openxmlformats.org/officeDocument/2006/relationships/slideLayout" Target="../slideLayouts/slideLayout5.xml"/><Relationship Id="rId1" Type="http://schemas.openxmlformats.org/officeDocument/2006/relationships/tags" Target="../tags/tag12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2.xml.rels><?xml version="1.0" encoding="UTF-8" standalone="yes"?>
<Relationships xmlns="http://schemas.openxmlformats.org/package/2006/relationships"><Relationship Id="rId8" Type="http://schemas.openxmlformats.org/officeDocument/2006/relationships/package" Target="../embeddings/Microsoft_Excel_Worksheet72.xlsx"/><Relationship Id="rId3" Type="http://schemas.openxmlformats.org/officeDocument/2006/relationships/image" Target="../media/image113.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27.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80.png"/><Relationship Id="rId9" Type="http://schemas.openxmlformats.org/officeDocument/2006/relationships/image" Target="../media/image181.wmf"/></Relationships>
</file>

<file path=ppt/slides/_rels/slide133.x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image" Target="../media/image182.png"/><Relationship Id="rId7" Type="http://schemas.openxmlformats.org/officeDocument/2006/relationships/package" Target="../embeddings/Microsoft_Excel_Worksheet73.xlsx"/><Relationship Id="rId2" Type="http://schemas.openxmlformats.org/officeDocument/2006/relationships/slideLayout" Target="../slideLayouts/slideLayout5.xml"/><Relationship Id="rId1" Type="http://schemas.openxmlformats.org/officeDocument/2006/relationships/tags" Target="../tags/tag12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4.xml.rels><?xml version="1.0" encoding="UTF-8" standalone="yes"?>
<Relationships xmlns="http://schemas.openxmlformats.org/package/2006/relationships"><Relationship Id="rId8" Type="http://schemas.openxmlformats.org/officeDocument/2006/relationships/package" Target="../embeddings/Microsoft_Excel_Worksheet74.xlsx"/><Relationship Id="rId3" Type="http://schemas.openxmlformats.org/officeDocument/2006/relationships/image" Target="../media/image184.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2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85.wmf"/></Relationships>
</file>

<file path=ppt/slides/_rels/slide135.xml.rels><?xml version="1.0" encoding="UTF-8" standalone="yes"?>
<Relationships xmlns="http://schemas.openxmlformats.org/package/2006/relationships"><Relationship Id="rId8" Type="http://schemas.openxmlformats.org/officeDocument/2006/relationships/package" Target="../embeddings/Microsoft_Excel_Worksheet75.xlsx"/><Relationship Id="rId3" Type="http://schemas.openxmlformats.org/officeDocument/2006/relationships/image" Target="../media/image186.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3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87.wmf"/></Relationships>
</file>

<file path=ppt/slides/_rels/slide136.xml.rels><?xml version="1.0" encoding="UTF-8" standalone="yes"?>
<Relationships xmlns="http://schemas.openxmlformats.org/package/2006/relationships"><Relationship Id="rId8" Type="http://schemas.openxmlformats.org/officeDocument/2006/relationships/image" Target="../media/image189.wmf"/><Relationship Id="rId3" Type="http://schemas.openxmlformats.org/officeDocument/2006/relationships/image" Target="../media/image188.png"/><Relationship Id="rId7" Type="http://schemas.openxmlformats.org/officeDocument/2006/relationships/package" Target="../embeddings/Microsoft_Excel_Worksheet76.xlsx"/><Relationship Id="rId2" Type="http://schemas.openxmlformats.org/officeDocument/2006/relationships/slideLayout" Target="../slideLayouts/slideLayout5.xml"/><Relationship Id="rId1" Type="http://schemas.openxmlformats.org/officeDocument/2006/relationships/tags" Target="../tags/tag13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7.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image" Target="../media/image190.png"/><Relationship Id="rId7" Type="http://schemas.openxmlformats.org/officeDocument/2006/relationships/package" Target="../embeddings/Microsoft_Excel_Worksheet77.xlsx"/><Relationship Id="rId2" Type="http://schemas.openxmlformats.org/officeDocument/2006/relationships/slideLayout" Target="../slideLayouts/slideLayout5.xml"/><Relationship Id="rId1" Type="http://schemas.openxmlformats.org/officeDocument/2006/relationships/tags" Target="../tags/tag13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138.xml.rels><?xml version="1.0" encoding="UTF-8" standalone="yes"?>
<Relationships xmlns="http://schemas.openxmlformats.org/package/2006/relationships"><Relationship Id="rId8" Type="http://schemas.openxmlformats.org/officeDocument/2006/relationships/slide" Target="slide199.xml"/><Relationship Id="rId13" Type="http://schemas.openxmlformats.org/officeDocument/2006/relationships/slide" Target="slide250.xml"/><Relationship Id="rId18" Type="http://schemas.openxmlformats.org/officeDocument/2006/relationships/slide" Target="slide222.xml"/><Relationship Id="rId26" Type="http://schemas.openxmlformats.org/officeDocument/2006/relationships/slide" Target="slide247.xml"/><Relationship Id="rId3" Type="http://schemas.openxmlformats.org/officeDocument/2006/relationships/notesSlide" Target="../notesSlides/notesSlide10.xml"/><Relationship Id="rId21" Type="http://schemas.openxmlformats.org/officeDocument/2006/relationships/slide" Target="slide240.xml"/><Relationship Id="rId34" Type="http://schemas.openxmlformats.org/officeDocument/2006/relationships/slide" Target="slide252.xml"/><Relationship Id="rId7" Type="http://schemas.openxmlformats.org/officeDocument/2006/relationships/slide" Target="slide159.xml"/><Relationship Id="rId12" Type="http://schemas.openxmlformats.org/officeDocument/2006/relationships/slide" Target="slide237.xml"/><Relationship Id="rId17" Type="http://schemas.openxmlformats.org/officeDocument/2006/relationships/slide" Target="slide217.xml"/><Relationship Id="rId25" Type="http://schemas.openxmlformats.org/officeDocument/2006/relationships/slide" Target="slide245.xml"/><Relationship Id="rId33" Type="http://schemas.openxmlformats.org/officeDocument/2006/relationships/slide" Target="slide261.xml"/><Relationship Id="rId2" Type="http://schemas.openxmlformats.org/officeDocument/2006/relationships/slideLayout" Target="../slideLayouts/slideLayout3.xml"/><Relationship Id="rId16" Type="http://schemas.openxmlformats.org/officeDocument/2006/relationships/slide" Target="slide212.xml"/><Relationship Id="rId20" Type="http://schemas.openxmlformats.org/officeDocument/2006/relationships/slide" Target="slide230.xml"/><Relationship Id="rId29" Type="http://schemas.openxmlformats.org/officeDocument/2006/relationships/slide" Target="slide246.xml"/><Relationship Id="rId1" Type="http://schemas.openxmlformats.org/officeDocument/2006/relationships/tags" Target="../tags/tag133.xml"/><Relationship Id="rId6" Type="http://schemas.openxmlformats.org/officeDocument/2006/relationships/slide" Target="slide139.xml"/><Relationship Id="rId11" Type="http://schemas.openxmlformats.org/officeDocument/2006/relationships/slide" Target="slide234.xml"/><Relationship Id="rId24" Type="http://schemas.openxmlformats.org/officeDocument/2006/relationships/slide" Target="slide244.xml"/><Relationship Id="rId32" Type="http://schemas.openxmlformats.org/officeDocument/2006/relationships/slide" Target="slide241.xml"/><Relationship Id="rId5" Type="http://schemas.openxmlformats.org/officeDocument/2006/relationships/image" Target="../media/image10.png"/><Relationship Id="rId15" Type="http://schemas.openxmlformats.org/officeDocument/2006/relationships/slide" Target="slide259.xml"/><Relationship Id="rId23" Type="http://schemas.openxmlformats.org/officeDocument/2006/relationships/slide" Target="slide258.xml"/><Relationship Id="rId28" Type="http://schemas.openxmlformats.org/officeDocument/2006/relationships/slide" Target="slide253.xml"/><Relationship Id="rId10" Type="http://schemas.openxmlformats.org/officeDocument/2006/relationships/slide" Target="slide227.xml"/><Relationship Id="rId19" Type="http://schemas.openxmlformats.org/officeDocument/2006/relationships/slide" Target="slide236.xml"/><Relationship Id="rId31" Type="http://schemas.openxmlformats.org/officeDocument/2006/relationships/slide" Target="slide231.xml"/><Relationship Id="rId4" Type="http://schemas.openxmlformats.org/officeDocument/2006/relationships/image" Target="../media/image9.png"/><Relationship Id="rId9" Type="http://schemas.openxmlformats.org/officeDocument/2006/relationships/slide" Target="slide207.xml"/><Relationship Id="rId14" Type="http://schemas.openxmlformats.org/officeDocument/2006/relationships/slide" Target="slide254.xml"/><Relationship Id="rId22" Type="http://schemas.openxmlformats.org/officeDocument/2006/relationships/slide" Target="slide249.xml"/><Relationship Id="rId27" Type="http://schemas.openxmlformats.org/officeDocument/2006/relationships/slide" Target="slide248.xml"/><Relationship Id="rId30" Type="http://schemas.openxmlformats.org/officeDocument/2006/relationships/slide" Target="slide260.xml"/><Relationship Id="rId35" Type="http://schemas.openxmlformats.org/officeDocument/2006/relationships/slide" Target="slide232.xml"/></Relationships>
</file>

<file path=ppt/slides/_rels/slide139.xml.rels><?xml version="1.0" encoding="UTF-8" standalone="yes"?>
<Relationships xmlns="http://schemas.openxmlformats.org/package/2006/relationships"><Relationship Id="rId8" Type="http://schemas.openxmlformats.org/officeDocument/2006/relationships/package" Target="../embeddings/Microsoft_Excel_Worksheet78.xlsx"/><Relationship Id="rId3" Type="http://schemas.openxmlformats.org/officeDocument/2006/relationships/image" Target="../media/image19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38.xml"/><Relationship Id="rId9" Type="http://schemas.openxmlformats.org/officeDocument/2006/relationships/image" Target="../media/image193.wmf"/></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40.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38.xml"/></Relationships>
</file>

<file path=ppt/slides/_rels/slide141.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38.xml"/></Relationships>
</file>

<file path=ppt/slides/_rels/slide14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5.xml"/><Relationship Id="rId1" Type="http://schemas.openxmlformats.org/officeDocument/2006/relationships/tags" Target="../tags/tag13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38.xml"/></Relationships>
</file>

<file path=ppt/slides/_rels/slide1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1.xml"/><Relationship Id="rId7" Type="http://schemas.openxmlformats.org/officeDocument/2006/relationships/slide" Target="slide138.xml"/><Relationship Id="rId12" Type="http://schemas.openxmlformats.org/officeDocument/2006/relationships/image" Target="../media/image198.wmf"/><Relationship Id="rId2" Type="http://schemas.openxmlformats.org/officeDocument/2006/relationships/slideLayout" Target="../slideLayouts/slideLayout5.xml"/><Relationship Id="rId1" Type="http://schemas.openxmlformats.org/officeDocument/2006/relationships/tags" Target="../tags/tag138.xml"/><Relationship Id="rId6" Type="http://schemas.openxmlformats.org/officeDocument/2006/relationships/image" Target="../media/image13.png"/><Relationship Id="rId11" Type="http://schemas.openxmlformats.org/officeDocument/2006/relationships/package" Target="../embeddings/Microsoft_Excel_Worksheet79.xlsx"/><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197.png"/><Relationship Id="rId9" Type="http://schemas.openxmlformats.org/officeDocument/2006/relationships/image" Target="../media/image20.emf"/></Relationships>
</file>

<file path=ppt/slides/_rels/slide1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9.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39.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9.png"/></Relationships>
</file>

<file path=ppt/slides/_rels/slide14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2.xml"/><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0.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0.png"/><Relationship Id="rId9" Type="http://schemas.openxmlformats.org/officeDocument/2006/relationships/image" Target="../media/image20.emf"/></Relationships>
</file>

<file path=ppt/slides/_rels/slide1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1.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1.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3.xml"/><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2.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2.png"/><Relationship Id="rId9" Type="http://schemas.openxmlformats.org/officeDocument/2006/relationships/image" Target="../media/image20.emf"/></Relationships>
</file>

<file path=ppt/slides/_rels/slide1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3.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3.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4.xml"/><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4.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04.png"/><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20.emf"/></Relationships>
</file>

<file path=ppt/slides/_rels/slide15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0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5.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21.png"/></Relationships>
</file>

<file path=ppt/slides/_rels/slide1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6.png"/><Relationship Id="rId7" Type="http://schemas.openxmlformats.org/officeDocument/2006/relationships/slide" Target="slide138.xml"/><Relationship Id="rId12" Type="http://schemas.openxmlformats.org/officeDocument/2006/relationships/image" Target="../media/image207.wmf"/><Relationship Id="rId2" Type="http://schemas.openxmlformats.org/officeDocument/2006/relationships/slideLayout" Target="../slideLayouts/slideLayout5.xml"/><Relationship Id="rId1" Type="http://schemas.openxmlformats.org/officeDocument/2006/relationships/tags" Target="../tags/tag146.xml"/><Relationship Id="rId6" Type="http://schemas.openxmlformats.org/officeDocument/2006/relationships/slide" Target="slide4.xml"/><Relationship Id="rId11" Type="http://schemas.openxmlformats.org/officeDocument/2006/relationships/package" Target="../embeddings/Microsoft_Excel_Worksheet80.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8.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7.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09.png"/><Relationship Id="rId1" Type="http://schemas.openxmlformats.org/officeDocument/2006/relationships/slideLayout" Target="../slideLayouts/slideLayout5.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21.png"/></Relationships>
</file>

<file path=ppt/slides/_rels/slide1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0.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8.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21.png"/></Relationships>
</file>

<file path=ppt/slides/_rels/slide15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2.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49.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15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13.png"/><Relationship Id="rId1" Type="http://schemas.openxmlformats.org/officeDocument/2006/relationships/slideLayout" Target="../slideLayouts/slideLayout5.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21.png"/></Relationships>
</file>

<file path=ppt/slides/_rels/slide15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3.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50.xml"/><Relationship Id="rId6"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214.png"/><Relationship Id="rId9" Type="http://schemas.openxmlformats.org/officeDocument/2006/relationships/image" Target="../media/image20.emf"/></Relationships>
</file>

<file path=ppt/slides/_rels/slide15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1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1.xml"/><Relationship Id="rId6" Type="http://schemas.openxmlformats.org/officeDocument/2006/relationships/slide" Target="slide138.xml"/><Relationship Id="rId11" Type="http://schemas.openxmlformats.org/officeDocument/2006/relationships/image" Target="../media/image216.wmf"/><Relationship Id="rId5" Type="http://schemas.openxmlformats.org/officeDocument/2006/relationships/image" Target="../media/image13.png"/><Relationship Id="rId10" Type="http://schemas.openxmlformats.org/officeDocument/2006/relationships/package" Target="../embeddings/Microsoft_Excel_Worksheet81.xlsx"/><Relationship Id="rId4" Type="http://schemas.openxmlformats.org/officeDocument/2006/relationships/image" Target="../media/image9.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60.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2.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s>
</file>

<file path=ppt/slides/_rels/slide16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1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3.xml"/><Relationship Id="rId6" Type="http://schemas.openxmlformats.org/officeDocument/2006/relationships/slide" Target="slide138.xml"/><Relationship Id="rId11" Type="http://schemas.openxmlformats.org/officeDocument/2006/relationships/image" Target="../media/image219.wmf"/><Relationship Id="rId5" Type="http://schemas.openxmlformats.org/officeDocument/2006/relationships/slide" Target="slide4.xml"/><Relationship Id="rId10" Type="http://schemas.openxmlformats.org/officeDocument/2006/relationships/package" Target="../embeddings/Microsoft_Excel_Worksheet82.xlsx"/><Relationship Id="rId4" Type="http://schemas.openxmlformats.org/officeDocument/2006/relationships/image" Target="../media/image9.png"/><Relationship Id="rId9" Type="http://schemas.openxmlformats.org/officeDocument/2006/relationships/image" Target="../media/image21.png"/></Relationships>
</file>

<file path=ppt/slides/_rels/slide162.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220.png"/><Relationship Id="rId7" Type="http://schemas.openxmlformats.org/officeDocument/2006/relationships/package" Target="../embeddings/Microsoft_Excel_Worksheet83.xlsx"/><Relationship Id="rId2" Type="http://schemas.openxmlformats.org/officeDocument/2006/relationships/slideLayout" Target="../slideLayouts/slideLayout5.xml"/><Relationship Id="rId1" Type="http://schemas.openxmlformats.org/officeDocument/2006/relationships/tags" Target="../tags/tag154.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63.xml.rels><?xml version="1.0" encoding="UTF-8" standalone="yes"?>
<Relationships xmlns="http://schemas.openxmlformats.org/package/2006/relationships"><Relationship Id="rId8" Type="http://schemas.openxmlformats.org/officeDocument/2006/relationships/image" Target="../media/image222.wmf"/><Relationship Id="rId3" Type="http://schemas.openxmlformats.org/officeDocument/2006/relationships/image" Target="../media/image221.png"/><Relationship Id="rId7" Type="http://schemas.openxmlformats.org/officeDocument/2006/relationships/package" Target="../embeddings/Microsoft_Excel_Worksheet84.xlsx"/><Relationship Id="rId2" Type="http://schemas.openxmlformats.org/officeDocument/2006/relationships/slideLayout" Target="../slideLayouts/slideLayout5.xml"/><Relationship Id="rId1" Type="http://schemas.openxmlformats.org/officeDocument/2006/relationships/tags" Target="../tags/tag15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6.xml"/><Relationship Id="rId6" Type="http://schemas.openxmlformats.org/officeDocument/2006/relationships/slide" Target="slide138.xml"/><Relationship Id="rId11" Type="http://schemas.openxmlformats.org/officeDocument/2006/relationships/image" Target="../media/image45.wmf"/><Relationship Id="rId5" Type="http://schemas.openxmlformats.org/officeDocument/2006/relationships/slide" Target="slide4.xml"/><Relationship Id="rId10" Type="http://schemas.openxmlformats.org/officeDocument/2006/relationships/package" Target="../embeddings/Microsoft_Excel_Worksheet85.xlsx"/><Relationship Id="rId4" Type="http://schemas.openxmlformats.org/officeDocument/2006/relationships/image" Target="../media/image9.png"/><Relationship Id="rId9" Type="http://schemas.openxmlformats.org/officeDocument/2006/relationships/image" Target="../media/image21.png"/></Relationships>
</file>

<file path=ppt/slides/_rels/slide16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7.xml"/><Relationship Id="rId6" Type="http://schemas.openxmlformats.org/officeDocument/2006/relationships/slide" Target="slide138.xml"/><Relationship Id="rId11" Type="http://schemas.openxmlformats.org/officeDocument/2006/relationships/image" Target="../media/image222.wmf"/><Relationship Id="rId5" Type="http://schemas.openxmlformats.org/officeDocument/2006/relationships/image" Target="../media/image13.png"/><Relationship Id="rId10" Type="http://schemas.openxmlformats.org/officeDocument/2006/relationships/package" Target="../embeddings/Microsoft_Excel_Worksheet86.xlsx"/><Relationship Id="rId4" Type="http://schemas.openxmlformats.org/officeDocument/2006/relationships/image" Target="../media/image9.png"/><Relationship Id="rId9" Type="http://schemas.openxmlformats.org/officeDocument/2006/relationships/image" Target="../media/image21.png"/></Relationships>
</file>

<file path=ppt/slides/_rels/slide16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8.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6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59.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6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0.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227.png"/><Relationship Id="rId9" Type="http://schemas.openxmlformats.org/officeDocument/2006/relationships/image" Target="../media/image21.png"/></Relationships>
</file>

<file path=ppt/slides/_rels/slide16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1.xml"/><Relationship Id="rId6" Type="http://schemas.openxmlformats.org/officeDocument/2006/relationships/slide" Target="slide138.xml"/><Relationship Id="rId11" Type="http://schemas.openxmlformats.org/officeDocument/2006/relationships/image" Target="../media/image216.wmf"/><Relationship Id="rId5" Type="http://schemas.openxmlformats.org/officeDocument/2006/relationships/image" Target="../media/image13.png"/><Relationship Id="rId10" Type="http://schemas.openxmlformats.org/officeDocument/2006/relationships/package" Target="../embeddings/Microsoft_Excel_Worksheet87.xlsx"/><Relationship Id="rId4" Type="http://schemas.openxmlformats.org/officeDocument/2006/relationships/image" Target="../media/image9.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28.png"/><Relationship Id="rId9" Type="http://schemas.openxmlformats.org/officeDocument/2006/relationships/image" Target="../media/image20.emf"/></Relationships>
</file>

<file path=ppt/slides/_rels/slide170.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2.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s>
</file>

<file path=ppt/slides/_rels/slide17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3.xml"/><Relationship Id="rId6" Type="http://schemas.openxmlformats.org/officeDocument/2006/relationships/slide" Target="slide138.xml"/><Relationship Id="rId11" Type="http://schemas.openxmlformats.org/officeDocument/2006/relationships/image" Target="../media/image219.wmf"/><Relationship Id="rId5" Type="http://schemas.openxmlformats.org/officeDocument/2006/relationships/slide" Target="slide4.xml"/><Relationship Id="rId10" Type="http://schemas.openxmlformats.org/officeDocument/2006/relationships/package" Target="../embeddings/Microsoft_Excel_Worksheet88.xlsx"/><Relationship Id="rId4" Type="http://schemas.openxmlformats.org/officeDocument/2006/relationships/image" Target="../media/image9.png"/><Relationship Id="rId9" Type="http://schemas.openxmlformats.org/officeDocument/2006/relationships/image" Target="../media/image21.png"/></Relationships>
</file>

<file path=ppt/slides/_rels/slide172.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image" Target="../media/image231.png"/><Relationship Id="rId7" Type="http://schemas.openxmlformats.org/officeDocument/2006/relationships/package" Target="../embeddings/Microsoft_Excel_Worksheet89.xlsx"/><Relationship Id="rId2" Type="http://schemas.openxmlformats.org/officeDocument/2006/relationships/slideLayout" Target="../slideLayouts/slideLayout5.xml"/><Relationship Id="rId1" Type="http://schemas.openxmlformats.org/officeDocument/2006/relationships/tags" Target="../tags/tag164.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73.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image" Target="../media/image233.png"/><Relationship Id="rId7" Type="http://schemas.openxmlformats.org/officeDocument/2006/relationships/package" Target="../embeddings/Microsoft_Excel_Worksheet90.xlsx"/><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7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6.xml"/><Relationship Id="rId6" Type="http://schemas.openxmlformats.org/officeDocument/2006/relationships/slide" Target="slide138.xml"/><Relationship Id="rId11" Type="http://schemas.openxmlformats.org/officeDocument/2006/relationships/image" Target="../media/image232.wmf"/><Relationship Id="rId5" Type="http://schemas.openxmlformats.org/officeDocument/2006/relationships/slide" Target="slide4.xml"/><Relationship Id="rId10" Type="http://schemas.openxmlformats.org/officeDocument/2006/relationships/package" Target="../embeddings/Microsoft_Excel_Worksheet91.xlsx"/><Relationship Id="rId4" Type="http://schemas.openxmlformats.org/officeDocument/2006/relationships/image" Target="../media/image9.png"/><Relationship Id="rId9" Type="http://schemas.openxmlformats.org/officeDocument/2006/relationships/image" Target="../media/image21.png"/></Relationships>
</file>

<file path=ppt/slides/_rels/slide17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7.xml"/><Relationship Id="rId6" Type="http://schemas.openxmlformats.org/officeDocument/2006/relationships/slide" Target="slide138.xml"/><Relationship Id="rId11" Type="http://schemas.openxmlformats.org/officeDocument/2006/relationships/image" Target="../media/image176.wmf"/><Relationship Id="rId5" Type="http://schemas.openxmlformats.org/officeDocument/2006/relationships/image" Target="../media/image13.png"/><Relationship Id="rId10" Type="http://schemas.openxmlformats.org/officeDocument/2006/relationships/package" Target="../embeddings/Microsoft_Excel_Worksheet92.xlsx"/><Relationship Id="rId4" Type="http://schemas.openxmlformats.org/officeDocument/2006/relationships/image" Target="../media/image9.png"/><Relationship Id="rId9" Type="http://schemas.openxmlformats.org/officeDocument/2006/relationships/image" Target="../media/image21.png"/></Relationships>
</file>

<file path=ppt/slides/_rels/slide17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8.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7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emf"/><Relationship Id="rId2" Type="http://schemas.openxmlformats.org/officeDocument/2006/relationships/image" Target="../media/image237.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13.png"/></Relationships>
</file>

<file path=ppt/slides/_rels/slide17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9.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238.png"/><Relationship Id="rId9" Type="http://schemas.openxmlformats.org/officeDocument/2006/relationships/image" Target="../media/image21.png"/></Relationships>
</file>

<file path=ppt/slides/_rels/slide17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3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0.xml"/><Relationship Id="rId6" Type="http://schemas.openxmlformats.org/officeDocument/2006/relationships/slide" Target="slide138.xml"/><Relationship Id="rId11" Type="http://schemas.openxmlformats.org/officeDocument/2006/relationships/image" Target="../media/image216.wmf"/><Relationship Id="rId5" Type="http://schemas.openxmlformats.org/officeDocument/2006/relationships/image" Target="../media/image13.png"/><Relationship Id="rId10" Type="http://schemas.openxmlformats.org/officeDocument/2006/relationships/package" Target="../embeddings/Microsoft_Excel_Worksheet93.xlsx"/><Relationship Id="rId4" Type="http://schemas.openxmlformats.org/officeDocument/2006/relationships/image" Target="../media/image9.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1.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s>
</file>

<file path=ppt/slides/_rels/slide18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2.xml"/><Relationship Id="rId6" Type="http://schemas.openxmlformats.org/officeDocument/2006/relationships/slide" Target="slide138.xml"/><Relationship Id="rId11" Type="http://schemas.openxmlformats.org/officeDocument/2006/relationships/image" Target="../media/image219.wmf"/><Relationship Id="rId5" Type="http://schemas.openxmlformats.org/officeDocument/2006/relationships/slide" Target="slide4.xml"/><Relationship Id="rId10" Type="http://schemas.openxmlformats.org/officeDocument/2006/relationships/package" Target="../embeddings/Microsoft_Excel_Worksheet94.xlsx"/><Relationship Id="rId4" Type="http://schemas.openxmlformats.org/officeDocument/2006/relationships/image" Target="../media/image9.png"/><Relationship Id="rId9" Type="http://schemas.openxmlformats.org/officeDocument/2006/relationships/image" Target="../media/image21.png"/></Relationships>
</file>

<file path=ppt/slides/_rels/slide182.xml.rels><?xml version="1.0" encoding="UTF-8" standalone="yes"?>
<Relationships xmlns="http://schemas.openxmlformats.org/package/2006/relationships"><Relationship Id="rId8" Type="http://schemas.openxmlformats.org/officeDocument/2006/relationships/image" Target="../media/image243.wmf"/><Relationship Id="rId3" Type="http://schemas.openxmlformats.org/officeDocument/2006/relationships/image" Target="../media/image242.png"/><Relationship Id="rId7" Type="http://schemas.openxmlformats.org/officeDocument/2006/relationships/package" Target="../embeddings/Microsoft_Excel_Worksheet95.xlsx"/><Relationship Id="rId2" Type="http://schemas.openxmlformats.org/officeDocument/2006/relationships/slideLayout" Target="../slideLayouts/slideLayout5.xml"/><Relationship Id="rId1" Type="http://schemas.openxmlformats.org/officeDocument/2006/relationships/tags" Target="../tags/tag173.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83.xml.rels><?xml version="1.0" encoding="UTF-8" standalone="yes"?>
<Relationships xmlns="http://schemas.openxmlformats.org/package/2006/relationships"><Relationship Id="rId8" Type="http://schemas.openxmlformats.org/officeDocument/2006/relationships/image" Target="../media/image245.wmf"/><Relationship Id="rId3" Type="http://schemas.openxmlformats.org/officeDocument/2006/relationships/image" Target="../media/image244.png"/><Relationship Id="rId7" Type="http://schemas.openxmlformats.org/officeDocument/2006/relationships/package" Target="../embeddings/Microsoft_Excel_Worksheet96.xlsx"/><Relationship Id="rId2" Type="http://schemas.openxmlformats.org/officeDocument/2006/relationships/slideLayout" Target="../slideLayouts/slideLayout5.xml"/><Relationship Id="rId1" Type="http://schemas.openxmlformats.org/officeDocument/2006/relationships/tags" Target="../tags/tag174.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8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6.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5.xml"/><Relationship Id="rId6" Type="http://schemas.openxmlformats.org/officeDocument/2006/relationships/slide" Target="slide138.xml"/><Relationship Id="rId11" Type="http://schemas.openxmlformats.org/officeDocument/2006/relationships/image" Target="../media/image243.wmf"/><Relationship Id="rId5" Type="http://schemas.openxmlformats.org/officeDocument/2006/relationships/slide" Target="slide4.xml"/><Relationship Id="rId10" Type="http://schemas.openxmlformats.org/officeDocument/2006/relationships/package" Target="../embeddings/Microsoft_Excel_Worksheet97.xlsx"/><Relationship Id="rId4" Type="http://schemas.openxmlformats.org/officeDocument/2006/relationships/image" Target="../media/image9.png"/><Relationship Id="rId9" Type="http://schemas.openxmlformats.org/officeDocument/2006/relationships/image" Target="../media/image21.png"/></Relationships>
</file>

<file path=ppt/slides/_rels/slide18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6.xml"/><Relationship Id="rId6" Type="http://schemas.openxmlformats.org/officeDocument/2006/relationships/slide" Target="slide138.xml"/><Relationship Id="rId11" Type="http://schemas.openxmlformats.org/officeDocument/2006/relationships/image" Target="../media/image245.wmf"/><Relationship Id="rId5" Type="http://schemas.openxmlformats.org/officeDocument/2006/relationships/image" Target="../media/image13.png"/><Relationship Id="rId10" Type="http://schemas.openxmlformats.org/officeDocument/2006/relationships/package" Target="../embeddings/Microsoft_Excel_Worksheet98.xlsx"/><Relationship Id="rId4" Type="http://schemas.openxmlformats.org/officeDocument/2006/relationships/image" Target="../media/image9.png"/><Relationship Id="rId9" Type="http://schemas.openxmlformats.org/officeDocument/2006/relationships/image" Target="../media/image21.png"/></Relationships>
</file>

<file path=ppt/slides/_rels/slide18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4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7.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8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emf"/><Relationship Id="rId2" Type="http://schemas.openxmlformats.org/officeDocument/2006/relationships/image" Target="../media/image249.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13.png"/></Relationships>
</file>

<file path=ppt/slides/_rels/slide18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8.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250.png"/><Relationship Id="rId9" Type="http://schemas.openxmlformats.org/officeDocument/2006/relationships/image" Target="../media/image21.png"/></Relationships>
</file>

<file path=ppt/slides/_rels/slide18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9.xml"/><Relationship Id="rId6" Type="http://schemas.openxmlformats.org/officeDocument/2006/relationships/slide" Target="slide138.xml"/><Relationship Id="rId11" Type="http://schemas.openxmlformats.org/officeDocument/2006/relationships/image" Target="../media/image216.wmf"/><Relationship Id="rId5" Type="http://schemas.openxmlformats.org/officeDocument/2006/relationships/image" Target="../media/image13.png"/><Relationship Id="rId10" Type="http://schemas.openxmlformats.org/officeDocument/2006/relationships/package" Target="../embeddings/Microsoft_Excel_Worksheet99.xlsx"/><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0.png"/><Relationship Id="rId7" Type="http://schemas.openxmlformats.org/officeDocument/2006/relationships/image" Target="../media/image13.png"/><Relationship Id="rId12" Type="http://schemas.openxmlformats.org/officeDocument/2006/relationships/image" Target="../media/image31.wmf"/><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9.png"/><Relationship Id="rId11" Type="http://schemas.openxmlformats.org/officeDocument/2006/relationships/package" Target="../embeddings/Microsoft_Excel_Worksheet2.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190.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0.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s>
</file>

<file path=ppt/slides/_rels/slide19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1.xml"/><Relationship Id="rId6" Type="http://schemas.openxmlformats.org/officeDocument/2006/relationships/slide" Target="slide138.xml"/><Relationship Id="rId11" Type="http://schemas.openxmlformats.org/officeDocument/2006/relationships/image" Target="../media/image219.wmf"/><Relationship Id="rId5" Type="http://schemas.openxmlformats.org/officeDocument/2006/relationships/slide" Target="slide4.xml"/><Relationship Id="rId10" Type="http://schemas.openxmlformats.org/officeDocument/2006/relationships/package" Target="../embeddings/Microsoft_Excel_Worksheet100.xlsx"/><Relationship Id="rId4" Type="http://schemas.openxmlformats.org/officeDocument/2006/relationships/image" Target="../media/image9.png"/><Relationship Id="rId9" Type="http://schemas.openxmlformats.org/officeDocument/2006/relationships/image" Target="../media/image21.png"/></Relationships>
</file>

<file path=ppt/slides/_rels/slide192.xml.rels><?xml version="1.0" encoding="UTF-8" standalone="yes"?>
<Relationships xmlns="http://schemas.openxmlformats.org/package/2006/relationships"><Relationship Id="rId8" Type="http://schemas.openxmlformats.org/officeDocument/2006/relationships/image" Target="../media/image255.wmf"/><Relationship Id="rId3" Type="http://schemas.openxmlformats.org/officeDocument/2006/relationships/image" Target="../media/image254.png"/><Relationship Id="rId7" Type="http://schemas.openxmlformats.org/officeDocument/2006/relationships/package" Target="../embeddings/Microsoft_Excel_Worksheet101.xlsx"/><Relationship Id="rId2" Type="http://schemas.openxmlformats.org/officeDocument/2006/relationships/slideLayout" Target="../slideLayouts/slideLayout5.xml"/><Relationship Id="rId1" Type="http://schemas.openxmlformats.org/officeDocument/2006/relationships/tags" Target="../tags/tag182.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93.xml.rels><?xml version="1.0" encoding="UTF-8" standalone="yes"?>
<Relationships xmlns="http://schemas.openxmlformats.org/package/2006/relationships"><Relationship Id="rId8" Type="http://schemas.openxmlformats.org/officeDocument/2006/relationships/image" Target="../media/image257.wmf"/><Relationship Id="rId3" Type="http://schemas.openxmlformats.org/officeDocument/2006/relationships/image" Target="../media/image256.png"/><Relationship Id="rId7" Type="http://schemas.openxmlformats.org/officeDocument/2006/relationships/package" Target="../embeddings/Microsoft_Excel_Worksheet102.xlsx"/><Relationship Id="rId2" Type="http://schemas.openxmlformats.org/officeDocument/2006/relationships/slideLayout" Target="../slideLayouts/slideLayout5.xml"/><Relationship Id="rId1" Type="http://schemas.openxmlformats.org/officeDocument/2006/relationships/tags" Target="../tags/tag183.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19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4.xml"/><Relationship Id="rId6" Type="http://schemas.openxmlformats.org/officeDocument/2006/relationships/slide" Target="slide138.xml"/><Relationship Id="rId11" Type="http://schemas.openxmlformats.org/officeDocument/2006/relationships/image" Target="../media/image255.wmf"/><Relationship Id="rId5" Type="http://schemas.openxmlformats.org/officeDocument/2006/relationships/slide" Target="slide4.xml"/><Relationship Id="rId10" Type="http://schemas.openxmlformats.org/officeDocument/2006/relationships/package" Target="../embeddings/Microsoft_Excel_Worksheet103.xlsx"/><Relationship Id="rId4" Type="http://schemas.openxmlformats.org/officeDocument/2006/relationships/image" Target="../media/image9.png"/><Relationship Id="rId9" Type="http://schemas.openxmlformats.org/officeDocument/2006/relationships/image" Target="../media/image21.png"/></Relationships>
</file>

<file path=ppt/slides/_rels/slide19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5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5.xml"/><Relationship Id="rId6" Type="http://schemas.openxmlformats.org/officeDocument/2006/relationships/slide" Target="slide138.xml"/><Relationship Id="rId11" Type="http://schemas.openxmlformats.org/officeDocument/2006/relationships/image" Target="../media/image257.wmf"/><Relationship Id="rId5" Type="http://schemas.openxmlformats.org/officeDocument/2006/relationships/image" Target="../media/image13.png"/><Relationship Id="rId10" Type="http://schemas.openxmlformats.org/officeDocument/2006/relationships/package" Target="../embeddings/Microsoft_Excel_Worksheet104.xlsx"/><Relationship Id="rId4" Type="http://schemas.openxmlformats.org/officeDocument/2006/relationships/image" Target="../media/image9.png"/><Relationship Id="rId9" Type="http://schemas.openxmlformats.org/officeDocument/2006/relationships/image" Target="../media/image21.png"/></Relationships>
</file>

<file path=ppt/slides/_rels/slide19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6.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7.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88.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262.png"/><Relationship Id="rId9" Type="http://schemas.openxmlformats.org/officeDocument/2006/relationships/image" Target="../media/image21.png"/></Relationships>
</file>

<file path=ppt/slides/_rels/slide19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189.xml"/><Relationship Id="rId6" Type="http://schemas.openxmlformats.org/officeDocument/2006/relationships/image" Target="../media/image12.png"/><Relationship Id="rId5" Type="http://schemas.openxmlformats.org/officeDocument/2006/relationships/slide" Target="slide138.xml"/><Relationship Id="rId10" Type="http://schemas.openxmlformats.org/officeDocument/2006/relationships/image" Target="../media/image264.wmf"/><Relationship Id="rId4" Type="http://schemas.openxmlformats.org/officeDocument/2006/relationships/image" Target="../media/image9.png"/><Relationship Id="rId9" Type="http://schemas.openxmlformats.org/officeDocument/2006/relationships/package" Target="../embeddings/Microsoft_Excel_Worksheet105.xlsx"/></Relationships>
</file>

<file path=ppt/slides/_rels/slide2.xml.rels><?xml version="1.0" encoding="UTF-8" standalone="yes"?>
<Relationships xmlns="http://schemas.openxmlformats.org/package/2006/relationships"><Relationship Id="rId26" Type="http://schemas.openxmlformats.org/officeDocument/2006/relationships/slide" Target="slide286.xml"/><Relationship Id="rId21" Type="http://schemas.openxmlformats.org/officeDocument/2006/relationships/slide" Target="slide274.xml"/><Relationship Id="rId34" Type="http://schemas.openxmlformats.org/officeDocument/2006/relationships/slide" Target="slide69.xml"/><Relationship Id="rId42" Type="http://schemas.openxmlformats.org/officeDocument/2006/relationships/slide" Target="slide134.xml"/><Relationship Id="rId47" Type="http://schemas.openxmlformats.org/officeDocument/2006/relationships/slide" Target="slide106.xml"/><Relationship Id="rId50" Type="http://schemas.openxmlformats.org/officeDocument/2006/relationships/slide" Target="slide136.xml"/><Relationship Id="rId55" Type="http://schemas.openxmlformats.org/officeDocument/2006/relationships/slide" Target="slide116.xml"/><Relationship Id="rId63" Type="http://schemas.openxmlformats.org/officeDocument/2006/relationships/slide" Target="slide227.xml"/><Relationship Id="rId68" Type="http://schemas.openxmlformats.org/officeDocument/2006/relationships/slide" Target="slide259.xml"/><Relationship Id="rId76" Type="http://schemas.openxmlformats.org/officeDocument/2006/relationships/slide" Target="slide258.xml"/><Relationship Id="rId84" Type="http://schemas.openxmlformats.org/officeDocument/2006/relationships/slide" Target="slide231.xml"/><Relationship Id="rId89" Type="http://schemas.openxmlformats.org/officeDocument/2006/relationships/slide" Target="slide127.xml"/><Relationship Id="rId97" Type="http://schemas.openxmlformats.org/officeDocument/2006/relationships/image" Target="../media/image10.png"/><Relationship Id="rId7" Type="http://schemas.openxmlformats.org/officeDocument/2006/relationships/slide" Target="slide299.xml"/><Relationship Id="rId71" Type="http://schemas.openxmlformats.org/officeDocument/2006/relationships/slide" Target="slide222.xml"/><Relationship Id="rId92" Type="http://schemas.openxmlformats.org/officeDocument/2006/relationships/slide" Target="slide232.xml"/><Relationship Id="rId2" Type="http://schemas.openxmlformats.org/officeDocument/2006/relationships/slideLayout" Target="../slideLayouts/slideLayout5.xml"/><Relationship Id="rId16" Type="http://schemas.openxmlformats.org/officeDocument/2006/relationships/slide" Target="slide268.xml"/><Relationship Id="rId29" Type="http://schemas.openxmlformats.org/officeDocument/2006/relationships/slide" Target="slide290.xml"/><Relationship Id="rId11" Type="http://schemas.openxmlformats.org/officeDocument/2006/relationships/slide" Target="slide5.xml"/><Relationship Id="rId24" Type="http://schemas.openxmlformats.org/officeDocument/2006/relationships/slide" Target="slide280.xml"/><Relationship Id="rId32" Type="http://schemas.openxmlformats.org/officeDocument/2006/relationships/slide" Target="slide7.xml"/><Relationship Id="rId37" Type="http://schemas.openxmlformats.org/officeDocument/2006/relationships/slide" Target="slide104.xml"/><Relationship Id="rId40" Type="http://schemas.openxmlformats.org/officeDocument/2006/relationships/slide" Target="slide125.xml"/><Relationship Id="rId45" Type="http://schemas.openxmlformats.org/officeDocument/2006/relationships/slide" Target="slide87.xml"/><Relationship Id="rId53" Type="http://schemas.openxmlformats.org/officeDocument/2006/relationships/slide" Target="slide114.xml"/><Relationship Id="rId58" Type="http://schemas.openxmlformats.org/officeDocument/2006/relationships/slide" Target="slide138.xml"/><Relationship Id="rId66" Type="http://schemas.openxmlformats.org/officeDocument/2006/relationships/slide" Target="slide250.xml"/><Relationship Id="rId74" Type="http://schemas.openxmlformats.org/officeDocument/2006/relationships/slide" Target="slide240.xml"/><Relationship Id="rId79" Type="http://schemas.openxmlformats.org/officeDocument/2006/relationships/slide" Target="slide247.xml"/><Relationship Id="rId87" Type="http://schemas.openxmlformats.org/officeDocument/2006/relationships/slide" Target="slide137.xml"/><Relationship Id="rId5" Type="http://schemas.openxmlformats.org/officeDocument/2006/relationships/slide" Target="slide298.xml"/><Relationship Id="rId61" Type="http://schemas.openxmlformats.org/officeDocument/2006/relationships/slide" Target="slide199.xml"/><Relationship Id="rId82" Type="http://schemas.openxmlformats.org/officeDocument/2006/relationships/slide" Target="slide246.xml"/><Relationship Id="rId90" Type="http://schemas.openxmlformats.org/officeDocument/2006/relationships/slide" Target="slide252.xml"/><Relationship Id="rId95" Type="http://schemas.openxmlformats.org/officeDocument/2006/relationships/slide" Target="slide297.xml"/><Relationship Id="rId19" Type="http://schemas.openxmlformats.org/officeDocument/2006/relationships/slide" Target="slide294.xml"/><Relationship Id="rId14" Type="http://schemas.openxmlformats.org/officeDocument/2006/relationships/slide" Target="slide263.xml"/><Relationship Id="rId22" Type="http://schemas.openxmlformats.org/officeDocument/2006/relationships/slide" Target="slide276.xml"/><Relationship Id="rId27" Type="http://schemas.openxmlformats.org/officeDocument/2006/relationships/slide" Target="slide292.xml"/><Relationship Id="rId30" Type="http://schemas.openxmlformats.org/officeDocument/2006/relationships/slide" Target="slide296.xml"/><Relationship Id="rId35" Type="http://schemas.openxmlformats.org/officeDocument/2006/relationships/slide" Target="slide77.xml"/><Relationship Id="rId43" Type="http://schemas.openxmlformats.org/officeDocument/2006/relationships/slide" Target="slide101.xml"/><Relationship Id="rId48" Type="http://schemas.openxmlformats.org/officeDocument/2006/relationships/slide" Target="slide123.xml"/><Relationship Id="rId56" Type="http://schemas.openxmlformats.org/officeDocument/2006/relationships/slide" Target="slide117.xml"/><Relationship Id="rId64" Type="http://schemas.openxmlformats.org/officeDocument/2006/relationships/slide" Target="slide234.xml"/><Relationship Id="rId69" Type="http://schemas.openxmlformats.org/officeDocument/2006/relationships/slide" Target="slide212.xml"/><Relationship Id="rId77" Type="http://schemas.openxmlformats.org/officeDocument/2006/relationships/slide" Target="slide244.xml"/><Relationship Id="rId8" Type="http://schemas.openxmlformats.org/officeDocument/2006/relationships/slide" Target="slide300.xml"/><Relationship Id="rId51" Type="http://schemas.openxmlformats.org/officeDocument/2006/relationships/slide" Target="slide100.xml"/><Relationship Id="rId72" Type="http://schemas.openxmlformats.org/officeDocument/2006/relationships/slide" Target="slide236.xml"/><Relationship Id="rId80" Type="http://schemas.openxmlformats.org/officeDocument/2006/relationships/slide" Target="slide248.xml"/><Relationship Id="rId85" Type="http://schemas.openxmlformats.org/officeDocument/2006/relationships/slide" Target="slide111.xml"/><Relationship Id="rId93" Type="http://schemas.openxmlformats.org/officeDocument/2006/relationships/slide" Target="slide128.xml"/><Relationship Id="rId3" Type="http://schemas.openxmlformats.org/officeDocument/2006/relationships/notesSlide" Target="../notesSlides/notesSlide2.xml"/><Relationship Id="rId12" Type="http://schemas.openxmlformats.org/officeDocument/2006/relationships/slide" Target="slide4.xml"/><Relationship Id="rId17" Type="http://schemas.openxmlformats.org/officeDocument/2006/relationships/slide" Target="slide282.xml"/><Relationship Id="rId25" Type="http://schemas.openxmlformats.org/officeDocument/2006/relationships/slide" Target="slide284.xml"/><Relationship Id="rId33" Type="http://schemas.openxmlformats.org/officeDocument/2006/relationships/slide" Target="slide27.xml"/><Relationship Id="rId38" Type="http://schemas.openxmlformats.org/officeDocument/2006/relationships/slide" Target="slide107.xml"/><Relationship Id="rId46" Type="http://schemas.openxmlformats.org/officeDocument/2006/relationships/slide" Target="slide92.xml"/><Relationship Id="rId59" Type="http://schemas.openxmlformats.org/officeDocument/2006/relationships/slide" Target="slide139.xml"/><Relationship Id="rId67" Type="http://schemas.openxmlformats.org/officeDocument/2006/relationships/slide" Target="slide254.xml"/><Relationship Id="rId20" Type="http://schemas.openxmlformats.org/officeDocument/2006/relationships/slide" Target="slide267.xml"/><Relationship Id="rId41" Type="http://schemas.openxmlformats.org/officeDocument/2006/relationships/slide" Target="slide129.xml"/><Relationship Id="rId54" Type="http://schemas.openxmlformats.org/officeDocument/2006/relationships/slide" Target="slide115.xml"/><Relationship Id="rId62" Type="http://schemas.openxmlformats.org/officeDocument/2006/relationships/slide" Target="slide207.xml"/><Relationship Id="rId70" Type="http://schemas.openxmlformats.org/officeDocument/2006/relationships/slide" Target="slide217.xml"/><Relationship Id="rId75" Type="http://schemas.openxmlformats.org/officeDocument/2006/relationships/slide" Target="slide249.xml"/><Relationship Id="rId83" Type="http://schemas.openxmlformats.org/officeDocument/2006/relationships/slide" Target="slide260.xml"/><Relationship Id="rId88" Type="http://schemas.openxmlformats.org/officeDocument/2006/relationships/slide" Target="slide261.xml"/><Relationship Id="rId91" Type="http://schemas.openxmlformats.org/officeDocument/2006/relationships/slide" Target="slide102.xml"/><Relationship Id="rId96" Type="http://schemas.openxmlformats.org/officeDocument/2006/relationships/image" Target="../media/image9.png"/><Relationship Id="rId1" Type="http://schemas.openxmlformats.org/officeDocument/2006/relationships/tags" Target="../tags/tag1.xml"/><Relationship Id="rId6" Type="http://schemas.openxmlformats.org/officeDocument/2006/relationships/slide" Target="slide126.xml"/><Relationship Id="rId15" Type="http://schemas.openxmlformats.org/officeDocument/2006/relationships/slide" Target="slide265.xml"/><Relationship Id="rId23" Type="http://schemas.openxmlformats.org/officeDocument/2006/relationships/slide" Target="slide278.xml"/><Relationship Id="rId28" Type="http://schemas.openxmlformats.org/officeDocument/2006/relationships/slide" Target="slide293.xml"/><Relationship Id="rId36" Type="http://schemas.openxmlformats.org/officeDocument/2006/relationships/slide" Target="slide97.xml"/><Relationship Id="rId49" Type="http://schemas.openxmlformats.org/officeDocument/2006/relationships/slide" Target="slide133.xml"/><Relationship Id="rId57" Type="http://schemas.openxmlformats.org/officeDocument/2006/relationships/slide" Target="slide118.xml"/><Relationship Id="rId10" Type="http://schemas.openxmlformats.org/officeDocument/2006/relationships/slide" Target="slide302.xml"/><Relationship Id="rId31" Type="http://schemas.openxmlformats.org/officeDocument/2006/relationships/slide" Target="slide6.xml"/><Relationship Id="rId44" Type="http://schemas.openxmlformats.org/officeDocument/2006/relationships/slide" Target="slide82.xml"/><Relationship Id="rId52" Type="http://schemas.openxmlformats.org/officeDocument/2006/relationships/slide" Target="slide110.xml"/><Relationship Id="rId60" Type="http://schemas.openxmlformats.org/officeDocument/2006/relationships/slide" Target="slide159.xml"/><Relationship Id="rId65" Type="http://schemas.openxmlformats.org/officeDocument/2006/relationships/slide" Target="slide237.xml"/><Relationship Id="rId73" Type="http://schemas.openxmlformats.org/officeDocument/2006/relationships/slide" Target="slide230.xml"/><Relationship Id="rId78" Type="http://schemas.openxmlformats.org/officeDocument/2006/relationships/slide" Target="slide245.xml"/><Relationship Id="rId81" Type="http://schemas.openxmlformats.org/officeDocument/2006/relationships/slide" Target="slide253.xml"/><Relationship Id="rId86" Type="http://schemas.openxmlformats.org/officeDocument/2006/relationships/slide" Target="slide241.xml"/><Relationship Id="rId94" Type="http://schemas.openxmlformats.org/officeDocument/2006/relationships/slide" Target="slide135.xml"/><Relationship Id="rId4" Type="http://schemas.openxmlformats.org/officeDocument/2006/relationships/slide" Target="slide3.xml"/><Relationship Id="rId9" Type="http://schemas.openxmlformats.org/officeDocument/2006/relationships/slide" Target="slide301.xml"/><Relationship Id="rId13" Type="http://schemas.openxmlformats.org/officeDocument/2006/relationships/slide" Target="slide262.xml"/><Relationship Id="rId18" Type="http://schemas.openxmlformats.org/officeDocument/2006/relationships/slide" Target="slide295.xml"/><Relationship Id="rId39" Type="http://schemas.openxmlformats.org/officeDocument/2006/relationships/slide" Target="slide119.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0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5.png"/><Relationship Id="rId7" Type="http://schemas.openxmlformats.org/officeDocument/2006/relationships/slide" Target="slide138.xml"/><Relationship Id="rId12" Type="http://schemas.openxmlformats.org/officeDocument/2006/relationships/image" Target="../media/image266.wmf"/><Relationship Id="rId2" Type="http://schemas.openxmlformats.org/officeDocument/2006/relationships/slideLayout" Target="../slideLayouts/slideLayout5.xml"/><Relationship Id="rId1" Type="http://schemas.openxmlformats.org/officeDocument/2006/relationships/tags" Target="../tags/tag190.xml"/><Relationship Id="rId6" Type="http://schemas.openxmlformats.org/officeDocument/2006/relationships/image" Target="../media/image13.png"/><Relationship Id="rId11" Type="http://schemas.openxmlformats.org/officeDocument/2006/relationships/package" Target="../embeddings/Microsoft_Excel_Worksheet106.xlsx"/><Relationship Id="rId5" Type="http://schemas.openxmlformats.org/officeDocument/2006/relationships/slide" Target="slide4.xml"/><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0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1.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68.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92.xml"/><Relationship Id="rId6" Type="http://schemas.openxmlformats.org/officeDocument/2006/relationships/image" Target="../media/image13.png"/><Relationship Id="rId5" Type="http://schemas.openxmlformats.org/officeDocument/2006/relationships/slide" Target="slide4.xml"/><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0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69.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3.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0.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194.xml"/><Relationship Id="rId6" Type="http://schemas.openxmlformats.org/officeDocument/2006/relationships/image" Target="../media/image13.png"/><Relationship Id="rId5" Type="http://schemas.openxmlformats.org/officeDocument/2006/relationships/slide" Target="slide4.xml"/><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0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5.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0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6.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1.png"/></Relationships>
</file>

<file path=ppt/slides/_rels/slide207.xml.rels><?xml version="1.0" encoding="UTF-8" standalone="yes"?>
<Relationships xmlns="http://schemas.openxmlformats.org/package/2006/relationships"><Relationship Id="rId8" Type="http://schemas.openxmlformats.org/officeDocument/2006/relationships/package" Target="../embeddings/Microsoft_Excel_Worksheet107.xlsx"/><Relationship Id="rId3" Type="http://schemas.openxmlformats.org/officeDocument/2006/relationships/image" Target="../media/image27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97.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74.wmf"/></Relationships>
</file>

<file path=ppt/slides/_rels/slide20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5.png"/><Relationship Id="rId7" Type="http://schemas.openxmlformats.org/officeDocument/2006/relationships/slide" Target="slide138.xml"/><Relationship Id="rId12" Type="http://schemas.openxmlformats.org/officeDocument/2006/relationships/image" Target="../media/image176.wmf"/><Relationship Id="rId2" Type="http://schemas.openxmlformats.org/officeDocument/2006/relationships/slideLayout" Target="../slideLayouts/slideLayout5.xml"/><Relationship Id="rId1" Type="http://schemas.openxmlformats.org/officeDocument/2006/relationships/tags" Target="../tags/tag198.xml"/><Relationship Id="rId6" Type="http://schemas.openxmlformats.org/officeDocument/2006/relationships/image" Target="../media/image16.png"/><Relationship Id="rId11" Type="http://schemas.openxmlformats.org/officeDocument/2006/relationships/package" Target="../embeddings/Microsoft_Excel_Worksheet108.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0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6.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199.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7.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00.xml"/><Relationship Id="rId6" Type="http://schemas.openxmlformats.org/officeDocument/2006/relationships/image" Target="../media/image12.png"/><Relationship Id="rId5" Type="http://schemas.openxmlformats.org/officeDocument/2006/relationships/slide" Target="slide138.xml"/><Relationship Id="rId10" Type="http://schemas.openxmlformats.org/officeDocument/2006/relationships/image" Target="../media/image58.wmf"/><Relationship Id="rId4" Type="http://schemas.openxmlformats.org/officeDocument/2006/relationships/image" Target="../media/image9.png"/><Relationship Id="rId9" Type="http://schemas.openxmlformats.org/officeDocument/2006/relationships/package" Target="../embeddings/Microsoft_Excel_Worksheet109.xlsx"/></Relationships>
</file>

<file path=ppt/slides/_rels/slide2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3.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201.xml"/><Relationship Id="rId6" Type="http://schemas.openxmlformats.org/officeDocument/2006/relationships/slide" Target="slide4.xml"/><Relationship Id="rId5" Type="http://schemas.openxmlformats.org/officeDocument/2006/relationships/image" Target="../media/image9.png"/><Relationship Id="rId10" Type="http://schemas.openxmlformats.org/officeDocument/2006/relationships/image" Target="../media/image279.wmf"/><Relationship Id="rId4" Type="http://schemas.openxmlformats.org/officeDocument/2006/relationships/image" Target="../media/image278.png"/><Relationship Id="rId9" Type="http://schemas.openxmlformats.org/officeDocument/2006/relationships/package" Target="../embeddings/Microsoft_Excel_Worksheet110.xlsx"/></Relationships>
</file>

<file path=ppt/slides/_rels/slide212.xml.rels><?xml version="1.0" encoding="UTF-8" standalone="yes"?>
<Relationships xmlns="http://schemas.openxmlformats.org/package/2006/relationships"><Relationship Id="rId8" Type="http://schemas.openxmlformats.org/officeDocument/2006/relationships/package" Target="../embeddings/Microsoft_Excel_Worksheet111.xlsx"/><Relationship Id="rId3" Type="http://schemas.openxmlformats.org/officeDocument/2006/relationships/image" Target="../media/image28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2.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74.wmf"/></Relationships>
</file>

<file path=ppt/slides/_rels/slide2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1.png"/><Relationship Id="rId7" Type="http://schemas.openxmlformats.org/officeDocument/2006/relationships/slide" Target="slide138.xml"/><Relationship Id="rId12" Type="http://schemas.openxmlformats.org/officeDocument/2006/relationships/image" Target="../media/image176.wmf"/><Relationship Id="rId2" Type="http://schemas.openxmlformats.org/officeDocument/2006/relationships/slideLayout" Target="../slideLayouts/slideLayout5.xml"/><Relationship Id="rId1" Type="http://schemas.openxmlformats.org/officeDocument/2006/relationships/tags" Target="../tags/tag203.xml"/><Relationship Id="rId6" Type="http://schemas.openxmlformats.org/officeDocument/2006/relationships/image" Target="../media/image16.png"/><Relationship Id="rId11" Type="http://schemas.openxmlformats.org/officeDocument/2006/relationships/package" Target="../embeddings/Microsoft_Excel_Worksheet112.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1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8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4.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1.png"/></Relationships>
</file>

<file path=ppt/slides/_rels/slide2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05.xml"/><Relationship Id="rId6" Type="http://schemas.openxmlformats.org/officeDocument/2006/relationships/image" Target="../media/image12.png"/><Relationship Id="rId5" Type="http://schemas.openxmlformats.org/officeDocument/2006/relationships/slide" Target="slide138.xml"/><Relationship Id="rId10" Type="http://schemas.openxmlformats.org/officeDocument/2006/relationships/image" Target="../media/image58.wmf"/><Relationship Id="rId4" Type="http://schemas.openxmlformats.org/officeDocument/2006/relationships/image" Target="../media/image9.png"/><Relationship Id="rId9" Type="http://schemas.openxmlformats.org/officeDocument/2006/relationships/package" Target="../embeddings/Microsoft_Excel_Worksheet113.xlsx"/></Relationships>
</file>

<file path=ppt/slides/_rels/slide216.xml.rels><?xml version="1.0" encoding="UTF-8" standalone="yes"?>
<Relationships xmlns="http://schemas.openxmlformats.org/package/2006/relationships"><Relationship Id="rId8" Type="http://schemas.openxmlformats.org/officeDocument/2006/relationships/package" Target="../embeddings/Microsoft_Excel_Worksheet114.xlsx"/><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6.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284.png"/><Relationship Id="rId9" Type="http://schemas.openxmlformats.org/officeDocument/2006/relationships/image" Target="../media/image279.wmf"/></Relationships>
</file>

<file path=ppt/slides/_rels/slide217.xml.rels><?xml version="1.0" encoding="UTF-8" standalone="yes"?>
<Relationships xmlns="http://schemas.openxmlformats.org/package/2006/relationships"><Relationship Id="rId8" Type="http://schemas.openxmlformats.org/officeDocument/2006/relationships/package" Target="../embeddings/Microsoft_Excel_Worksheet115.xlsx"/><Relationship Id="rId3" Type="http://schemas.openxmlformats.org/officeDocument/2006/relationships/image" Target="../media/image28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07.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74.wmf"/></Relationships>
</file>

<file path=ppt/slides/_rels/slide2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6.png"/><Relationship Id="rId7" Type="http://schemas.openxmlformats.org/officeDocument/2006/relationships/slide" Target="slide138.xml"/><Relationship Id="rId12" Type="http://schemas.openxmlformats.org/officeDocument/2006/relationships/image" Target="../media/image176.wmf"/><Relationship Id="rId2" Type="http://schemas.openxmlformats.org/officeDocument/2006/relationships/slideLayout" Target="../slideLayouts/slideLayout5.xml"/><Relationship Id="rId1" Type="http://schemas.openxmlformats.org/officeDocument/2006/relationships/tags" Target="../tags/tag208.xml"/><Relationship Id="rId6" Type="http://schemas.openxmlformats.org/officeDocument/2006/relationships/image" Target="../media/image16.png"/><Relationship Id="rId11" Type="http://schemas.openxmlformats.org/officeDocument/2006/relationships/package" Target="../embeddings/Microsoft_Excel_Worksheet116.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7.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209.xml"/><Relationship Id="rId6" Type="http://schemas.openxmlformats.org/officeDocument/2006/relationships/slide" Target="slide4.xml"/><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8.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10.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21.xml.rels><?xml version="1.0" encoding="UTF-8" standalone="yes"?>
<Relationships xmlns="http://schemas.openxmlformats.org/package/2006/relationships"><Relationship Id="rId8" Type="http://schemas.openxmlformats.org/officeDocument/2006/relationships/package" Target="../embeddings/Microsoft_Excel_Worksheet117.xlsx"/><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1.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289.png"/><Relationship Id="rId9" Type="http://schemas.openxmlformats.org/officeDocument/2006/relationships/image" Target="../media/image279.wmf"/></Relationships>
</file>

<file path=ppt/slides/_rels/slide222.xml.rels><?xml version="1.0" encoding="UTF-8" standalone="yes"?>
<Relationships xmlns="http://schemas.openxmlformats.org/package/2006/relationships"><Relationship Id="rId8" Type="http://schemas.openxmlformats.org/officeDocument/2006/relationships/package" Target="../embeddings/Microsoft_Excel_Worksheet118.xlsx"/><Relationship Id="rId3" Type="http://schemas.openxmlformats.org/officeDocument/2006/relationships/image" Target="../media/image29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2.xml"/><Relationship Id="rId6" Type="http://schemas.openxmlformats.org/officeDocument/2006/relationships/slide" Target="slide138.xml"/><Relationship Id="rId5" Type="http://schemas.openxmlformats.org/officeDocument/2006/relationships/slide" Target="slide4.xml"/><Relationship Id="rId4" Type="http://schemas.openxmlformats.org/officeDocument/2006/relationships/image" Target="../media/image9.png"/><Relationship Id="rId9" Type="http://schemas.openxmlformats.org/officeDocument/2006/relationships/image" Target="../media/image274.wmf"/></Relationships>
</file>

<file path=ppt/slides/_rels/slide2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1.png"/><Relationship Id="rId7" Type="http://schemas.openxmlformats.org/officeDocument/2006/relationships/slide" Target="slide138.xml"/><Relationship Id="rId12" Type="http://schemas.openxmlformats.org/officeDocument/2006/relationships/image" Target="../media/image176.wmf"/><Relationship Id="rId2" Type="http://schemas.openxmlformats.org/officeDocument/2006/relationships/slideLayout" Target="../slideLayouts/slideLayout5.xml"/><Relationship Id="rId1" Type="http://schemas.openxmlformats.org/officeDocument/2006/relationships/tags" Target="../tags/tag213.xml"/><Relationship Id="rId6" Type="http://schemas.openxmlformats.org/officeDocument/2006/relationships/image" Target="../media/image16.png"/><Relationship Id="rId11" Type="http://schemas.openxmlformats.org/officeDocument/2006/relationships/package" Target="../embeddings/Microsoft_Excel_Worksheet119.xlsx"/><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emf"/></Relationships>
</file>

<file path=ppt/slides/_rels/slide22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4.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2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21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3.png"/><Relationship Id="rId7" Type="http://schemas.openxmlformats.org/officeDocument/2006/relationships/slide" Target="slide138.xml"/><Relationship Id="rId2" Type="http://schemas.openxmlformats.org/officeDocument/2006/relationships/slideLayout" Target="../slideLayouts/slideLayout5.xml"/><Relationship Id="rId1" Type="http://schemas.openxmlformats.org/officeDocument/2006/relationships/tags" Target="../tags/tag216.xml"/><Relationship Id="rId6" Type="http://schemas.openxmlformats.org/officeDocument/2006/relationships/slide" Target="slide4.xml"/><Relationship Id="rId5" Type="http://schemas.openxmlformats.org/officeDocument/2006/relationships/image" Target="../media/image9.png"/><Relationship Id="rId10" Type="http://schemas.openxmlformats.org/officeDocument/2006/relationships/image" Target="../media/image279.wmf"/><Relationship Id="rId4" Type="http://schemas.openxmlformats.org/officeDocument/2006/relationships/image" Target="../media/image294.png"/><Relationship Id="rId9" Type="http://schemas.openxmlformats.org/officeDocument/2006/relationships/package" Target="../embeddings/Microsoft_Excel_Worksheet120.xlsx"/></Relationships>
</file>

<file path=ppt/slides/_rels/slide227.xml.rels><?xml version="1.0" encoding="UTF-8" standalone="yes"?>
<Relationships xmlns="http://schemas.openxmlformats.org/package/2006/relationships"><Relationship Id="rId8" Type="http://schemas.openxmlformats.org/officeDocument/2006/relationships/package" Target="../embeddings/Microsoft_Excel_Worksheet121.xlsx"/><Relationship Id="rId3" Type="http://schemas.openxmlformats.org/officeDocument/2006/relationships/image" Target="../media/image29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7.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96.wmf"/></Relationships>
</file>

<file path=ppt/slides/_rels/slide228.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8.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s>
</file>

<file path=ppt/slides/_rels/slide229.xml.rels><?xml version="1.0" encoding="UTF-8" standalone="yes"?>
<Relationships xmlns="http://schemas.openxmlformats.org/package/2006/relationships"><Relationship Id="rId3" Type="http://schemas.openxmlformats.org/officeDocument/2006/relationships/image" Target="../media/image29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19.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30.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image" Target="../media/image299.png"/><Relationship Id="rId7" Type="http://schemas.openxmlformats.org/officeDocument/2006/relationships/package" Target="../embeddings/Microsoft_Excel_Worksheet122.xlsx"/><Relationship Id="rId2" Type="http://schemas.openxmlformats.org/officeDocument/2006/relationships/slideLayout" Target="../slideLayouts/slideLayout5.xml"/><Relationship Id="rId1" Type="http://schemas.openxmlformats.org/officeDocument/2006/relationships/tags" Target="../tags/tag220.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31.xml.rels><?xml version="1.0" encoding="UTF-8" standalone="yes"?>
<Relationships xmlns="http://schemas.openxmlformats.org/package/2006/relationships"><Relationship Id="rId8" Type="http://schemas.openxmlformats.org/officeDocument/2006/relationships/image" Target="../media/image301.wmf"/><Relationship Id="rId3" Type="http://schemas.openxmlformats.org/officeDocument/2006/relationships/image" Target="../media/image300.png"/><Relationship Id="rId7" Type="http://schemas.openxmlformats.org/officeDocument/2006/relationships/package" Target="../embeddings/Microsoft_Excel_Worksheet123.xlsx"/><Relationship Id="rId2" Type="http://schemas.openxmlformats.org/officeDocument/2006/relationships/slideLayout" Target="../slideLayouts/slideLayout5.xml"/><Relationship Id="rId1" Type="http://schemas.openxmlformats.org/officeDocument/2006/relationships/tags" Target="../tags/tag221.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32.xml.rels><?xml version="1.0" encoding="UTF-8" standalone="yes"?>
<Relationships xmlns="http://schemas.openxmlformats.org/package/2006/relationships"><Relationship Id="rId8" Type="http://schemas.openxmlformats.org/officeDocument/2006/relationships/package" Target="../embeddings/Microsoft_Excel_Worksheet124.xlsx"/><Relationship Id="rId3" Type="http://schemas.openxmlformats.org/officeDocument/2006/relationships/image" Target="../media/image30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22.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303.wmf"/></Relationships>
</file>

<file path=ppt/slides/_rels/slide23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slideLayout" Target="../slideLayouts/slideLayout5.xml"/><Relationship Id="rId1" Type="http://schemas.openxmlformats.org/officeDocument/2006/relationships/tags" Target="../tags/tag223.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3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9.png"/><Relationship Id="rId7" Type="http://schemas.openxmlformats.org/officeDocument/2006/relationships/package" Target="../embeddings/Microsoft_Excel_Worksheet125.xlsx"/><Relationship Id="rId2" Type="http://schemas.openxmlformats.org/officeDocument/2006/relationships/slideLayout" Target="../slideLayouts/slideLayout5.xml"/><Relationship Id="rId1" Type="http://schemas.openxmlformats.org/officeDocument/2006/relationships/tags" Target="../tags/tag224.xml"/><Relationship Id="rId6" Type="http://schemas.openxmlformats.org/officeDocument/2006/relationships/image" Target="../media/image12.png"/><Relationship Id="rId5" Type="http://schemas.openxmlformats.org/officeDocument/2006/relationships/slide" Target="slide138.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305.png"/></Relationships>
</file>

<file path=ppt/slides/_rels/slide23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slideLayout" Target="../slideLayouts/slideLayout5.xml"/><Relationship Id="rId1" Type="http://schemas.openxmlformats.org/officeDocument/2006/relationships/tags" Target="../tags/tag22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36.xml.rels><?xml version="1.0" encoding="UTF-8" standalone="yes"?>
<Relationships xmlns="http://schemas.openxmlformats.org/package/2006/relationships"><Relationship Id="rId8" Type="http://schemas.openxmlformats.org/officeDocument/2006/relationships/image" Target="../media/image308.wmf"/><Relationship Id="rId3" Type="http://schemas.openxmlformats.org/officeDocument/2006/relationships/image" Target="../media/image307.png"/><Relationship Id="rId7" Type="http://schemas.openxmlformats.org/officeDocument/2006/relationships/package" Target="../embeddings/Microsoft_Excel_Worksheet126.xlsx"/><Relationship Id="rId2" Type="http://schemas.openxmlformats.org/officeDocument/2006/relationships/slideLayout" Target="../slideLayouts/slideLayout5.xml"/><Relationship Id="rId1" Type="http://schemas.openxmlformats.org/officeDocument/2006/relationships/tags" Target="../tags/tag226.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37.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309.png"/><Relationship Id="rId7" Type="http://schemas.openxmlformats.org/officeDocument/2006/relationships/package" Target="../embeddings/Microsoft_Excel_Worksheet127.xlsx"/><Relationship Id="rId2" Type="http://schemas.openxmlformats.org/officeDocument/2006/relationships/slideLayout" Target="../slideLayouts/slideLayout5.xml"/><Relationship Id="rId1" Type="http://schemas.openxmlformats.org/officeDocument/2006/relationships/tags" Target="../tags/tag227.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38.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2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23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slideLayout" Target="../slideLayouts/slideLayout5.xml"/><Relationship Id="rId1" Type="http://schemas.openxmlformats.org/officeDocument/2006/relationships/tags" Target="../tags/tag22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40.x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image" Target="../media/image312.png"/><Relationship Id="rId7" Type="http://schemas.openxmlformats.org/officeDocument/2006/relationships/package" Target="../embeddings/Microsoft_Excel_Worksheet128.xlsx"/><Relationship Id="rId2" Type="http://schemas.openxmlformats.org/officeDocument/2006/relationships/slideLayout" Target="../slideLayouts/slideLayout5.xml"/><Relationship Id="rId1" Type="http://schemas.openxmlformats.org/officeDocument/2006/relationships/tags" Target="../tags/tag230.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41.xml.rels><?xml version="1.0" encoding="UTF-8" standalone="yes"?>
<Relationships xmlns="http://schemas.openxmlformats.org/package/2006/relationships"><Relationship Id="rId8" Type="http://schemas.openxmlformats.org/officeDocument/2006/relationships/package" Target="../embeddings/Microsoft_Excel_Worksheet129.xlsx"/><Relationship Id="rId3" Type="http://schemas.openxmlformats.org/officeDocument/2006/relationships/image" Target="../media/image314.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31.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54.wmf"/></Relationships>
</file>

<file path=ppt/slides/_rels/slide24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slideLayout" Target="../slideLayouts/slideLayout5.xml"/><Relationship Id="rId1" Type="http://schemas.openxmlformats.org/officeDocument/2006/relationships/tags" Target="../tags/tag232.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43.xml.rels><?xml version="1.0" encoding="UTF-8" standalone="yes"?>
<Relationships xmlns="http://schemas.openxmlformats.org/package/2006/relationships"><Relationship Id="rId8" Type="http://schemas.openxmlformats.org/officeDocument/2006/relationships/image" Target="../media/image317.wmf"/><Relationship Id="rId3" Type="http://schemas.openxmlformats.org/officeDocument/2006/relationships/image" Target="../media/image316.png"/><Relationship Id="rId7" Type="http://schemas.openxmlformats.org/officeDocument/2006/relationships/package" Target="../embeddings/Microsoft_Excel_Worksheet130.xlsx"/><Relationship Id="rId2" Type="http://schemas.openxmlformats.org/officeDocument/2006/relationships/slideLayout" Target="../slideLayouts/slideLayout5.xml"/><Relationship Id="rId1" Type="http://schemas.openxmlformats.org/officeDocument/2006/relationships/tags" Target="../tags/tag233.xml"/><Relationship Id="rId6" Type="http://schemas.openxmlformats.org/officeDocument/2006/relationships/image" Target="../media/image12.png"/><Relationship Id="rId5" Type="http://schemas.openxmlformats.org/officeDocument/2006/relationships/slide" Target="slide138.xml"/><Relationship Id="rId10" Type="http://schemas.openxmlformats.org/officeDocument/2006/relationships/image" Target="../media/image163.wmf"/><Relationship Id="rId4" Type="http://schemas.openxmlformats.org/officeDocument/2006/relationships/image" Target="../media/image9.png"/><Relationship Id="rId9" Type="http://schemas.openxmlformats.org/officeDocument/2006/relationships/package" Target="../embeddings/Microsoft_Excel_Worksheet131.xlsx"/></Relationships>
</file>

<file path=ppt/slides/_rels/slide244.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318.png"/><Relationship Id="rId7" Type="http://schemas.openxmlformats.org/officeDocument/2006/relationships/package" Target="../embeddings/Microsoft_Excel_Worksheet132.xlsx"/><Relationship Id="rId2" Type="http://schemas.openxmlformats.org/officeDocument/2006/relationships/slideLayout" Target="../slideLayouts/slideLayout5.xml"/><Relationship Id="rId1" Type="http://schemas.openxmlformats.org/officeDocument/2006/relationships/tags" Target="../tags/tag234.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4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319.png"/><Relationship Id="rId7" Type="http://schemas.openxmlformats.org/officeDocument/2006/relationships/package" Target="../embeddings/Microsoft_Excel_Worksheet133.xlsx"/><Relationship Id="rId2" Type="http://schemas.openxmlformats.org/officeDocument/2006/relationships/slideLayout" Target="../slideLayouts/slideLayout5.xml"/><Relationship Id="rId1" Type="http://schemas.openxmlformats.org/officeDocument/2006/relationships/tags" Target="../tags/tag235.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46.xml.rels><?xml version="1.0" encoding="UTF-8" standalone="yes"?>
<Relationships xmlns="http://schemas.openxmlformats.org/package/2006/relationships"><Relationship Id="rId8" Type="http://schemas.openxmlformats.org/officeDocument/2006/relationships/package" Target="../embeddings/Microsoft_Excel_Worksheet134.xlsx"/><Relationship Id="rId3" Type="http://schemas.openxmlformats.org/officeDocument/2006/relationships/notesSlide" Target="../notesSlides/notesSlide15.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36.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320.png"/><Relationship Id="rId9" Type="http://schemas.openxmlformats.org/officeDocument/2006/relationships/image" Target="../media/image321.wmf"/></Relationships>
</file>

<file path=ppt/slides/_rels/slide24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322.png"/><Relationship Id="rId7" Type="http://schemas.openxmlformats.org/officeDocument/2006/relationships/package" Target="../embeddings/Microsoft_Excel_Worksheet135.xlsx"/><Relationship Id="rId2" Type="http://schemas.openxmlformats.org/officeDocument/2006/relationships/slideLayout" Target="../slideLayouts/slideLayout5.xml"/><Relationship Id="rId1" Type="http://schemas.openxmlformats.org/officeDocument/2006/relationships/tags" Target="../tags/tag237.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48.xml.rels><?xml version="1.0" encoding="UTF-8" standalone="yes"?>
<Relationships xmlns="http://schemas.openxmlformats.org/package/2006/relationships"><Relationship Id="rId8" Type="http://schemas.openxmlformats.org/officeDocument/2006/relationships/image" Target="../media/image324.wmf"/><Relationship Id="rId3" Type="http://schemas.openxmlformats.org/officeDocument/2006/relationships/image" Target="../media/image323.png"/><Relationship Id="rId7" Type="http://schemas.openxmlformats.org/officeDocument/2006/relationships/package" Target="../embeddings/Microsoft_Excel_Worksheet136.xlsx"/><Relationship Id="rId2" Type="http://schemas.openxmlformats.org/officeDocument/2006/relationships/slideLayout" Target="../slideLayouts/slideLayout5.xml"/><Relationship Id="rId1" Type="http://schemas.openxmlformats.org/officeDocument/2006/relationships/tags" Target="../tags/tag238.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49.xml.rels><?xml version="1.0" encoding="UTF-8" standalone="yes"?>
<Relationships xmlns="http://schemas.openxmlformats.org/package/2006/relationships"><Relationship Id="rId8" Type="http://schemas.openxmlformats.org/officeDocument/2006/relationships/package" Target="../embeddings/Microsoft_Excel_Worksheet137.xlsx"/><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39.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325.png"/><Relationship Id="rId9" Type="http://schemas.openxmlformats.org/officeDocument/2006/relationships/image" Target="../media/image326.wmf"/></Relationships>
</file>

<file path=ppt/slides/_rels/slide2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250.xml.rels><?xml version="1.0" encoding="UTF-8" standalone="yes"?>
<Relationships xmlns="http://schemas.openxmlformats.org/package/2006/relationships"><Relationship Id="rId8" Type="http://schemas.openxmlformats.org/officeDocument/2006/relationships/package" Target="../embeddings/Microsoft_Excel_Worksheet138.xlsx"/><Relationship Id="rId3" Type="http://schemas.openxmlformats.org/officeDocument/2006/relationships/image" Target="../media/image327.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0.xml"/><Relationship Id="rId6" Type="http://schemas.openxmlformats.org/officeDocument/2006/relationships/slide" Target="slide138.xml"/><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30.wmf"/></Relationships>
</file>

<file path=ppt/slides/_rels/slide251.xml.rels><?xml version="1.0" encoding="UTF-8" standalone="yes"?>
<Relationships xmlns="http://schemas.openxmlformats.org/package/2006/relationships"><Relationship Id="rId3" Type="http://schemas.openxmlformats.org/officeDocument/2006/relationships/image" Target="../media/image328.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1.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s>
</file>

<file path=ppt/slides/_rels/slide252.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image" Target="../media/image329.png"/><Relationship Id="rId7" Type="http://schemas.openxmlformats.org/officeDocument/2006/relationships/package" Target="../embeddings/Microsoft_Excel_Worksheet139.xlsx"/><Relationship Id="rId2" Type="http://schemas.openxmlformats.org/officeDocument/2006/relationships/slideLayout" Target="../slideLayouts/slideLayout5.xml"/><Relationship Id="rId1" Type="http://schemas.openxmlformats.org/officeDocument/2006/relationships/tags" Target="../tags/tag242.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53.xml.rels><?xml version="1.0" encoding="UTF-8" standalone="yes"?>
<Relationships xmlns="http://schemas.openxmlformats.org/package/2006/relationships"><Relationship Id="rId8" Type="http://schemas.openxmlformats.org/officeDocument/2006/relationships/image" Target="../media/image332.wmf"/><Relationship Id="rId3" Type="http://schemas.openxmlformats.org/officeDocument/2006/relationships/image" Target="../media/image331.png"/><Relationship Id="rId7" Type="http://schemas.openxmlformats.org/officeDocument/2006/relationships/package" Target="../embeddings/Microsoft_Excel_Worksheet140.xlsx"/><Relationship Id="rId2" Type="http://schemas.openxmlformats.org/officeDocument/2006/relationships/slideLayout" Target="../slideLayouts/slideLayout5.xml"/><Relationship Id="rId1" Type="http://schemas.openxmlformats.org/officeDocument/2006/relationships/tags" Target="../tags/tag243.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54.xml.rels><?xml version="1.0" encoding="UTF-8" standalone="yes"?>
<Relationships xmlns="http://schemas.openxmlformats.org/package/2006/relationships"><Relationship Id="rId8" Type="http://schemas.openxmlformats.org/officeDocument/2006/relationships/image" Target="../media/image334.wmf"/><Relationship Id="rId3" Type="http://schemas.openxmlformats.org/officeDocument/2006/relationships/image" Target="../media/image333.png"/><Relationship Id="rId7" Type="http://schemas.openxmlformats.org/officeDocument/2006/relationships/package" Target="../embeddings/Microsoft_Excel_Worksheet141.xlsx"/><Relationship Id="rId2" Type="http://schemas.openxmlformats.org/officeDocument/2006/relationships/slideLayout" Target="../slideLayouts/slideLayout5.xml"/><Relationship Id="rId1" Type="http://schemas.openxmlformats.org/officeDocument/2006/relationships/tags" Target="../tags/tag244.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55.xml.rels><?xml version="1.0" encoding="UTF-8" standalone="yes"?>
<Relationships xmlns="http://schemas.openxmlformats.org/package/2006/relationships"><Relationship Id="rId8" Type="http://schemas.openxmlformats.org/officeDocument/2006/relationships/package" Target="../embeddings/Microsoft_Excel_Worksheet142.xlsx"/><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5.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335.png"/><Relationship Id="rId9" Type="http://schemas.openxmlformats.org/officeDocument/2006/relationships/image" Target="../media/image43.wmf"/></Relationships>
</file>

<file path=ppt/slides/_rels/slide256.xml.rels><?xml version="1.0" encoding="UTF-8" standalone="yes"?>
<Relationships xmlns="http://schemas.openxmlformats.org/package/2006/relationships"><Relationship Id="rId8" Type="http://schemas.openxmlformats.org/officeDocument/2006/relationships/package" Target="../embeddings/Microsoft_Excel_Worksheet143.xlsx"/><Relationship Id="rId3" Type="http://schemas.openxmlformats.org/officeDocument/2006/relationships/image" Target="../media/image113.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6.xml"/><Relationship Id="rId6" Type="http://schemas.openxmlformats.org/officeDocument/2006/relationships/slide" Target="slide138.xml"/><Relationship Id="rId5" Type="http://schemas.openxmlformats.org/officeDocument/2006/relationships/image" Target="../media/image9.png"/><Relationship Id="rId4" Type="http://schemas.openxmlformats.org/officeDocument/2006/relationships/image" Target="../media/image336.png"/><Relationship Id="rId9" Type="http://schemas.openxmlformats.org/officeDocument/2006/relationships/image" Target="../media/image337.wmf"/></Relationships>
</file>

<file path=ppt/slides/_rels/slide25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338.png"/><Relationship Id="rId7" Type="http://schemas.openxmlformats.org/officeDocument/2006/relationships/package" Target="../embeddings/Microsoft_Excel_Worksheet144.xlsx"/><Relationship Id="rId2" Type="http://schemas.openxmlformats.org/officeDocument/2006/relationships/slideLayout" Target="../slideLayouts/slideLayout5.xml"/><Relationship Id="rId1" Type="http://schemas.openxmlformats.org/officeDocument/2006/relationships/tags" Target="../tags/tag247.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58.xml.rels><?xml version="1.0" encoding="UTF-8" standalone="yes"?>
<Relationships xmlns="http://schemas.openxmlformats.org/package/2006/relationships"><Relationship Id="rId8" Type="http://schemas.openxmlformats.org/officeDocument/2006/relationships/image" Target="../media/image340.wmf"/><Relationship Id="rId3" Type="http://schemas.openxmlformats.org/officeDocument/2006/relationships/image" Target="../media/image339.png"/><Relationship Id="rId7" Type="http://schemas.openxmlformats.org/officeDocument/2006/relationships/package" Target="../embeddings/Microsoft_Excel_Worksheet145.xlsx"/><Relationship Id="rId2" Type="http://schemas.openxmlformats.org/officeDocument/2006/relationships/slideLayout" Target="../slideLayouts/slideLayout5.xml"/><Relationship Id="rId1" Type="http://schemas.openxmlformats.org/officeDocument/2006/relationships/tags" Target="../tags/tag248.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59.xml.rels><?xml version="1.0" encoding="UTF-8" standalone="yes"?>
<Relationships xmlns="http://schemas.openxmlformats.org/package/2006/relationships"><Relationship Id="rId8" Type="http://schemas.openxmlformats.org/officeDocument/2006/relationships/package" Target="../embeddings/Microsoft_Excel_Worksheet146.xlsx"/><Relationship Id="rId3" Type="http://schemas.openxmlformats.org/officeDocument/2006/relationships/image" Target="../media/image341.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49.xml"/><Relationship Id="rId6" Type="http://schemas.openxmlformats.org/officeDocument/2006/relationships/slide" Target="slide138.xml"/><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342.wmf"/></Relationships>
</file>

<file path=ppt/slides/_rels/slide2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260.xml.rels><?xml version="1.0" encoding="UTF-8" standalone="yes"?>
<Relationships xmlns="http://schemas.openxmlformats.org/package/2006/relationships"><Relationship Id="rId8" Type="http://schemas.openxmlformats.org/officeDocument/2006/relationships/image" Target="../media/image344.wmf"/><Relationship Id="rId3" Type="http://schemas.openxmlformats.org/officeDocument/2006/relationships/image" Target="../media/image343.png"/><Relationship Id="rId7" Type="http://schemas.openxmlformats.org/officeDocument/2006/relationships/package" Target="../embeddings/Microsoft_Excel_Worksheet147.xlsx"/><Relationship Id="rId2" Type="http://schemas.openxmlformats.org/officeDocument/2006/relationships/slideLayout" Target="../slideLayouts/slideLayout5.xml"/><Relationship Id="rId1" Type="http://schemas.openxmlformats.org/officeDocument/2006/relationships/tags" Target="../tags/tag250.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61.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345.png"/><Relationship Id="rId7" Type="http://schemas.openxmlformats.org/officeDocument/2006/relationships/package" Target="../embeddings/Microsoft_Excel_Worksheet148.xlsx"/><Relationship Id="rId2" Type="http://schemas.openxmlformats.org/officeDocument/2006/relationships/slideLayout" Target="../slideLayouts/slideLayout5.xml"/><Relationship Id="rId1" Type="http://schemas.openxmlformats.org/officeDocument/2006/relationships/tags" Target="../tags/tag251.xml"/><Relationship Id="rId6" Type="http://schemas.openxmlformats.org/officeDocument/2006/relationships/image" Target="../media/image12.png"/><Relationship Id="rId5" Type="http://schemas.openxmlformats.org/officeDocument/2006/relationships/slide" Target="slide138.xml"/><Relationship Id="rId4" Type="http://schemas.openxmlformats.org/officeDocument/2006/relationships/image" Target="../media/image9.png"/></Relationships>
</file>

<file path=ppt/slides/_rels/slide262.xml.rels><?xml version="1.0" encoding="UTF-8" standalone="yes"?>
<Relationships xmlns="http://schemas.openxmlformats.org/package/2006/relationships"><Relationship Id="rId8" Type="http://schemas.openxmlformats.org/officeDocument/2006/relationships/slide" Target="slide265.xml"/><Relationship Id="rId13" Type="http://schemas.openxmlformats.org/officeDocument/2006/relationships/slide" Target="slide274.xml"/><Relationship Id="rId18" Type="http://schemas.openxmlformats.org/officeDocument/2006/relationships/slide" Target="slide286.xml"/><Relationship Id="rId3" Type="http://schemas.openxmlformats.org/officeDocument/2006/relationships/notesSlide" Target="../notesSlides/notesSlide16.xml"/><Relationship Id="rId21" Type="http://schemas.openxmlformats.org/officeDocument/2006/relationships/slide" Target="slide290.xml"/><Relationship Id="rId7" Type="http://schemas.openxmlformats.org/officeDocument/2006/relationships/slide" Target="slide263.xml"/><Relationship Id="rId12" Type="http://schemas.openxmlformats.org/officeDocument/2006/relationships/slide" Target="slide267.xml"/><Relationship Id="rId17" Type="http://schemas.openxmlformats.org/officeDocument/2006/relationships/slide" Target="slide284.xml"/><Relationship Id="rId2" Type="http://schemas.openxmlformats.org/officeDocument/2006/relationships/slideLayout" Target="../slideLayouts/slideLayout3.xml"/><Relationship Id="rId16" Type="http://schemas.openxmlformats.org/officeDocument/2006/relationships/slide" Target="slide280.xml"/><Relationship Id="rId20" Type="http://schemas.openxmlformats.org/officeDocument/2006/relationships/slide" Target="slide293.xml"/><Relationship Id="rId1" Type="http://schemas.openxmlformats.org/officeDocument/2006/relationships/tags" Target="../tags/tag252.xml"/><Relationship Id="rId6" Type="http://schemas.openxmlformats.org/officeDocument/2006/relationships/image" Target="../media/image10.png"/><Relationship Id="rId11" Type="http://schemas.openxmlformats.org/officeDocument/2006/relationships/slide" Target="slide294.xml"/><Relationship Id="rId5" Type="http://schemas.openxmlformats.org/officeDocument/2006/relationships/image" Target="../media/image9.png"/><Relationship Id="rId15" Type="http://schemas.openxmlformats.org/officeDocument/2006/relationships/slide" Target="slide278.xml"/><Relationship Id="rId23" Type="http://schemas.openxmlformats.org/officeDocument/2006/relationships/slide" Target="slide296.xml"/><Relationship Id="rId10" Type="http://schemas.openxmlformats.org/officeDocument/2006/relationships/slide" Target="slide282.xml"/><Relationship Id="rId19" Type="http://schemas.openxmlformats.org/officeDocument/2006/relationships/slide" Target="slide292.xml"/><Relationship Id="rId4" Type="http://schemas.openxmlformats.org/officeDocument/2006/relationships/slide" Target="slide297.xml"/><Relationship Id="rId9" Type="http://schemas.openxmlformats.org/officeDocument/2006/relationships/slide" Target="slide268.xml"/><Relationship Id="rId14" Type="http://schemas.openxmlformats.org/officeDocument/2006/relationships/slide" Target="slide276.xml"/><Relationship Id="rId22" Type="http://schemas.openxmlformats.org/officeDocument/2006/relationships/slide" Target="slide295.xml"/></Relationships>
</file>

<file path=ppt/slides/_rels/slide263.xml.rels><?xml version="1.0" encoding="UTF-8" standalone="yes"?>
<Relationships xmlns="http://schemas.openxmlformats.org/package/2006/relationships"><Relationship Id="rId8" Type="http://schemas.openxmlformats.org/officeDocument/2006/relationships/package" Target="../embeddings/Microsoft_Excel_Worksheet149.xlsx"/><Relationship Id="rId3" Type="http://schemas.openxmlformats.org/officeDocument/2006/relationships/image" Target="../media/image34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5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62.xml"/><Relationship Id="rId9" Type="http://schemas.openxmlformats.org/officeDocument/2006/relationships/image" Target="../media/image347.wmf"/></Relationships>
</file>

<file path=ppt/slides/_rels/slide264.xml.rels><?xml version="1.0" encoding="UTF-8" standalone="yes"?>
<Relationships xmlns="http://schemas.openxmlformats.org/package/2006/relationships"><Relationship Id="rId3" Type="http://schemas.openxmlformats.org/officeDocument/2006/relationships/image" Target="../media/image34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5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62.xml"/></Relationships>
</file>

<file path=ppt/slides/_rels/slide265.xml.rels><?xml version="1.0" encoding="UTF-8" standalone="yes"?>
<Relationships xmlns="http://schemas.openxmlformats.org/package/2006/relationships"><Relationship Id="rId8" Type="http://schemas.openxmlformats.org/officeDocument/2006/relationships/package" Target="../embeddings/Microsoft_Excel_Worksheet150.xlsx"/><Relationship Id="rId3" Type="http://schemas.openxmlformats.org/officeDocument/2006/relationships/image" Target="../media/image34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5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62.xml"/><Relationship Id="rId9" Type="http://schemas.openxmlformats.org/officeDocument/2006/relationships/image" Target="../media/image350.wmf"/></Relationships>
</file>

<file path=ppt/slides/_rels/slide26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1.png"/><Relationship Id="rId2" Type="http://schemas.openxmlformats.org/officeDocument/2006/relationships/slideLayout" Target="../slideLayouts/slideLayout5.xml"/><Relationship Id="rId1" Type="http://schemas.openxmlformats.org/officeDocument/2006/relationships/tags" Target="../tags/tag25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slide" Target="slide262.xml"/></Relationships>
</file>

<file path=ppt/slides/_rels/slide267.xml.rels><?xml version="1.0" encoding="UTF-8" standalone="yes"?>
<Relationships xmlns="http://schemas.openxmlformats.org/package/2006/relationships"><Relationship Id="rId8" Type="http://schemas.openxmlformats.org/officeDocument/2006/relationships/image" Target="../media/image353.wmf"/><Relationship Id="rId3" Type="http://schemas.openxmlformats.org/officeDocument/2006/relationships/image" Target="../media/image352.png"/><Relationship Id="rId7" Type="http://schemas.openxmlformats.org/officeDocument/2006/relationships/package" Target="../embeddings/Microsoft_Excel_Worksheet151.xlsx"/><Relationship Id="rId2" Type="http://schemas.openxmlformats.org/officeDocument/2006/relationships/slideLayout" Target="../slideLayouts/slideLayout5.xml"/><Relationship Id="rId1" Type="http://schemas.openxmlformats.org/officeDocument/2006/relationships/tags" Target="../tags/tag257.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68.xml.rels><?xml version="1.0" encoding="UTF-8" standalone="yes"?>
<Relationships xmlns="http://schemas.openxmlformats.org/package/2006/relationships"><Relationship Id="rId8" Type="http://schemas.openxmlformats.org/officeDocument/2006/relationships/package" Target="../embeddings/Microsoft_Excel_Worksheet152.xlsx"/><Relationship Id="rId3" Type="http://schemas.openxmlformats.org/officeDocument/2006/relationships/image" Target="../media/image35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5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62.xml"/><Relationship Id="rId9" Type="http://schemas.openxmlformats.org/officeDocument/2006/relationships/image" Target="../media/image45.wmf"/></Relationships>
</file>

<file path=ppt/slides/_rels/slide26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59.xml"/><Relationship Id="rId6" Type="http://schemas.openxmlformats.org/officeDocument/2006/relationships/image" Target="../media/image355.png"/><Relationship Id="rId5" Type="http://schemas.openxmlformats.org/officeDocument/2006/relationships/image" Target="../media/image12.png"/><Relationship Id="rId4" Type="http://schemas.openxmlformats.org/officeDocument/2006/relationships/slide" Target="slide262.xml"/></Relationships>
</file>

<file path=ppt/slides/_rels/slide2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3.xlsx"/><Relationship Id="rId4" Type="http://schemas.openxmlformats.org/officeDocument/2006/relationships/slide" Target="slide6.xml"/><Relationship Id="rId9" Type="http://schemas.openxmlformats.org/officeDocument/2006/relationships/image" Target="../media/image21.png"/></Relationships>
</file>

<file path=ppt/slides/_rels/slide270.xml.rels><?xml version="1.0" encoding="UTF-8" standalone="yes"?>
<Relationships xmlns="http://schemas.openxmlformats.org/package/2006/relationships"><Relationship Id="rId8" Type="http://schemas.openxmlformats.org/officeDocument/2006/relationships/package" Target="../embeddings/Microsoft_Excel_Worksheet153.xlsx"/><Relationship Id="rId3" Type="http://schemas.openxmlformats.org/officeDocument/2006/relationships/image" Target="../media/image35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62.xml"/><Relationship Id="rId9" Type="http://schemas.openxmlformats.org/officeDocument/2006/relationships/image" Target="../media/image357.wmf"/></Relationships>
</file>

<file path=ppt/slides/_rels/slide271.xml.rels><?xml version="1.0" encoding="UTF-8" standalone="yes"?>
<Relationships xmlns="http://schemas.openxmlformats.org/package/2006/relationships"><Relationship Id="rId3" Type="http://schemas.openxmlformats.org/officeDocument/2006/relationships/image" Target="../media/image35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1.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72.xml.rels><?xml version="1.0" encoding="UTF-8" standalone="yes"?>
<Relationships xmlns="http://schemas.openxmlformats.org/package/2006/relationships"><Relationship Id="rId8" Type="http://schemas.openxmlformats.org/officeDocument/2006/relationships/package" Target="../embeddings/Microsoft_Excel_Worksheet154.xlsx"/><Relationship Id="rId3" Type="http://schemas.openxmlformats.org/officeDocument/2006/relationships/image" Target="../media/image35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62.xml"/><Relationship Id="rId9" Type="http://schemas.openxmlformats.org/officeDocument/2006/relationships/image" Target="../media/image154.wmf"/></Relationships>
</file>

<file path=ppt/slides/_rels/slide273.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3.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74.xml.rels><?xml version="1.0" encoding="UTF-8" standalone="yes"?>
<Relationships xmlns="http://schemas.openxmlformats.org/package/2006/relationships"><Relationship Id="rId8" Type="http://schemas.openxmlformats.org/officeDocument/2006/relationships/image" Target="../media/image362.wmf"/><Relationship Id="rId3" Type="http://schemas.openxmlformats.org/officeDocument/2006/relationships/image" Target="../media/image361.png"/><Relationship Id="rId7" Type="http://schemas.openxmlformats.org/officeDocument/2006/relationships/package" Target="../embeddings/Microsoft_Excel_Worksheet155.xlsx"/><Relationship Id="rId2" Type="http://schemas.openxmlformats.org/officeDocument/2006/relationships/slideLayout" Target="../slideLayouts/slideLayout5.xml"/><Relationship Id="rId1" Type="http://schemas.openxmlformats.org/officeDocument/2006/relationships/tags" Target="../tags/tag264.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13.png"/></Relationships>
</file>

<file path=ppt/slides/_rels/slide275.xml.rels><?xml version="1.0" encoding="UTF-8" standalone="yes"?>
<Relationships xmlns="http://schemas.openxmlformats.org/package/2006/relationships"><Relationship Id="rId3" Type="http://schemas.openxmlformats.org/officeDocument/2006/relationships/image" Target="../media/image363.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5.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76.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364.png"/><Relationship Id="rId7" Type="http://schemas.openxmlformats.org/officeDocument/2006/relationships/package" Target="../embeddings/Microsoft_Excel_Worksheet156.xlsx"/><Relationship Id="rId2" Type="http://schemas.openxmlformats.org/officeDocument/2006/relationships/slideLayout" Target="../slideLayouts/slideLayout5.xml"/><Relationship Id="rId1" Type="http://schemas.openxmlformats.org/officeDocument/2006/relationships/tags" Target="../tags/tag266.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13.png"/></Relationships>
</file>

<file path=ppt/slides/_rels/slide277.xml.rels><?xml version="1.0" encoding="UTF-8" standalone="yes"?>
<Relationships xmlns="http://schemas.openxmlformats.org/package/2006/relationships"><Relationship Id="rId3" Type="http://schemas.openxmlformats.org/officeDocument/2006/relationships/image" Target="../media/image365.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7.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78.xml.rels><?xml version="1.0" encoding="UTF-8" standalone="yes"?>
<Relationships xmlns="http://schemas.openxmlformats.org/package/2006/relationships"><Relationship Id="rId8" Type="http://schemas.openxmlformats.org/officeDocument/2006/relationships/image" Target="../media/image367.wmf"/><Relationship Id="rId3" Type="http://schemas.openxmlformats.org/officeDocument/2006/relationships/image" Target="../media/image366.png"/><Relationship Id="rId7" Type="http://schemas.openxmlformats.org/officeDocument/2006/relationships/package" Target="../embeddings/Microsoft_Excel_Worksheet157.xlsx"/><Relationship Id="rId2" Type="http://schemas.openxmlformats.org/officeDocument/2006/relationships/slideLayout" Target="../slideLayouts/slideLayout5.xml"/><Relationship Id="rId1" Type="http://schemas.openxmlformats.org/officeDocument/2006/relationships/tags" Target="../tags/tag268.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13.png"/></Relationships>
</file>

<file path=ppt/slides/_rels/slide279.xml.rels><?xml version="1.0" encoding="UTF-8" standalone="yes"?>
<Relationships xmlns="http://schemas.openxmlformats.org/package/2006/relationships"><Relationship Id="rId3" Type="http://schemas.openxmlformats.org/officeDocument/2006/relationships/image" Target="../media/image36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69.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280.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image" Target="../media/image369.png"/><Relationship Id="rId7" Type="http://schemas.openxmlformats.org/officeDocument/2006/relationships/package" Target="../embeddings/Microsoft_Excel_Worksheet158.xlsx"/><Relationship Id="rId2" Type="http://schemas.openxmlformats.org/officeDocument/2006/relationships/slideLayout" Target="../slideLayouts/slideLayout5.xml"/><Relationship Id="rId1" Type="http://schemas.openxmlformats.org/officeDocument/2006/relationships/tags" Target="../tags/tag270.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13.png"/></Relationships>
</file>

<file path=ppt/slides/_rels/slide281.xml.rels><?xml version="1.0" encoding="UTF-8" standalone="yes"?>
<Relationships xmlns="http://schemas.openxmlformats.org/package/2006/relationships"><Relationship Id="rId3" Type="http://schemas.openxmlformats.org/officeDocument/2006/relationships/image" Target="../media/image371.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71.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8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72.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72.xml"/><Relationship Id="rId6" Type="http://schemas.openxmlformats.org/officeDocument/2006/relationships/slide" Target="slide262.xml"/><Relationship Id="rId5" Type="http://schemas.openxmlformats.org/officeDocument/2006/relationships/image" Target="../media/image13.png"/><Relationship Id="rId10" Type="http://schemas.openxmlformats.org/officeDocument/2006/relationships/image" Target="../media/image373.wmf"/><Relationship Id="rId4" Type="http://schemas.openxmlformats.org/officeDocument/2006/relationships/image" Target="../media/image9.png"/><Relationship Id="rId9" Type="http://schemas.openxmlformats.org/officeDocument/2006/relationships/package" Target="../embeddings/Microsoft_Excel_Worksheet159.xlsx"/></Relationships>
</file>

<file path=ppt/slides/_rels/slide28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4.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73.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84.xml.rels><?xml version="1.0" encoding="UTF-8" standalone="yes"?>
<Relationships xmlns="http://schemas.openxmlformats.org/package/2006/relationships"><Relationship Id="rId8" Type="http://schemas.openxmlformats.org/officeDocument/2006/relationships/package" Target="../embeddings/Microsoft_Excel_Worksheet160.xlsx"/><Relationship Id="rId3" Type="http://schemas.openxmlformats.org/officeDocument/2006/relationships/image" Target="../media/image9.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7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5.png"/><Relationship Id="rId4" Type="http://schemas.openxmlformats.org/officeDocument/2006/relationships/slide" Target="slide262.xml"/><Relationship Id="rId9" Type="http://schemas.openxmlformats.org/officeDocument/2006/relationships/image" Target="../media/image176.wmf"/></Relationships>
</file>

<file path=ppt/slides/_rels/slide28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6.png"/><Relationship Id="rId2" Type="http://schemas.openxmlformats.org/officeDocument/2006/relationships/slideLayout" Target="../slideLayouts/slideLayout5.xml"/><Relationship Id="rId1" Type="http://schemas.openxmlformats.org/officeDocument/2006/relationships/tags" Target="../tags/tag275.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slide" Target="slide262.xml"/></Relationships>
</file>

<file path=ppt/slides/_rels/slide28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7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6.xml"/><Relationship Id="rId6" Type="http://schemas.openxmlformats.org/officeDocument/2006/relationships/image" Target="../media/image12.png"/><Relationship Id="rId5" Type="http://schemas.openxmlformats.org/officeDocument/2006/relationships/slide" Target="slide262.xml"/><Relationship Id="rId10" Type="http://schemas.openxmlformats.org/officeDocument/2006/relationships/image" Target="../media/image378.wmf"/><Relationship Id="rId4" Type="http://schemas.openxmlformats.org/officeDocument/2006/relationships/image" Target="../media/image9.png"/><Relationship Id="rId9" Type="http://schemas.openxmlformats.org/officeDocument/2006/relationships/package" Target="../embeddings/Microsoft_Excel_Worksheet161.xlsx"/></Relationships>
</file>

<file path=ppt/slides/_rels/slide28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9.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77.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8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8.xml"/><Relationship Id="rId6" Type="http://schemas.openxmlformats.org/officeDocument/2006/relationships/image" Target="../media/image12.png"/><Relationship Id="rId5" Type="http://schemas.openxmlformats.org/officeDocument/2006/relationships/slide" Target="slide262.xml"/><Relationship Id="rId10" Type="http://schemas.openxmlformats.org/officeDocument/2006/relationships/image" Target="../media/image381.wmf"/><Relationship Id="rId4" Type="http://schemas.openxmlformats.org/officeDocument/2006/relationships/image" Target="../media/image9.png"/><Relationship Id="rId9" Type="http://schemas.openxmlformats.org/officeDocument/2006/relationships/package" Target="../embeddings/Microsoft_Excel_Worksheet162.xlsx"/></Relationships>
</file>

<file path=ppt/slides/_rels/slide289.xml.rels><?xml version="1.0" encoding="UTF-8" standalone="yes"?>
<Relationships xmlns="http://schemas.openxmlformats.org/package/2006/relationships"><Relationship Id="rId3" Type="http://schemas.openxmlformats.org/officeDocument/2006/relationships/image" Target="../media/image382.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79.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2.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4.xlsx"/><Relationship Id="rId4" Type="http://schemas.openxmlformats.org/officeDocument/2006/relationships/slide" Target="slide6.xml"/><Relationship Id="rId9" Type="http://schemas.openxmlformats.org/officeDocument/2006/relationships/image" Target="../media/image21.png"/></Relationships>
</file>

<file path=ppt/slides/_rels/slide29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8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0.xml"/><Relationship Id="rId6" Type="http://schemas.openxmlformats.org/officeDocument/2006/relationships/image" Target="../media/image12.png"/><Relationship Id="rId5" Type="http://schemas.openxmlformats.org/officeDocument/2006/relationships/slide" Target="slide262.xml"/><Relationship Id="rId10" Type="http://schemas.openxmlformats.org/officeDocument/2006/relationships/image" Target="../media/image384.wmf"/><Relationship Id="rId4" Type="http://schemas.openxmlformats.org/officeDocument/2006/relationships/image" Target="../media/image9.png"/><Relationship Id="rId9" Type="http://schemas.openxmlformats.org/officeDocument/2006/relationships/package" Target="../embeddings/Microsoft_Excel_Worksheet163.xlsx"/></Relationships>
</file>

<file path=ppt/slides/_rels/slide29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85.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281.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92.xml.rels><?xml version="1.0" encoding="UTF-8" standalone="yes"?>
<Relationships xmlns="http://schemas.openxmlformats.org/package/2006/relationships"><Relationship Id="rId8" Type="http://schemas.openxmlformats.org/officeDocument/2006/relationships/package" Target="../embeddings/Microsoft_Excel_Worksheet164.xlsx"/><Relationship Id="rId3" Type="http://schemas.openxmlformats.org/officeDocument/2006/relationships/image" Target="../media/image386.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2.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387.wmf"/></Relationships>
</file>

<file path=ppt/slides/_rels/slide293.xml.rels><?xml version="1.0" encoding="UTF-8" standalone="yes"?>
<Relationships xmlns="http://schemas.openxmlformats.org/package/2006/relationships"><Relationship Id="rId8" Type="http://schemas.openxmlformats.org/officeDocument/2006/relationships/package" Target="../embeddings/Microsoft_Excel_Worksheet165.xlsx"/><Relationship Id="rId3" Type="http://schemas.openxmlformats.org/officeDocument/2006/relationships/image" Target="../media/image388.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3.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45.wmf"/></Relationships>
</file>

<file path=ppt/slides/_rels/slide294.xml.rels><?xml version="1.0" encoding="UTF-8" standalone="yes"?>
<Relationships xmlns="http://schemas.openxmlformats.org/package/2006/relationships"><Relationship Id="rId8" Type="http://schemas.openxmlformats.org/officeDocument/2006/relationships/package" Target="../embeddings/Microsoft_Excel_Worksheet166.xlsx"/><Relationship Id="rId3" Type="http://schemas.openxmlformats.org/officeDocument/2006/relationships/image" Target="../media/image389.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4.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390.wmf"/></Relationships>
</file>

<file path=ppt/slides/_rels/slide29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391.png"/><Relationship Id="rId7" Type="http://schemas.openxmlformats.org/officeDocument/2006/relationships/package" Target="../embeddings/Microsoft_Excel_Worksheet167.xlsx"/><Relationship Id="rId2" Type="http://schemas.openxmlformats.org/officeDocument/2006/relationships/slideLayout" Target="../slideLayouts/slideLayout5.xml"/><Relationship Id="rId1" Type="http://schemas.openxmlformats.org/officeDocument/2006/relationships/tags" Target="../tags/tag285.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96.xml.rels><?xml version="1.0" encoding="UTF-8" standalone="yes"?>
<Relationships xmlns="http://schemas.openxmlformats.org/package/2006/relationships"><Relationship Id="rId8" Type="http://schemas.openxmlformats.org/officeDocument/2006/relationships/package" Target="../embeddings/Microsoft_Excel_Worksheet168.xlsx"/><Relationship Id="rId3" Type="http://schemas.openxmlformats.org/officeDocument/2006/relationships/image" Target="../media/image392.png"/><Relationship Id="rId7"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286.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 Id="rId9" Type="http://schemas.openxmlformats.org/officeDocument/2006/relationships/image" Target="../media/image393.wmf"/></Relationships>
</file>

<file path=ppt/slides/_rels/slide297.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394.png"/><Relationship Id="rId7" Type="http://schemas.openxmlformats.org/officeDocument/2006/relationships/package" Target="../embeddings/Microsoft_Excel_Worksheet169.xlsx"/><Relationship Id="rId2" Type="http://schemas.openxmlformats.org/officeDocument/2006/relationships/slideLayout" Target="../slideLayouts/slideLayout5.xml"/><Relationship Id="rId1" Type="http://schemas.openxmlformats.org/officeDocument/2006/relationships/tags" Target="../tags/tag287.xml"/><Relationship Id="rId6" Type="http://schemas.openxmlformats.org/officeDocument/2006/relationships/image" Target="../media/image12.png"/><Relationship Id="rId5" Type="http://schemas.openxmlformats.org/officeDocument/2006/relationships/slide" Target="slide262.xml"/><Relationship Id="rId4" Type="http://schemas.openxmlformats.org/officeDocument/2006/relationships/image" Target="../media/image9.png"/></Relationships>
</file>

<file path=ppt/slides/_rels/slide298.xml.rels><?xml version="1.0" encoding="UTF-8" standalone="yes"?>
<Relationships xmlns="http://schemas.openxmlformats.org/package/2006/relationships"><Relationship Id="rId8" Type="http://schemas.openxmlformats.org/officeDocument/2006/relationships/slide" Target="slide302.xml"/><Relationship Id="rId3" Type="http://schemas.openxmlformats.org/officeDocument/2006/relationships/notesSlide" Target="../notesSlides/notesSlide17.xml"/><Relationship Id="rId7" Type="http://schemas.openxmlformats.org/officeDocument/2006/relationships/slide" Target="slide301.xml"/><Relationship Id="rId2" Type="http://schemas.openxmlformats.org/officeDocument/2006/relationships/slideLayout" Target="../slideLayouts/slideLayout3.xml"/><Relationship Id="rId1" Type="http://schemas.openxmlformats.org/officeDocument/2006/relationships/tags" Target="../tags/tag288.xml"/><Relationship Id="rId6" Type="http://schemas.openxmlformats.org/officeDocument/2006/relationships/slide" Target="slide300.xml"/><Relationship Id="rId5" Type="http://schemas.openxmlformats.org/officeDocument/2006/relationships/slide" Target="slide299.xml"/><Relationship Id="rId4" Type="http://schemas.openxmlformats.org/officeDocument/2006/relationships/image" Target="../media/image9.png"/><Relationship Id="rId9" Type="http://schemas.openxmlformats.org/officeDocument/2006/relationships/image" Target="../media/image10.png"/></Relationships>
</file>

<file path=ppt/slides/_rels/slide299.xml.rels><?xml version="1.0" encoding="UTF-8" standalone="yes"?>
<Relationships xmlns="http://schemas.openxmlformats.org/package/2006/relationships"><Relationship Id="rId3" Type="http://schemas.openxmlformats.org/officeDocument/2006/relationships/slide" Target="slide298.xml"/><Relationship Id="rId7" Type="http://schemas.openxmlformats.org/officeDocument/2006/relationships/image" Target="../media/image396.wmf"/><Relationship Id="rId2" Type="http://schemas.openxmlformats.org/officeDocument/2006/relationships/image" Target="../media/image395.png"/><Relationship Id="rId1" Type="http://schemas.openxmlformats.org/officeDocument/2006/relationships/slideLayout" Target="../slideLayouts/slideLayout5.xml"/><Relationship Id="rId6" Type="http://schemas.openxmlformats.org/officeDocument/2006/relationships/package" Target="../embeddings/Microsoft_Excel_Worksheet170.xlsx"/><Relationship Id="rId5" Type="http://schemas.openxmlformats.org/officeDocument/2006/relationships/image" Target="../media/image1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84.xml"/><Relationship Id="rId18" Type="http://schemas.openxmlformats.org/officeDocument/2006/relationships/slide" Target="slide87.xml"/><Relationship Id="rId3" Type="http://schemas.openxmlformats.org/officeDocument/2006/relationships/slide" Target="slide32.xml"/><Relationship Id="rId21" Type="http://schemas.openxmlformats.org/officeDocument/2006/relationships/slide" Target="slide63.xml"/><Relationship Id="rId7" Type="http://schemas.openxmlformats.org/officeDocument/2006/relationships/slide" Target="slide81.xml"/><Relationship Id="rId12" Type="http://schemas.openxmlformats.org/officeDocument/2006/relationships/slide" Target="slide82.xml"/><Relationship Id="rId17" Type="http://schemas.openxmlformats.org/officeDocument/2006/relationships/slide" Target="slide74.xml"/><Relationship Id="rId25" Type="http://schemas.openxmlformats.org/officeDocument/2006/relationships/slide" Target="slide94.xml"/><Relationship Id="rId2" Type="http://schemas.openxmlformats.org/officeDocument/2006/relationships/slide" Target="slide29.xml"/><Relationship Id="rId16" Type="http://schemas.openxmlformats.org/officeDocument/2006/relationships/slide" Target="slide23.xml"/><Relationship Id="rId20" Type="http://schemas.openxmlformats.org/officeDocument/2006/relationships/slide" Target="slide60.xml"/><Relationship Id="rId1" Type="http://schemas.openxmlformats.org/officeDocument/2006/relationships/slideLayout" Target="../slideLayouts/slideLayout5.xml"/><Relationship Id="rId6" Type="http://schemas.openxmlformats.org/officeDocument/2006/relationships/slide" Target="slide77.xml"/><Relationship Id="rId11" Type="http://schemas.openxmlformats.org/officeDocument/2006/relationships/slide" Target="slide72.xml"/><Relationship Id="rId24" Type="http://schemas.openxmlformats.org/officeDocument/2006/relationships/slide" Target="slide92.xml"/><Relationship Id="rId5" Type="http://schemas.openxmlformats.org/officeDocument/2006/relationships/slide" Target="slide70.xml"/><Relationship Id="rId15" Type="http://schemas.openxmlformats.org/officeDocument/2006/relationships/slide" Target="slide53.xml"/><Relationship Id="rId23" Type="http://schemas.openxmlformats.org/officeDocument/2006/relationships/slide" Target="slide76.xml"/><Relationship Id="rId10" Type="http://schemas.openxmlformats.org/officeDocument/2006/relationships/slide" Target="slide21.xml"/><Relationship Id="rId19" Type="http://schemas.openxmlformats.org/officeDocument/2006/relationships/slide" Target="slide91.xml"/><Relationship Id="rId4" Type="http://schemas.openxmlformats.org/officeDocument/2006/relationships/slide" Target="slide19.xml"/><Relationship Id="rId9" Type="http://schemas.openxmlformats.org/officeDocument/2006/relationships/slide" Target="slide43.xml"/><Relationship Id="rId14" Type="http://schemas.openxmlformats.org/officeDocument/2006/relationships/slide" Target="slide50.xml"/><Relationship Id="rId22" Type="http://schemas.openxmlformats.org/officeDocument/2006/relationships/slide" Target="slide25.xml"/></Relationships>
</file>

<file path=ppt/slides/_rels/slide30.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4.png"/><Relationship Id="rId7" Type="http://schemas.openxmlformats.org/officeDocument/2006/relationships/package" Target="../embeddings/Microsoft_Excel_Worksheet5.xlsx"/><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00.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397.png"/><Relationship Id="rId7" Type="http://schemas.openxmlformats.org/officeDocument/2006/relationships/package" Target="../embeddings/Microsoft_Excel_Worksheet171.xlsx"/><Relationship Id="rId2" Type="http://schemas.openxmlformats.org/officeDocument/2006/relationships/slideLayout" Target="../slideLayouts/slideLayout5.xml"/><Relationship Id="rId1" Type="http://schemas.openxmlformats.org/officeDocument/2006/relationships/tags" Target="../tags/tag28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298.xml"/></Relationships>
</file>

<file path=ppt/slides/_rels/slide301.xml.rels><?xml version="1.0" encoding="UTF-8" standalone="yes"?>
<Relationships xmlns="http://schemas.openxmlformats.org/package/2006/relationships"><Relationship Id="rId8" Type="http://schemas.openxmlformats.org/officeDocument/2006/relationships/package" Target="../embeddings/Microsoft_Excel_Worksheet172.xlsx"/><Relationship Id="rId3" Type="http://schemas.openxmlformats.org/officeDocument/2006/relationships/image" Target="../media/image398.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29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298.xml"/><Relationship Id="rId9" Type="http://schemas.openxmlformats.org/officeDocument/2006/relationships/image" Target="../media/image399.wmf"/></Relationships>
</file>

<file path=ppt/slides/_rels/slide3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9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3.xml.rels><?xml version="1.0" encoding="UTF-8" standalone="yes"?>
<Relationships xmlns="http://schemas.openxmlformats.org/package/2006/relationships"><Relationship Id="rId3" Type="http://schemas.openxmlformats.org/officeDocument/2006/relationships/slide" Target="slide298.xml"/><Relationship Id="rId2" Type="http://schemas.openxmlformats.org/officeDocument/2006/relationships/image" Target="../media/image400.emf"/><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6.png"/><Relationship Id="rId7" Type="http://schemas.openxmlformats.org/officeDocument/2006/relationships/package" Target="../embeddings/Microsoft_Excel_Worksheet6.xlsx"/><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8.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9.png"/><Relationship Id="rId11" Type="http://schemas.openxmlformats.org/officeDocument/2006/relationships/image" Target="../media/image45.wmf"/><Relationship Id="rId5" Type="http://schemas.openxmlformats.org/officeDocument/2006/relationships/image" Target="../media/image12.png"/><Relationship Id="rId10" Type="http://schemas.openxmlformats.org/officeDocument/2006/relationships/package" Target="../embeddings/Microsoft_Excel_Worksheet7.xlsx"/><Relationship Id="rId4" Type="http://schemas.openxmlformats.org/officeDocument/2006/relationships/slide" Target="slide6.xml"/><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9.png"/><Relationship Id="rId11" Type="http://schemas.openxmlformats.org/officeDocument/2006/relationships/image" Target="../media/image47.wmf"/><Relationship Id="rId5" Type="http://schemas.openxmlformats.org/officeDocument/2006/relationships/image" Target="../media/image12.png"/><Relationship Id="rId10" Type="http://schemas.openxmlformats.org/officeDocument/2006/relationships/package" Target="../embeddings/Microsoft_Excel_Worksheet8.xlsx"/><Relationship Id="rId4" Type="http://schemas.openxmlformats.org/officeDocument/2006/relationships/slide" Target="slide6.xm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3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9.xlsx"/><Relationship Id="rId4" Type="http://schemas.openxmlformats.org/officeDocument/2006/relationships/slide" Target="slide6.xml"/><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211.xml"/><Relationship Id="rId13" Type="http://schemas.openxmlformats.org/officeDocument/2006/relationships/slide" Target="slide212.xml"/><Relationship Id="rId18" Type="http://schemas.openxmlformats.org/officeDocument/2006/relationships/slide" Target="slide204.xml"/><Relationship Id="rId26" Type="http://schemas.openxmlformats.org/officeDocument/2006/relationships/slide" Target="slide226.xml"/><Relationship Id="rId3" Type="http://schemas.openxmlformats.org/officeDocument/2006/relationships/slide" Target="slide161.xml"/><Relationship Id="rId21" Type="http://schemas.openxmlformats.org/officeDocument/2006/relationships/slide" Target="slide191.xml"/><Relationship Id="rId7" Type="http://schemas.openxmlformats.org/officeDocument/2006/relationships/slide" Target="slide207.xml"/><Relationship Id="rId12" Type="http://schemas.openxmlformats.org/officeDocument/2006/relationships/slide" Target="slide202.xml"/><Relationship Id="rId17" Type="http://schemas.openxmlformats.org/officeDocument/2006/relationships/slide" Target="slide155.xml"/><Relationship Id="rId25" Type="http://schemas.openxmlformats.org/officeDocument/2006/relationships/slide" Target="slide222.xml"/><Relationship Id="rId2" Type="http://schemas.openxmlformats.org/officeDocument/2006/relationships/notesSlide" Target="../notesSlides/notesSlide3.xml"/><Relationship Id="rId16" Type="http://schemas.openxmlformats.org/officeDocument/2006/relationships/slide" Target="slide184.xml"/><Relationship Id="rId20" Type="http://schemas.openxmlformats.org/officeDocument/2006/relationships/slide" Target="slide219.xml"/><Relationship Id="rId1" Type="http://schemas.openxmlformats.org/officeDocument/2006/relationships/slideLayout" Target="../slideLayouts/slideLayout5.xml"/><Relationship Id="rId6" Type="http://schemas.openxmlformats.org/officeDocument/2006/relationships/slide" Target="slide200.xml"/><Relationship Id="rId11" Type="http://schemas.openxmlformats.org/officeDocument/2006/relationships/slide" Target="slide153.xml"/><Relationship Id="rId24" Type="http://schemas.openxmlformats.org/officeDocument/2006/relationships/slide" Target="slide206.xml"/><Relationship Id="rId5" Type="http://schemas.openxmlformats.org/officeDocument/2006/relationships/slide" Target="slide151.xml"/><Relationship Id="rId15" Type="http://schemas.openxmlformats.org/officeDocument/2006/relationships/slide" Target="slide181.xml"/><Relationship Id="rId23" Type="http://schemas.openxmlformats.org/officeDocument/2006/relationships/slide" Target="slide157.xml"/><Relationship Id="rId10" Type="http://schemas.openxmlformats.org/officeDocument/2006/relationships/slide" Target="slide174.xml"/><Relationship Id="rId19" Type="http://schemas.openxmlformats.org/officeDocument/2006/relationships/slide" Target="slide217.xml"/><Relationship Id="rId4" Type="http://schemas.openxmlformats.org/officeDocument/2006/relationships/slide" Target="slide164.xml"/><Relationship Id="rId9" Type="http://schemas.openxmlformats.org/officeDocument/2006/relationships/slide" Target="slide171.xml"/><Relationship Id="rId14" Type="http://schemas.openxmlformats.org/officeDocument/2006/relationships/slide" Target="slide214.xml"/><Relationship Id="rId22" Type="http://schemas.openxmlformats.org/officeDocument/2006/relationships/slide" Target="slide194.xml"/></Relationships>
</file>

<file path=ppt/slides/_rels/slide4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56.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10.xlsx"/><Relationship Id="rId4" Type="http://schemas.openxmlformats.org/officeDocument/2006/relationships/slide" Target="slide6.xml"/><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7.png"/><Relationship Id="rId7" Type="http://schemas.openxmlformats.org/officeDocument/2006/relationships/package" Target="../embeddings/Microsoft_Excel_Worksheet11.xlsx"/><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59.png"/><Relationship Id="rId7" Type="http://schemas.openxmlformats.org/officeDocument/2006/relationships/package" Target="../embeddings/Microsoft_Excel_Worksheet12.xlsx"/><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1.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9.png"/><Relationship Id="rId11" Type="http://schemas.openxmlformats.org/officeDocument/2006/relationships/image" Target="../media/image58.wmf"/><Relationship Id="rId5" Type="http://schemas.openxmlformats.org/officeDocument/2006/relationships/image" Target="../media/image12.png"/><Relationship Id="rId10" Type="http://schemas.openxmlformats.org/officeDocument/2006/relationships/package" Target="../embeddings/Microsoft_Excel_Worksheet13.xlsx"/><Relationship Id="rId4" Type="http://schemas.openxmlformats.org/officeDocument/2006/relationships/slide" Target="slide6.xml"/><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9.png"/><Relationship Id="rId11" Type="http://schemas.openxmlformats.org/officeDocument/2006/relationships/image" Target="../media/image60.wmf"/><Relationship Id="rId5" Type="http://schemas.openxmlformats.org/officeDocument/2006/relationships/image" Target="../media/image12.png"/><Relationship Id="rId10" Type="http://schemas.openxmlformats.org/officeDocument/2006/relationships/package" Target="../embeddings/Microsoft_Excel_Worksheet14.xlsx"/><Relationship Id="rId4" Type="http://schemas.openxmlformats.org/officeDocument/2006/relationships/slide" Target="slide6.xml"/><Relationship Id="rId9" Type="http://schemas.openxmlformats.org/officeDocument/2006/relationships/image" Target="../media/image21.png"/></Relationships>
</file>

<file path=ppt/slides/_rels/slide4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5.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4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15.xlsx"/><Relationship Id="rId4" Type="http://schemas.openxmlformats.org/officeDocument/2006/relationships/slide" Target="slide6.xml"/><Relationship Id="rId9"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slide" Target="slide291.xml"/><Relationship Id="rId3" Type="http://schemas.openxmlformats.org/officeDocument/2006/relationships/slide" Target="slide283.xml"/><Relationship Id="rId7" Type="http://schemas.openxmlformats.org/officeDocument/2006/relationships/slide" Target="slide290.xml"/><Relationship Id="rId12" Type="http://schemas.openxmlformats.org/officeDocument/2006/relationships/slide" Target="slide296.xml"/><Relationship Id="rId2" Type="http://schemas.openxmlformats.org/officeDocument/2006/relationships/slide" Target="slide282.xml"/><Relationship Id="rId1" Type="http://schemas.openxmlformats.org/officeDocument/2006/relationships/slideLayout" Target="../slideLayouts/slideLayout5.xml"/><Relationship Id="rId6" Type="http://schemas.openxmlformats.org/officeDocument/2006/relationships/slide" Target="slide287.xml"/><Relationship Id="rId11" Type="http://schemas.openxmlformats.org/officeDocument/2006/relationships/slide" Target="slide294.xml"/><Relationship Id="rId5" Type="http://schemas.openxmlformats.org/officeDocument/2006/relationships/slide" Target="slide286.xml"/><Relationship Id="rId10" Type="http://schemas.openxmlformats.org/officeDocument/2006/relationships/slide" Target="slide293.xml"/><Relationship Id="rId4" Type="http://schemas.openxmlformats.org/officeDocument/2006/relationships/slide" Target="slide284.xml"/><Relationship Id="rId9" Type="http://schemas.openxmlformats.org/officeDocument/2006/relationships/slide" Target="slide292.xml"/></Relationships>
</file>

<file path=ppt/slides/_rels/slide5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68.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16.xlsx"/><Relationship Id="rId4" Type="http://schemas.openxmlformats.org/officeDocument/2006/relationships/slide" Target="slide6.xml"/><Relationship Id="rId9"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image" Target="../media/image69.png"/><Relationship Id="rId7" Type="http://schemas.openxmlformats.org/officeDocument/2006/relationships/package" Target="../embeddings/Microsoft_Excel_Worksheet17.xlsx"/><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2.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71.png"/><Relationship Id="rId7" Type="http://schemas.openxmlformats.org/officeDocument/2006/relationships/package" Target="../embeddings/Microsoft_Excel_Worksheet18.xlsx"/><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3.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image" Target="../media/image9.png"/><Relationship Id="rId11" Type="http://schemas.openxmlformats.org/officeDocument/2006/relationships/image" Target="../media/image70.wmf"/><Relationship Id="rId5" Type="http://schemas.openxmlformats.org/officeDocument/2006/relationships/image" Target="../media/image12.png"/><Relationship Id="rId10" Type="http://schemas.openxmlformats.org/officeDocument/2006/relationships/package" Target="../embeddings/Microsoft_Excel_Worksheet19.xlsx"/><Relationship Id="rId4" Type="http://schemas.openxmlformats.org/officeDocument/2006/relationships/slide" Target="slide6.xml"/><Relationship Id="rId9" Type="http://schemas.openxmlformats.org/officeDocument/2006/relationships/image" Target="../media/image21.png"/></Relationships>
</file>

<file path=ppt/slides/_rels/slide5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9.png"/><Relationship Id="rId11" Type="http://schemas.openxmlformats.org/officeDocument/2006/relationships/image" Target="../media/image72.wmf"/><Relationship Id="rId5" Type="http://schemas.openxmlformats.org/officeDocument/2006/relationships/image" Target="../media/image12.png"/><Relationship Id="rId10" Type="http://schemas.openxmlformats.org/officeDocument/2006/relationships/package" Target="../embeddings/Microsoft_Excel_Worksheet20.xlsx"/><Relationship Id="rId4" Type="http://schemas.openxmlformats.org/officeDocument/2006/relationships/slide" Target="slide6.xml"/><Relationship Id="rId9" Type="http://schemas.openxmlformats.org/officeDocument/2006/relationships/image" Target="../media/image21.png"/></Relationships>
</file>

<file path=ppt/slides/_rels/slide5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5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7.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5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5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7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21.xlsx"/><Relationship Id="rId4" Type="http://schemas.openxmlformats.org/officeDocument/2006/relationships/slide" Target="slide6.xml"/><Relationship Id="rId9"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107.xml"/><Relationship Id="rId18" Type="http://schemas.openxmlformats.org/officeDocument/2006/relationships/slide" Target="slide82.xml"/><Relationship Id="rId26" Type="http://schemas.openxmlformats.org/officeDocument/2006/relationships/slide" Target="slide110.xml"/><Relationship Id="rId3" Type="http://schemas.openxmlformats.org/officeDocument/2006/relationships/notesSlide" Target="../notesSlides/notesSlide4.xml"/><Relationship Id="rId21" Type="http://schemas.openxmlformats.org/officeDocument/2006/relationships/slide" Target="slide106.xml"/><Relationship Id="rId34" Type="http://schemas.openxmlformats.org/officeDocument/2006/relationships/slide" Target="slide127.xml"/><Relationship Id="rId7" Type="http://schemas.openxmlformats.org/officeDocument/2006/relationships/slide" Target="slide7.xml"/><Relationship Id="rId12" Type="http://schemas.openxmlformats.org/officeDocument/2006/relationships/slide" Target="slide104.xml"/><Relationship Id="rId17" Type="http://schemas.openxmlformats.org/officeDocument/2006/relationships/slide" Target="slide101.xml"/><Relationship Id="rId25" Type="http://schemas.openxmlformats.org/officeDocument/2006/relationships/slide" Target="slide100.xml"/><Relationship Id="rId33" Type="http://schemas.openxmlformats.org/officeDocument/2006/relationships/slide" Target="slide137.xml"/><Relationship Id="rId2" Type="http://schemas.openxmlformats.org/officeDocument/2006/relationships/slideLayout" Target="../slideLayouts/slideLayout3.xml"/><Relationship Id="rId16" Type="http://schemas.openxmlformats.org/officeDocument/2006/relationships/slide" Target="slide134.xml"/><Relationship Id="rId20" Type="http://schemas.openxmlformats.org/officeDocument/2006/relationships/slide" Target="slide92.xml"/><Relationship Id="rId29" Type="http://schemas.openxmlformats.org/officeDocument/2006/relationships/slide" Target="slide116.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slide" Target="slide97.xml"/><Relationship Id="rId24" Type="http://schemas.openxmlformats.org/officeDocument/2006/relationships/slide" Target="slide136.xml"/><Relationship Id="rId32" Type="http://schemas.openxmlformats.org/officeDocument/2006/relationships/slide" Target="slide111.xml"/><Relationship Id="rId37" Type="http://schemas.openxmlformats.org/officeDocument/2006/relationships/slide" Target="slide135.xml"/><Relationship Id="rId5" Type="http://schemas.openxmlformats.org/officeDocument/2006/relationships/image" Target="../media/image9.png"/><Relationship Id="rId15" Type="http://schemas.openxmlformats.org/officeDocument/2006/relationships/slide" Target="slide125.xml"/><Relationship Id="rId23" Type="http://schemas.openxmlformats.org/officeDocument/2006/relationships/slide" Target="slide133.xml"/><Relationship Id="rId28" Type="http://schemas.openxmlformats.org/officeDocument/2006/relationships/slide" Target="slide115.xml"/><Relationship Id="rId36" Type="http://schemas.openxmlformats.org/officeDocument/2006/relationships/slide" Target="slide128.xml"/><Relationship Id="rId10" Type="http://schemas.openxmlformats.org/officeDocument/2006/relationships/slide" Target="slide77.xml"/><Relationship Id="rId19" Type="http://schemas.openxmlformats.org/officeDocument/2006/relationships/slide" Target="slide87.xml"/><Relationship Id="rId31" Type="http://schemas.openxmlformats.org/officeDocument/2006/relationships/slide" Target="slide118.xml"/><Relationship Id="rId4" Type="http://schemas.openxmlformats.org/officeDocument/2006/relationships/slide" Target="slide129.xml"/><Relationship Id="rId9" Type="http://schemas.openxmlformats.org/officeDocument/2006/relationships/slide" Target="slide69.xml"/><Relationship Id="rId14" Type="http://schemas.openxmlformats.org/officeDocument/2006/relationships/slide" Target="slide119.xml"/><Relationship Id="rId22" Type="http://schemas.openxmlformats.org/officeDocument/2006/relationships/slide" Target="slide123.xml"/><Relationship Id="rId27" Type="http://schemas.openxmlformats.org/officeDocument/2006/relationships/slide" Target="slide114.xml"/><Relationship Id="rId30" Type="http://schemas.openxmlformats.org/officeDocument/2006/relationships/slide" Target="slide117.xml"/><Relationship Id="rId35" Type="http://schemas.openxmlformats.org/officeDocument/2006/relationships/slide" Target="slide102.xml"/></Relationships>
</file>

<file path=ppt/slides/_rels/slide6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0.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9.png"/><Relationship Id="rId11" Type="http://schemas.openxmlformats.org/officeDocument/2006/relationships/image" Target="../media/image43.wmf"/><Relationship Id="rId5" Type="http://schemas.openxmlformats.org/officeDocument/2006/relationships/image" Target="../media/image12.png"/><Relationship Id="rId10" Type="http://schemas.openxmlformats.org/officeDocument/2006/relationships/package" Target="../embeddings/Microsoft_Excel_Worksheet22.xlsx"/><Relationship Id="rId4" Type="http://schemas.openxmlformats.org/officeDocument/2006/relationships/slide" Target="slide6.xml"/><Relationship Id="rId9" Type="http://schemas.openxmlformats.org/officeDocument/2006/relationships/image" Target="../media/image21.png"/></Relationships>
</file>

<file path=ppt/slides/_rels/slide61.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81.png"/><Relationship Id="rId7" Type="http://schemas.openxmlformats.org/officeDocument/2006/relationships/package" Target="../embeddings/Microsoft_Excel_Worksheet23.xlsx"/><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2.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82.png"/><Relationship Id="rId7" Type="http://schemas.openxmlformats.org/officeDocument/2006/relationships/package" Target="../embeddings/Microsoft_Excel_Worksheet24.xlsx"/><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4.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9.png"/><Relationship Id="rId11" Type="http://schemas.openxmlformats.org/officeDocument/2006/relationships/image" Target="../media/image22.wmf"/><Relationship Id="rId5" Type="http://schemas.openxmlformats.org/officeDocument/2006/relationships/image" Target="../media/image12.png"/><Relationship Id="rId10" Type="http://schemas.openxmlformats.org/officeDocument/2006/relationships/package" Target="../embeddings/Microsoft_Excel_Worksheet25.xlsx"/><Relationship Id="rId4" Type="http://schemas.openxmlformats.org/officeDocument/2006/relationships/slide" Target="slide6.xml"/><Relationship Id="rId9" Type="http://schemas.openxmlformats.org/officeDocument/2006/relationships/image" Target="../media/image21.png"/></Relationships>
</file>

<file path=ppt/slides/_rels/slide6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9.png"/><Relationship Id="rId11" Type="http://schemas.openxmlformats.org/officeDocument/2006/relationships/image" Target="../media/image83.wmf"/><Relationship Id="rId5" Type="http://schemas.openxmlformats.org/officeDocument/2006/relationships/image" Target="../media/image12.png"/><Relationship Id="rId10" Type="http://schemas.openxmlformats.org/officeDocument/2006/relationships/package" Target="../embeddings/Microsoft_Excel_Worksheet26.xlsx"/><Relationship Id="rId4" Type="http://schemas.openxmlformats.org/officeDocument/2006/relationships/slide" Target="slide6.xml"/><Relationship Id="rId9" Type="http://schemas.openxmlformats.org/officeDocument/2006/relationships/image" Target="../media/image21.png"/></Relationships>
</file>

<file path=ppt/slides/_rels/slide6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21.png"/><Relationship Id="rId4" Type="http://schemas.openxmlformats.org/officeDocument/2006/relationships/image" Target="../media/image86.png"/><Relationship Id="rId9" Type="http://schemas.openxmlformats.org/officeDocument/2006/relationships/image" Target="../media/image20.emf"/></Relationships>
</file>

<file path=ppt/slides/_rels/slide6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6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6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9.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6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0.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91.wmf"/><Relationship Id="rId4" Type="http://schemas.openxmlformats.org/officeDocument/2006/relationships/slide" Target="slide6.xml"/><Relationship Id="rId9" Type="http://schemas.openxmlformats.org/officeDocument/2006/relationships/package" Target="../embeddings/Microsoft_Excel_Worksheet27.xlsx"/></Relationships>
</file>

<file path=ppt/slides/_rels/slide7.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4.wmf"/></Relationships>
</file>

<file path=ppt/slides/_rels/slide7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2.png"/><Relationship Id="rId7" Type="http://schemas.openxmlformats.org/officeDocument/2006/relationships/slide" Target="slide3.xml"/><Relationship Id="rId12" Type="http://schemas.openxmlformats.org/officeDocument/2006/relationships/image" Target="../media/image93.wmf"/><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9.png"/><Relationship Id="rId11" Type="http://schemas.openxmlformats.org/officeDocument/2006/relationships/package" Target="../embeddings/Microsoft_Excel_Worksheet28.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5.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7.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99.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21.png"/></Relationships>
</file>

<file path=ppt/slides/_rels/slide77.xml.rels><?xml version="1.0" encoding="UTF-8" standalone="yes"?>
<Relationships xmlns="http://schemas.openxmlformats.org/package/2006/relationships"><Relationship Id="rId8" Type="http://schemas.openxmlformats.org/officeDocument/2006/relationships/package" Target="../embeddings/Microsoft_Excel_Worksheet29.xlsx"/><Relationship Id="rId3" Type="http://schemas.openxmlformats.org/officeDocument/2006/relationships/image" Target="../media/image100.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01.wmf"/></Relationships>
</file>

<file path=ppt/slides/_rels/slide7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2.png"/><Relationship Id="rId7" Type="http://schemas.openxmlformats.org/officeDocument/2006/relationships/image" Target="../media/image13.png"/><Relationship Id="rId12" Type="http://schemas.openxmlformats.org/officeDocument/2006/relationships/image" Target="../media/image103.wmf"/><Relationship Id="rId2" Type="http://schemas.openxmlformats.org/officeDocument/2006/relationships/slideLayout" Target="../slideLayouts/slideLayout5.xml"/><Relationship Id="rId1" Type="http://schemas.openxmlformats.org/officeDocument/2006/relationships/tags" Target="../tags/tag74.xml"/><Relationship Id="rId6" Type="http://schemas.openxmlformats.org/officeDocument/2006/relationships/image" Target="../media/image9.png"/><Relationship Id="rId11" Type="http://schemas.openxmlformats.org/officeDocument/2006/relationships/package" Target="../embeddings/Microsoft_Excel_Worksheet30.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4.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5.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6.wmf"/><Relationship Id="rId4" Type="http://schemas.openxmlformats.org/officeDocument/2006/relationships/slide" Target="slide6.xml"/><Relationship Id="rId9" Type="http://schemas.openxmlformats.org/officeDocument/2006/relationships/package" Target="../embeddings/Microsoft_Excel_Worksheet31.xlsx"/></Relationships>
</file>

<file path=ppt/slides/_rels/slide81.xml.rels><?xml version="1.0" encoding="UTF-8" standalone="yes"?>
<Relationships xmlns="http://schemas.openxmlformats.org/package/2006/relationships"><Relationship Id="rId8" Type="http://schemas.openxmlformats.org/officeDocument/2006/relationships/package" Target="../embeddings/Microsoft_Excel_Worksheet32.xlsx"/><Relationship Id="rId3" Type="http://schemas.openxmlformats.org/officeDocument/2006/relationships/image" Target="../media/image107.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08.wmf"/></Relationships>
</file>

<file path=ppt/slides/_rels/slide82.xml.rels><?xml version="1.0" encoding="UTF-8" standalone="yes"?>
<Relationships xmlns="http://schemas.openxmlformats.org/package/2006/relationships"><Relationship Id="rId8" Type="http://schemas.openxmlformats.org/officeDocument/2006/relationships/package" Target="../embeddings/Microsoft_Excel_Worksheet33.xlsx"/><Relationship Id="rId3" Type="http://schemas.openxmlformats.org/officeDocument/2006/relationships/image" Target="../media/image109.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7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01.wmf"/></Relationships>
</file>

<file path=ppt/slides/_rels/slide8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0.png"/><Relationship Id="rId7" Type="http://schemas.openxmlformats.org/officeDocument/2006/relationships/image" Target="../media/image13.png"/><Relationship Id="rId12" Type="http://schemas.openxmlformats.org/officeDocument/2006/relationships/image" Target="../media/image103.wmf"/><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image" Target="../media/image9.png"/><Relationship Id="rId11" Type="http://schemas.openxmlformats.org/officeDocument/2006/relationships/package" Target="../embeddings/Microsoft_Excel_Worksheet34.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8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6.xml"/><Relationship Id="rId7" Type="http://schemas.openxmlformats.org/officeDocument/2006/relationships/image" Target="../media/image20.emf"/><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2.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8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6.wmf"/><Relationship Id="rId4" Type="http://schemas.openxmlformats.org/officeDocument/2006/relationships/slide" Target="slide6.xml"/><Relationship Id="rId9" Type="http://schemas.openxmlformats.org/officeDocument/2006/relationships/package" Target="../embeddings/Microsoft_Excel_Worksheet35.xlsx"/></Relationships>
</file>

<file path=ppt/slides/_rels/slide86.xml.rels><?xml version="1.0" encoding="UTF-8" standalone="yes"?>
<Relationships xmlns="http://schemas.openxmlformats.org/package/2006/relationships"><Relationship Id="rId8" Type="http://schemas.openxmlformats.org/officeDocument/2006/relationships/package" Target="../embeddings/Microsoft_Excel_Worksheet36.xlsx"/><Relationship Id="rId3" Type="http://schemas.openxmlformats.org/officeDocument/2006/relationships/image" Target="../media/image113.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slide" Target="slide6.xml"/><Relationship Id="rId4" Type="http://schemas.openxmlformats.org/officeDocument/2006/relationships/image" Target="../media/image114.png"/><Relationship Id="rId9" Type="http://schemas.openxmlformats.org/officeDocument/2006/relationships/image" Target="../media/image108.wmf"/></Relationships>
</file>

<file path=ppt/slides/_rels/slide87.xml.rels><?xml version="1.0" encoding="UTF-8" standalone="yes"?>
<Relationships xmlns="http://schemas.openxmlformats.org/package/2006/relationships"><Relationship Id="rId8" Type="http://schemas.openxmlformats.org/officeDocument/2006/relationships/package" Target="../embeddings/Microsoft_Excel_Worksheet37.xlsx"/><Relationship Id="rId3" Type="http://schemas.openxmlformats.org/officeDocument/2006/relationships/image" Target="../media/image115.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8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01.wmf"/></Relationships>
</file>

<file path=ppt/slides/_rels/slide8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6.png"/><Relationship Id="rId7" Type="http://schemas.openxmlformats.org/officeDocument/2006/relationships/image" Target="../media/image13.png"/><Relationship Id="rId12" Type="http://schemas.openxmlformats.org/officeDocument/2006/relationships/image" Target="../media/image103.wmf"/><Relationship Id="rId2" Type="http://schemas.openxmlformats.org/officeDocument/2006/relationships/slideLayout" Target="../slideLayouts/slideLayout5.xml"/><Relationship Id="rId1" Type="http://schemas.openxmlformats.org/officeDocument/2006/relationships/tags" Target="../tags/tag83.xml"/><Relationship Id="rId6" Type="http://schemas.openxmlformats.org/officeDocument/2006/relationships/image" Target="../media/image9.png"/><Relationship Id="rId11" Type="http://schemas.openxmlformats.org/officeDocument/2006/relationships/package" Target="../embeddings/Microsoft_Excel_Worksheet38.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8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7.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8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8.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6.wmf"/><Relationship Id="rId4" Type="http://schemas.openxmlformats.org/officeDocument/2006/relationships/slide" Target="slide6.xml"/><Relationship Id="rId9" Type="http://schemas.openxmlformats.org/officeDocument/2006/relationships/package" Target="../embeddings/Microsoft_Excel_Worksheet39.xlsx"/></Relationships>
</file>

<file path=ppt/slides/_rels/slide9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3.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slide" Target="slide6.xml"/><Relationship Id="rId10" Type="http://schemas.openxmlformats.org/officeDocument/2006/relationships/image" Target="../media/image108.wmf"/><Relationship Id="rId4" Type="http://schemas.openxmlformats.org/officeDocument/2006/relationships/image" Target="../media/image119.png"/><Relationship Id="rId9" Type="http://schemas.openxmlformats.org/officeDocument/2006/relationships/package" Target="../embeddings/Microsoft_Excel_Worksheet40.xlsx"/></Relationships>
</file>

<file path=ppt/slides/_rels/slide92.xml.rels><?xml version="1.0" encoding="UTF-8" standalone="yes"?>
<Relationships xmlns="http://schemas.openxmlformats.org/package/2006/relationships"><Relationship Id="rId8" Type="http://schemas.openxmlformats.org/officeDocument/2006/relationships/package" Target="../embeddings/Microsoft_Excel_Worksheet41.xlsx"/><Relationship Id="rId3" Type="http://schemas.openxmlformats.org/officeDocument/2006/relationships/image" Target="../media/image120.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01.wmf"/></Relationships>
</file>

<file path=ppt/slides/_rels/slide9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1.png"/><Relationship Id="rId7" Type="http://schemas.openxmlformats.org/officeDocument/2006/relationships/image" Target="../media/image13.png"/><Relationship Id="rId12" Type="http://schemas.openxmlformats.org/officeDocument/2006/relationships/image" Target="../media/image103.wmf"/><Relationship Id="rId2" Type="http://schemas.openxmlformats.org/officeDocument/2006/relationships/slideLayout" Target="../slideLayouts/slideLayout5.xml"/><Relationship Id="rId1" Type="http://schemas.openxmlformats.org/officeDocument/2006/relationships/tags" Target="../tags/tag88.xml"/><Relationship Id="rId6" Type="http://schemas.openxmlformats.org/officeDocument/2006/relationships/image" Target="../media/image9.png"/><Relationship Id="rId11" Type="http://schemas.openxmlformats.org/officeDocument/2006/relationships/package" Target="../embeddings/Microsoft_Excel_Worksheet42.xlsx"/><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slide" Target="slide6.xml"/><Relationship Id="rId9" Type="http://schemas.openxmlformats.org/officeDocument/2006/relationships/image" Target="../media/image20.emf"/></Relationships>
</file>

<file path=ppt/slides/_rels/slide9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2.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8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slide" Target="slide3.xml"/></Relationships>
</file>

<file path=ppt/slides/_rels/slide9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3.png"/><Relationship Id="rId7" Type="http://schemas.openxmlformats.org/officeDocument/2006/relationships/image" Target="../media/image20.emf"/><Relationship Id="rId2" Type="http://schemas.openxmlformats.org/officeDocument/2006/relationships/slideLayout" Target="../slideLayouts/slideLayout5.xml"/><Relationship Id="rId1" Type="http://schemas.openxmlformats.org/officeDocument/2006/relationships/tags" Target="../tags/tag9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06.wmf"/><Relationship Id="rId4" Type="http://schemas.openxmlformats.org/officeDocument/2006/relationships/slide" Target="slide6.xml"/><Relationship Id="rId9" Type="http://schemas.openxmlformats.org/officeDocument/2006/relationships/package" Target="../embeddings/Microsoft_Excel_Worksheet43.xlsx"/></Relationships>
</file>

<file path=ppt/slides/_rels/slide96.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24.png"/><Relationship Id="rId7" Type="http://schemas.openxmlformats.org/officeDocument/2006/relationships/package" Target="../embeddings/Microsoft_Excel_Worksheet44.xlsx"/><Relationship Id="rId2" Type="http://schemas.openxmlformats.org/officeDocument/2006/relationships/slideLayout" Target="../slideLayouts/slideLayout5.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7.xml.rels><?xml version="1.0" encoding="UTF-8" standalone="yes"?>
<Relationships xmlns="http://schemas.openxmlformats.org/package/2006/relationships"><Relationship Id="rId8" Type="http://schemas.openxmlformats.org/officeDocument/2006/relationships/package" Target="../embeddings/Microsoft_Excel_Worksheet45.xlsx"/><Relationship Id="rId3" Type="http://schemas.openxmlformats.org/officeDocument/2006/relationships/image" Target="../media/image12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 Id="rId9" Type="http://schemas.openxmlformats.org/officeDocument/2006/relationships/image" Target="../media/image126.wmf"/></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9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p>
          <a:p>
            <a:r>
              <a:rPr lang="en-US" sz="2800" baseline="30000" dirty="0">
                <a:solidFill>
                  <a:schemeClr val="bg1"/>
                </a:solidFill>
                <a:latin typeface="+mj-lt"/>
              </a:rPr>
              <a:t>Ontario</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11782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F9EF8-C1BA-FF13-342A-23391CB9D0AE}"/>
              </a:ext>
            </a:extLst>
          </p:cNvPr>
          <p:cNvPicPr>
            <a:picLocks noChangeAspect="1"/>
          </p:cNvPicPr>
          <p:nvPr/>
        </p:nvPicPr>
        <p:blipFill>
          <a:blip r:embed="rId3"/>
          <a:stretch>
            <a:fillRect/>
          </a:stretch>
        </p:blipFill>
        <p:spPr>
          <a:xfrm>
            <a:off x="2653085" y="824953"/>
            <a:ext cx="8952442" cy="576340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Manure Applications in Corn - % Growers by Timing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E466CB8B-CFE2-4436-9D04-2A28711534D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Rectangle 11">
            <a:extLst>
              <a:ext uri="{FF2B5EF4-FFF2-40B4-BE49-F238E27FC236}">
                <a16:creationId xmlns:a16="http://schemas.microsoft.com/office/drawing/2014/main" id="{DF1602A9-6115-4334-8B8C-282D0390ACA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F6FC1753-0478-4825-A145-AFB965FACCC2}"/>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corn crop, did you apply manure at each timing? – and given the options of a) Applied in fall of previous year, b) in the spring before planting, c) in the spring at planting and d) after planting/in-crop.”</a:t>
            </a:r>
          </a:p>
          <a:p>
            <a:r>
              <a:rPr lang="en-CA" dirty="0"/>
              <a:t>Separately by geography, farm size, age and 4R program familiarity, the charts illustrate the % of corn growers who applied manure at each timing.</a:t>
            </a:r>
          </a:p>
        </p:txBody>
      </p:sp>
    </p:spTree>
    <p:extLst>
      <p:ext uri="{BB962C8B-B14F-4D97-AF65-F5344CB8AC3E}">
        <p14:creationId xmlns:p14="http://schemas.microsoft.com/office/powerpoint/2010/main" val="3245921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76BEC4-176E-4552-97C3-5BCA78D61F12}"/>
              </a:ext>
            </a:extLst>
          </p:cNvPr>
          <p:cNvPicPr>
            <a:picLocks noChangeAspect="1"/>
          </p:cNvPicPr>
          <p:nvPr/>
        </p:nvPicPr>
        <p:blipFill>
          <a:blip r:embed="rId3"/>
          <a:stretch>
            <a:fillRect/>
          </a:stretch>
        </p:blipFill>
        <p:spPr>
          <a:xfrm>
            <a:off x="2328288" y="826045"/>
            <a:ext cx="960203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Use of Variable Rates by Fertilizer Type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686017A2-D124-4BCA-B0A6-B89BB204A73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CD3ABE71-DAF7-EAE6-3801-8A12C03B4E40}"/>
              </a:ext>
            </a:extLst>
          </p:cNvPr>
          <p:cNvGraphicFramePr>
            <a:graphicFrameLocks/>
          </p:cNvGraphicFramePr>
          <p:nvPr>
            <p:extLst>
              <p:ext uri="{D42A27DB-BD31-4B8C-83A1-F6EECF244321}">
                <p14:modId xmlns:p14="http://schemas.microsoft.com/office/powerpoint/2010/main" val="838624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CD3ABE71-DAF7-EAE6-3801-8A12C03B4E4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Users of each fertilizer type who used variable rates on some or all of their fields were asked: "For which of the following fertilizer types/blends did you use variable rates?"</a:t>
            </a:r>
          </a:p>
          <a:p>
            <a:pPr lvl="0"/>
            <a:r>
              <a:rPr lang="en-US" dirty="0"/>
              <a:t>The chart illustrates the % of users of each fertilizer type who used variable rates when they applied that fertilizer type.</a:t>
            </a:r>
          </a:p>
        </p:txBody>
      </p:sp>
    </p:spTree>
    <p:extLst>
      <p:ext uri="{BB962C8B-B14F-4D97-AF65-F5344CB8AC3E}">
        <p14:creationId xmlns:p14="http://schemas.microsoft.com/office/powerpoint/2010/main" val="950747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253E0-08C2-DEA2-245C-F089145A7976}"/>
              </a:ext>
            </a:extLst>
          </p:cNvPr>
          <p:cNvPicPr>
            <a:picLocks noChangeAspect="1"/>
          </p:cNvPicPr>
          <p:nvPr/>
        </p:nvPicPr>
        <p:blipFill>
          <a:blip r:embed="rId3"/>
          <a:stretch>
            <a:fillRect/>
          </a:stretch>
        </p:blipFill>
        <p:spPr>
          <a:xfrm>
            <a:off x="2657801" y="819947"/>
            <a:ext cx="8943010" cy="5773412"/>
          </a:xfrm>
          <a:prstGeom prst="rect">
            <a:avLst/>
          </a:prstGeom>
        </p:spPr>
      </p:pic>
      <p:sp>
        <p:nvSpPr>
          <p:cNvPr id="15" name="Text Placeholder 15">
            <a:extLst>
              <a:ext uri="{FF2B5EF4-FFF2-40B4-BE49-F238E27FC236}">
                <a16:creationId xmlns:a16="http://schemas.microsoft.com/office/drawing/2014/main" id="{2998688F-2109-4614-AA54-1DB106FB044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a:extLst>
              <a:ext uri="{FF2B5EF4-FFF2-40B4-BE49-F238E27FC236}">
                <a16:creationId xmlns:a16="http://schemas.microsoft.com/office/drawing/2014/main" id="{20B762DA-3D8E-4BED-9D71-873A20AC8038}"/>
              </a:ext>
            </a:extLst>
          </p:cNvPr>
          <p:cNvSpPr txBox="1"/>
          <p:nvPr/>
        </p:nvSpPr>
        <p:spPr>
          <a:xfrm>
            <a:off x="492253"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01B1A"/>
                </a:solidFill>
                <a:effectLst/>
                <a:uLnTx/>
                <a:uFillTx/>
                <a:latin typeface="Calibri"/>
                <a:ea typeface="+mn-ea"/>
                <a:cs typeface="+mn-cs"/>
              </a:rPr>
              <a:t>CONSISTENCY CRITERIA</a:t>
            </a:r>
          </a:p>
        </p:txBody>
      </p:sp>
      <p:sp>
        <p:nvSpPr>
          <p:cNvPr id="16" name="TextBox 15">
            <a:extLst>
              <a:ext uri="{FF2B5EF4-FFF2-40B4-BE49-F238E27FC236}">
                <a16:creationId xmlns:a16="http://schemas.microsoft.com/office/drawing/2014/main" id="{D3ED496B-FB4D-4D55-9CAE-3DCC00F06E23}"/>
              </a:ext>
            </a:extLst>
          </p:cNvPr>
          <p:cNvSpPr txBox="1"/>
          <p:nvPr/>
        </p:nvSpPr>
        <p:spPr>
          <a:xfrm>
            <a:off x="2186591" y="2500176"/>
            <a:ext cx="154562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 of corn acres meeting Level 1 criteria has been consistent over past 4 years.</a:t>
            </a:r>
          </a:p>
        </p:txBody>
      </p:sp>
      <p:sp>
        <p:nvSpPr>
          <p:cNvPr id="6" name="TextBox 5">
            <a:extLst>
              <a:ext uri="{FF2B5EF4-FFF2-40B4-BE49-F238E27FC236}">
                <a16:creationId xmlns:a16="http://schemas.microsoft.com/office/drawing/2014/main" id="{2335F628-B585-90DF-8FA2-F45752290759}"/>
              </a:ext>
            </a:extLst>
          </p:cNvPr>
          <p:cNvSpPr txBox="1"/>
          <p:nvPr/>
        </p:nvSpPr>
        <p:spPr>
          <a:xfrm>
            <a:off x="2186591" y="5099447"/>
            <a:ext cx="154562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 of corn acres meeting Level 2 criteria continued to trend lower in 2023.</a:t>
            </a:r>
          </a:p>
        </p:txBody>
      </p:sp>
      <p:sp>
        <p:nvSpPr>
          <p:cNvPr id="29" name="MoreInfo">
            <a:extLst>
              <a:ext uri="{FF2B5EF4-FFF2-40B4-BE49-F238E27FC236}">
                <a16:creationId xmlns:a16="http://schemas.microsoft.com/office/drawing/2014/main" id="{5225B13D-D1D9-4DCC-99FD-B0A97647F0D4}"/>
              </a:ext>
            </a:extLst>
          </p:cNvPr>
          <p:cNvSpPr txBox="1"/>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b="1" dirty="0"/>
              <a:t>Level 1</a:t>
            </a:r>
            <a:r>
              <a:rPr lang="en-CA" dirty="0"/>
              <a:t> consistency means that the grower’s on-farm practices meet the requirements for 4R best management practices as defined by Fertilizer Canada.</a:t>
            </a:r>
          </a:p>
          <a:p>
            <a:r>
              <a:rPr lang="en-CA" b="1" dirty="0"/>
              <a:t>Level 2</a:t>
            </a:r>
            <a:r>
              <a:rPr lang="en-CA" dirty="0"/>
              <a:t> compliance means that, in addition to meeting the Level 1 criteria, the grower also works with a 4R designated retailer.</a:t>
            </a:r>
          </a:p>
          <a:p>
            <a:r>
              <a:rPr lang="en-CA" dirty="0"/>
              <a:t>The upper charts illustrate Level 1 Consistency with 4R best management practices expressed as the % of corn acres and corn acres (000s).  The lower charts illustrate Level 2 Consistency expressed as the % of corn acres and corn acres (000s).</a:t>
            </a:r>
          </a:p>
        </p:txBody>
      </p:sp>
      <p:graphicFrame>
        <p:nvGraphicFramePr>
          <p:cNvPr id="3" name="Object 2">
            <a:extLst>
              <a:ext uri="{FF2B5EF4-FFF2-40B4-BE49-F238E27FC236}">
                <a16:creationId xmlns:a16="http://schemas.microsoft.com/office/drawing/2014/main" id="{DB712F88-3E47-93AE-EB92-14E81CBFBA9B}"/>
              </a:ext>
            </a:extLst>
          </p:cNvPr>
          <p:cNvGraphicFramePr>
            <a:graphicFrameLocks/>
          </p:cNvGraphicFramePr>
          <p:nvPr>
            <p:extLst>
              <p:ext uri="{D42A27DB-BD31-4B8C-83A1-F6EECF244321}">
                <p14:modId xmlns:p14="http://schemas.microsoft.com/office/powerpoint/2010/main" val="24369304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B712F88-3E47-93AE-EB92-14E81CBFBA9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9" name="MoreInfo">
            <a:extLst>
              <a:ext uri="{FF2B5EF4-FFF2-40B4-BE49-F238E27FC236}">
                <a16:creationId xmlns:a16="http://schemas.microsoft.com/office/drawing/2014/main" id="{F2A22971-8D8B-45A7-8699-75EA4A944050}"/>
              </a:ext>
            </a:extLst>
          </p:cNvPr>
          <p:cNvSpPr txBox="1"/>
          <p:nvPr/>
        </p:nvSpPr>
        <p:spPr>
          <a:xfrm>
            <a:off x="-5487988" y="906402"/>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NITROGEN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 </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Do one or more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for N every year</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91440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marR="0" lvl="0" indent="-171450" algn="l" defTabSz="914400" rtl="0" eaLnBrk="1" fontAlgn="auto" latinLnBrk="0" hangingPunct="1">
              <a:lnSpc>
                <a:spcPct val="100000"/>
              </a:lnSpc>
              <a:spcBef>
                <a:spcPts val="0"/>
              </a:spcBef>
              <a:spcAft>
                <a:spcPts val="600"/>
              </a:spcAft>
              <a:buClrTx/>
              <a:buSzTx/>
              <a:buFontTx/>
              <a:buChar char="-"/>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MoreInfo">
            <a:extLst>
              <a:ext uri="{FF2B5EF4-FFF2-40B4-BE49-F238E27FC236}">
                <a16:creationId xmlns:a16="http://schemas.microsoft.com/office/drawing/2014/main" id="{F311CBFF-B032-4300-9365-B4CD43BACCF0}"/>
              </a:ext>
            </a:extLst>
          </p:cNvPr>
          <p:cNvSpPr txBox="1"/>
          <p:nvPr>
            <p:custDataLst>
              <p:tags r:id="rId1"/>
            </p:custDataLst>
          </p:nvPr>
        </p:nvSpPr>
        <p:spPr>
          <a:xfrm>
            <a:off x="12377737" y="8686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PHOSPHORUS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Do one or more of the following:</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MoreInfo">
            <a:extLst>
              <a:ext uri="{FF2B5EF4-FFF2-40B4-BE49-F238E27FC236}">
                <a16:creationId xmlns:a16="http://schemas.microsoft.com/office/drawing/2014/main" id="{033B553B-D870-4A90-841D-30EDAF84D6C5}"/>
              </a:ext>
            </a:extLst>
          </p:cNvPr>
          <p:cNvSpPr txBox="1"/>
          <p:nvPr/>
        </p:nvSpPr>
        <p:spPr>
          <a:xfrm>
            <a:off x="5379836" y="85691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2</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work with a 4R Designated Retailer</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04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0.00312 2.96296E-6 L 0.58466 -0.00047 " pathEditMode="relative" rAng="0" ptsTypes="AA">
                                      <p:cBhvr>
                                        <p:cTn id="16" dur="2000" fill="hold"/>
                                        <p:tgtEl>
                                          <p:spTgt spid="19"/>
                                        </p:tgtEl>
                                        <p:attrNameLst>
                                          <p:attrName>ppt_x</p:attrName>
                                          <p:attrName>ppt_y</p:attrName>
                                        </p:attrNameLst>
                                      </p:cBhvr>
                                      <p:rCtr x="29383" y="-23"/>
                                    </p:animMotion>
                                  </p:childTnLst>
                                </p:cTn>
                              </p:par>
                              <p:par>
                                <p:cTn id="17" presetID="35" presetClass="path" presetSubtype="0" accel="50000" decel="50000" fill="hold" grpId="0" nodeType="withEffect">
                                  <p:stCondLst>
                                    <p:cond delay="0"/>
                                  </p:stCondLst>
                                  <p:childTnLst>
                                    <p:animMotion origin="layout" path="M -1.78692E-6 7.40741E-7 L -0.41769 0.00532 " pathEditMode="relative" rAng="0" ptsTypes="AA">
                                      <p:cBhvr>
                                        <p:cTn id="18" dur="2000" fill="hold"/>
                                        <p:tgtEl>
                                          <p:spTgt spid="17"/>
                                        </p:tgtEl>
                                        <p:attrNameLst>
                                          <p:attrName>ppt_x</p:attrName>
                                          <p:attrName>ppt_y</p:attrName>
                                        </p:attrNameLst>
                                      </p:cBhvr>
                                      <p:rCtr x="-20891" y="255"/>
                                    </p:animMotion>
                                  </p:childTnLst>
                                </p:cTn>
                              </p:par>
                              <p:par>
                                <p:cTn id="19" presetID="64" presetClass="path" presetSubtype="0" accel="50000" decel="50000" fill="hold" grpId="0" nodeType="withEffect">
                                  <p:stCondLst>
                                    <p:cond delay="0"/>
                                  </p:stCondLst>
                                  <p:childTnLst>
                                    <p:animMotion origin="layout" path="M 2.22714E-6 3.7037E-6 L 2.22714E-6 -0.33033 " pathEditMode="relative" rAng="0" ptsTypes="AA">
                                      <p:cBhvr>
                                        <p:cTn id="20" dur="2000" fill="hold"/>
                                        <p:tgtEl>
                                          <p:spTgt spid="18"/>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9" grpId="0" animBg="1"/>
      <p:bldP spid="29" grpId="1" animBg="1"/>
      <p:bldP spid="19" grpId="0" animBg="1"/>
      <p:bldP spid="19" grpId="1" animBg="1"/>
      <p:bldP spid="17" grpId="0" animBg="1"/>
      <p:bldP spid="17" grpId="1" animBg="1"/>
      <p:bldP spid="18" grpId="0" animBg="1"/>
      <p:bldP spid="18"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544C1-91D3-A5D5-13D8-BFCFAF4FD29F}"/>
              </a:ext>
            </a:extLst>
          </p:cNvPr>
          <p:cNvPicPr>
            <a:picLocks noChangeAspect="1"/>
          </p:cNvPicPr>
          <p:nvPr/>
        </p:nvPicPr>
        <p:blipFill>
          <a:blip r:embed="rId3"/>
          <a:stretch>
            <a:fillRect/>
          </a:stretch>
        </p:blipFill>
        <p:spPr>
          <a:xfrm>
            <a:off x="2436812" y="855988"/>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Reasons for Not Meeting 4R Consistency Criteria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B7135493-F65C-42CC-B485-C145B3CC79B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1" name="TextBox 10">
            <a:extLst>
              <a:ext uri="{FF2B5EF4-FFF2-40B4-BE49-F238E27FC236}">
                <a16:creationId xmlns:a16="http://schemas.microsoft.com/office/drawing/2014/main" id="{B8956E84-15B5-4529-9944-D0DB93C817B3}"/>
              </a:ext>
            </a:extLst>
          </p:cNvPr>
          <p:cNvSpPr txBox="1"/>
          <p:nvPr/>
        </p:nvSpPr>
        <p:spPr>
          <a:xfrm>
            <a:off x="8761412" y="4679435"/>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grain corn acres did not meet 4R consistency criteria in 2023 because of P</a:t>
            </a:r>
            <a:r>
              <a:rPr lang="en-CA" sz="1000" baseline="-25000" dirty="0"/>
              <a:t>2</a:t>
            </a:r>
            <a:r>
              <a:rPr lang="en-CA" sz="1000" dirty="0"/>
              <a:t>O</a:t>
            </a:r>
            <a:r>
              <a:rPr lang="en-CA" sz="1000" baseline="-25000" dirty="0"/>
              <a:t>5</a:t>
            </a:r>
            <a:r>
              <a:rPr lang="en-CA" sz="1000" dirty="0"/>
              <a:t> placement.</a:t>
            </a:r>
          </a:p>
        </p:txBody>
      </p:sp>
      <p:pic>
        <p:nvPicPr>
          <p:cNvPr id="10" name="Picture 9" descr="Asset 17.png">
            <a:extLst>
              <a:ext uri="{FF2B5EF4-FFF2-40B4-BE49-F238E27FC236}">
                <a16:creationId xmlns:a16="http://schemas.microsoft.com/office/drawing/2014/main" id="{B1C89AF9-0D4C-4C94-89C8-64004E743E74}"/>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8178C8FD-3D84-6EBC-4E41-9A18A1D63D0B}"/>
              </a:ext>
            </a:extLst>
          </p:cNvPr>
          <p:cNvGraphicFramePr>
            <a:graphicFrameLocks/>
          </p:cNvGraphicFramePr>
          <p:nvPr>
            <p:extLst>
              <p:ext uri="{D42A27DB-BD31-4B8C-83A1-F6EECF244321}">
                <p14:modId xmlns:p14="http://schemas.microsoft.com/office/powerpoint/2010/main" val="292844062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8178C8FD-3D84-6EBC-4E41-9A18A1D63D0B}"/>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AECFA4FF-7B28-3AEB-9CB2-1ADBB9381833}"/>
              </a:ext>
            </a:extLst>
          </p:cNvPr>
          <p:cNvSpPr txBox="1"/>
          <p:nvPr/>
        </p:nvSpPr>
        <p:spPr>
          <a:xfrm>
            <a:off x="9066212" y="2514600"/>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More grain corn acres did not meet 4R consistency criteria in 2023 because of Nitrogen placement.</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reasons for not meeting the 4R Consistency Criteria, expressed as a % of total planted acres of this crop.</a:t>
            </a:r>
            <a:endParaRPr lang="en-CA" dirty="0"/>
          </a:p>
        </p:txBody>
      </p:sp>
    </p:spTree>
    <p:extLst>
      <p:ext uri="{BB962C8B-B14F-4D97-AF65-F5344CB8AC3E}">
        <p14:creationId xmlns:p14="http://schemas.microsoft.com/office/powerpoint/2010/main" val="4248651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00BE21-4E1D-6BF9-AC82-99580C858AC3}"/>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Do Not Meet 4R Consistency Criteria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B7135493-F65C-42CC-B485-C145B3CC79B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3" name="TextBox 2">
            <a:extLst>
              <a:ext uri="{FF2B5EF4-FFF2-40B4-BE49-F238E27FC236}">
                <a16:creationId xmlns:a16="http://schemas.microsoft.com/office/drawing/2014/main" id="{38F53C25-F002-A7EA-452A-34C2747B4E45}"/>
              </a:ext>
            </a:extLst>
          </p:cNvPr>
          <p:cNvSpPr txBox="1"/>
          <p:nvPr/>
        </p:nvSpPr>
        <p:spPr>
          <a:xfrm>
            <a:off x="8151812" y="1371600"/>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A lower % of grain corn acres did not meet 4R consistency criteria in the Western &amp; Central Lake Erie basin.</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this crop that did not meet the 4R consistency criteria across various geographic and demographic segments.</a:t>
            </a:r>
          </a:p>
        </p:txBody>
      </p:sp>
    </p:spTree>
    <p:extLst>
      <p:ext uri="{BB962C8B-B14F-4D97-AF65-F5344CB8AC3E}">
        <p14:creationId xmlns:p14="http://schemas.microsoft.com/office/powerpoint/2010/main" val="2870988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97519-BAB8-FFAE-8399-511C8A89A87B}"/>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Nitrogen Fixing Crop in Previous Year -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 Placeholder 15">
            <a:extLst>
              <a:ext uri="{FF2B5EF4-FFF2-40B4-BE49-F238E27FC236}">
                <a16:creationId xmlns:a16="http://schemas.microsoft.com/office/drawing/2014/main" id="{FFF2FDA7-F9F4-443B-B25F-35C823E9FE4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4" name="Rectangle 13">
            <a:extLst>
              <a:ext uri="{FF2B5EF4-FFF2-40B4-BE49-F238E27FC236}">
                <a16:creationId xmlns:a16="http://schemas.microsoft.com/office/drawing/2014/main" id="{54A4CEEF-A4F2-42D1-B671-A8CDCEBC25DA}"/>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5" name="Picture 14">
            <a:extLst>
              <a:ext uri="{FF2B5EF4-FFF2-40B4-BE49-F238E27FC236}">
                <a16:creationId xmlns:a16="http://schemas.microsoft.com/office/drawing/2014/main" id="{6EB1E054-25F3-4D3D-A227-1D89098C1BC3}"/>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graphicFrame>
        <p:nvGraphicFramePr>
          <p:cNvPr id="4" name="Object 3">
            <a:extLst>
              <a:ext uri="{FF2B5EF4-FFF2-40B4-BE49-F238E27FC236}">
                <a16:creationId xmlns:a16="http://schemas.microsoft.com/office/drawing/2014/main" id="{6E790908-1A92-BFE6-9A9E-6A3DCC79C0B6}"/>
              </a:ext>
            </a:extLst>
          </p:cNvPr>
          <p:cNvGraphicFramePr>
            <a:graphicFrameLocks/>
          </p:cNvGraphicFramePr>
          <p:nvPr>
            <p:extLst>
              <p:ext uri="{D42A27DB-BD31-4B8C-83A1-F6EECF244321}">
                <p14:modId xmlns:p14="http://schemas.microsoft.com/office/powerpoint/2010/main" val="14314573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6E790908-1A92-BFE6-9A9E-6A3DCC79C0B6}"/>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corn crop, in the year prior (2022) did you grow a nitrogen fixing crop on: a) all of your 2023 corn fields, b) some of your 2023 corn fields, or c) none of your 2023 corn fields? </a:t>
            </a:r>
            <a:r>
              <a:rPr lang="en-US" dirty="0"/>
              <a:t>Nitrogen fixing crops include peas, beans, lentils, chickpeas, soybeans, and forage legumes).</a:t>
            </a:r>
            <a:r>
              <a:rPr lang="en-CA" dirty="0"/>
              <a:t>"</a:t>
            </a:r>
          </a:p>
          <a:p>
            <a:r>
              <a:rPr lang="en-CA" dirty="0"/>
              <a:t>The graph on the left illustrates the % of corn growers who planted a nitrogen fixing crop in 2022 on all of their 2023 corn fields, some of their 2023 corn fields or none of their 2023 corn fields.  Separately by geography, farm size, age and 4R familiarity, the graph on the right illustrates the % of corn growers who planted a nitrogen fixing crop in 2022 on some or all of their 2023 corn fields.</a:t>
            </a:r>
          </a:p>
        </p:txBody>
      </p:sp>
    </p:spTree>
    <p:extLst>
      <p:ext uri="{BB962C8B-B14F-4D97-AF65-F5344CB8AC3E}">
        <p14:creationId xmlns:p14="http://schemas.microsoft.com/office/powerpoint/2010/main" val="410119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50ED9-BCA1-F70E-FD22-E38BD400DFBE}"/>
              </a:ext>
            </a:extLst>
          </p:cNvPr>
          <p:cNvPicPr>
            <a:picLocks noChangeAspect="1"/>
          </p:cNvPicPr>
          <p:nvPr/>
        </p:nvPicPr>
        <p:blipFill>
          <a:blip r:embed="rId3"/>
          <a:stretch>
            <a:fillRect/>
          </a:stretch>
        </p:blipFill>
        <p:spPr>
          <a:xfrm>
            <a:off x="2466515"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Trend in Use of Nitrogen Fixing Crop in Previous Year -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51ACFD1F-5964-4A5F-89E1-665BA7A0C29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4" name="TextBox 3">
            <a:extLst>
              <a:ext uri="{FF2B5EF4-FFF2-40B4-BE49-F238E27FC236}">
                <a16:creationId xmlns:a16="http://schemas.microsoft.com/office/drawing/2014/main" id="{C156F869-1AC4-8071-05DF-A5D87A1911A0}"/>
              </a:ext>
            </a:extLst>
          </p:cNvPr>
          <p:cNvSpPr txBox="1"/>
          <p:nvPr/>
        </p:nvSpPr>
        <p:spPr>
          <a:xfrm>
            <a:off x="10056812" y="3311069"/>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No meaningful changes in previous year use of N-fixing crops.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corn crop, in the year prior (2022) did you grow a nitrogen fixing crop on: a) all of your 2023 corn fields, b) some of your 2023 corn fields, or c) none of your 2023 corn fields?  (Nitrogen fixing crops include peas, beans, corn for grains, chickpeas, oats, and forage legumes).“</a:t>
            </a:r>
          </a:p>
          <a:p>
            <a:r>
              <a:rPr lang="en-CA" dirty="0"/>
              <a:t>The chart illustrates the % of corn growers who planted a nitrogen fixing crop in the prior year on all of their corn fields, some of their corn fields or none of their corn fields in each year.</a:t>
            </a:r>
          </a:p>
        </p:txBody>
      </p:sp>
    </p:spTree>
    <p:extLst>
      <p:ext uri="{BB962C8B-B14F-4D97-AF65-F5344CB8AC3E}">
        <p14:creationId xmlns:p14="http://schemas.microsoft.com/office/powerpoint/2010/main" val="3289332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91293B-709E-A88C-98E6-5A3B8E2DF056}"/>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Rates Set By Field Based On Expected Crop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0" name="TextBox 9">
            <a:extLst>
              <a:ext uri="{FF2B5EF4-FFF2-40B4-BE49-F238E27FC236}">
                <a16:creationId xmlns:a16="http://schemas.microsoft.com/office/drawing/2014/main" id="{9D93B5FB-B73F-44BB-BCAA-0667AEEB97F8}"/>
              </a:ext>
            </a:extLst>
          </p:cNvPr>
          <p:cNvSpPr txBox="1"/>
          <p:nvPr/>
        </p:nvSpPr>
        <p:spPr>
          <a:xfrm>
            <a:off x="3401285" y="3830092"/>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52% of corn growers say they set rates for each field based on expected crop yield.</a:t>
            </a:r>
          </a:p>
        </p:txBody>
      </p:sp>
      <p:sp>
        <p:nvSpPr>
          <p:cNvPr id="12" name="TextBox 11">
            <a:extLst>
              <a:ext uri="{FF2B5EF4-FFF2-40B4-BE49-F238E27FC236}">
                <a16:creationId xmlns:a16="http://schemas.microsoft.com/office/drawing/2014/main" id="{FE7B6DAF-E174-432F-9302-0EF5DD94335E}"/>
              </a:ext>
            </a:extLst>
          </p:cNvPr>
          <p:cNvSpPr txBox="1"/>
          <p:nvPr/>
        </p:nvSpPr>
        <p:spPr>
          <a:xfrm>
            <a:off x="8609012" y="5246292"/>
            <a:ext cx="148890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4R knowledge is linked to setting rates by field.</a:t>
            </a:r>
          </a:p>
        </p:txBody>
      </p:sp>
      <p:graphicFrame>
        <p:nvGraphicFramePr>
          <p:cNvPr id="3" name="Object 2">
            <a:extLst>
              <a:ext uri="{FF2B5EF4-FFF2-40B4-BE49-F238E27FC236}">
                <a16:creationId xmlns:a16="http://schemas.microsoft.com/office/drawing/2014/main" id="{7EB099DF-ACBD-D6AE-C92A-69895D8D152F}"/>
              </a:ext>
            </a:extLst>
          </p:cNvPr>
          <p:cNvGraphicFramePr>
            <a:graphicFrameLocks/>
          </p:cNvGraphicFramePr>
          <p:nvPr>
            <p:extLst>
              <p:ext uri="{D42A27DB-BD31-4B8C-83A1-F6EECF244321}">
                <p14:modId xmlns:p14="http://schemas.microsoft.com/office/powerpoint/2010/main" val="347432832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7EB099DF-ACBD-D6AE-C92A-69895D8D152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"Do you set specific rates for each corn field based on expected crop yield?"</a:t>
            </a:r>
          </a:p>
          <a:p>
            <a:r>
              <a:rPr lang="en-US" dirty="0"/>
              <a:t>The pie chart illustrates the % of corn growers who provided each response.  Separately for various geographic and demographic segments, the chart on the right illustrates the % of corn growers who set rates based on expected yields.</a:t>
            </a:r>
            <a:endParaRPr lang="en-CA" dirty="0"/>
          </a:p>
        </p:txBody>
      </p:sp>
    </p:spTree>
    <p:extLst>
      <p:ext uri="{BB962C8B-B14F-4D97-AF65-F5344CB8AC3E}">
        <p14:creationId xmlns:p14="http://schemas.microsoft.com/office/powerpoint/2010/main" val="85965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FF8E92-575B-4990-A1E2-8A17A8326B00}"/>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4C0E6EED-48F9-415A-A606-C3ACC39E1A3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A9ADAE74-A1D4-D3D2-8D50-E649C0584250}"/>
              </a:ext>
            </a:extLst>
          </p:cNvPr>
          <p:cNvGraphicFramePr>
            <a:graphicFrameLocks/>
          </p:cNvGraphicFramePr>
          <p:nvPr>
            <p:extLst>
              <p:ext uri="{D42A27DB-BD31-4B8C-83A1-F6EECF244321}">
                <p14:modId xmlns:p14="http://schemas.microsoft.com/office/powerpoint/2010/main" val="379226167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A9ADAE74-A1D4-D3D2-8D50-E649C058425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6" name="Picture 5" descr="Asset 17.png">
            <a:extLst>
              <a:ext uri="{FF2B5EF4-FFF2-40B4-BE49-F238E27FC236}">
                <a16:creationId xmlns:a16="http://schemas.microsoft.com/office/drawing/2014/main" id="{C6CC09E8-AEF7-3AC1-EEE2-2E5130A671BC}"/>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fertilizer type containing each nutrient were asked: “For each nutrient, which approaches did you use to decide the amount of fertilizer to apply to your corn in 2023? (Please check all that apply.)”</a:t>
            </a:r>
          </a:p>
          <a:p>
            <a:r>
              <a:rPr lang="en-CA" dirty="0"/>
              <a:t>Separately by nutrient type, the graphs illustrate the % of nutrient users who used each approach to decide their application rate in corn in 2023.</a:t>
            </a:r>
          </a:p>
        </p:txBody>
      </p:sp>
    </p:spTree>
    <p:extLst>
      <p:ext uri="{BB962C8B-B14F-4D97-AF65-F5344CB8AC3E}">
        <p14:creationId xmlns:p14="http://schemas.microsoft.com/office/powerpoint/2010/main" val="3302559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5CE6D5-6572-20A2-842C-1D250EABE5FD}"/>
              </a:ext>
            </a:extLst>
          </p:cNvPr>
          <p:cNvPicPr>
            <a:picLocks noChangeAspect="1"/>
          </p:cNvPicPr>
          <p:nvPr/>
        </p:nvPicPr>
        <p:blipFill>
          <a:blip r:embed="rId3"/>
          <a:stretch>
            <a:fillRect/>
          </a:stretch>
        </p:blipFill>
        <p:spPr>
          <a:xfrm>
            <a:off x="2670296" y="831048"/>
            <a:ext cx="8918018" cy="57512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Nitrogen Rate in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pic>
        <p:nvPicPr>
          <p:cNvPr id="9" name="Picture 8" descr="Asset 17.png">
            <a:extLst>
              <a:ext uri="{FF2B5EF4-FFF2-40B4-BE49-F238E27FC236}">
                <a16:creationId xmlns:a16="http://schemas.microsoft.com/office/drawing/2014/main" id="{94C302C0-88AE-4630-84A0-A72E1EF7220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TextBox 2">
            <a:extLst>
              <a:ext uri="{FF2B5EF4-FFF2-40B4-BE49-F238E27FC236}">
                <a16:creationId xmlns:a16="http://schemas.microsoft.com/office/drawing/2014/main" id="{563C1CEE-AC77-3E79-0B2D-89C2CEAF6A0C}"/>
              </a:ext>
            </a:extLst>
          </p:cNvPr>
          <p:cNvSpPr txBox="1"/>
          <p:nvPr/>
        </p:nvSpPr>
        <p:spPr>
          <a:xfrm>
            <a:off x="9698830" y="2438400"/>
            <a:ext cx="18819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Approaches used to determine Nitrogen rates have been consistent over the past 3 years.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grain corn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grain corn </a:t>
            </a:r>
            <a:r>
              <a:rPr lang="en-CA" dirty="0"/>
              <a:t>in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4178952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9009B0-7330-4E9B-6EEF-73AC9825249E}"/>
              </a:ext>
            </a:extLst>
          </p:cNvPr>
          <p:cNvPicPr>
            <a:picLocks noChangeAspect="1"/>
          </p:cNvPicPr>
          <p:nvPr/>
        </p:nvPicPr>
        <p:blipFill>
          <a:blip r:embed="rId3"/>
          <a:stretch>
            <a:fillRect/>
          </a:stretch>
        </p:blipFill>
        <p:spPr>
          <a:xfrm>
            <a:off x="2665587" y="831048"/>
            <a:ext cx="8927435"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in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3" name="TextBox 2">
            <a:extLst>
              <a:ext uri="{FF2B5EF4-FFF2-40B4-BE49-F238E27FC236}">
                <a16:creationId xmlns:a16="http://schemas.microsoft.com/office/drawing/2014/main" id="{0C17FC44-D3C3-C92A-48EF-EE72A53D81F2}"/>
              </a:ext>
            </a:extLst>
          </p:cNvPr>
          <p:cNvSpPr txBox="1"/>
          <p:nvPr/>
        </p:nvSpPr>
        <p:spPr>
          <a:xfrm>
            <a:off x="9470230" y="2320469"/>
            <a:ext cx="18819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meaningful changes in the approaches used to set Phosphorus rates over the past 3 years.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grain corn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grain corn </a:t>
            </a:r>
            <a:r>
              <a:rPr lang="en-CA" dirty="0"/>
              <a:t>in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68847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936AE5-300B-C7F9-F659-CBCE8E076EBF}"/>
              </a:ext>
            </a:extLst>
          </p:cNvPr>
          <p:cNvPicPr>
            <a:picLocks noChangeAspect="1"/>
          </p:cNvPicPr>
          <p:nvPr/>
        </p:nvPicPr>
        <p:blipFill>
          <a:blip r:embed="rId4"/>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Timing in Corn - % Crop Acres</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6" name="TextBox 15"/>
          <p:cNvSpPr txBox="1"/>
          <p:nvPr/>
        </p:nvSpPr>
        <p:spPr>
          <a:xfrm>
            <a:off x="6475412" y="5352423"/>
            <a:ext cx="258617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higher % of corn acres were treated with a Nitrogen fertilizer after planting/in-crop in 2023.</a:t>
            </a:r>
          </a:p>
        </p:txBody>
      </p:sp>
      <p:sp>
        <p:nvSpPr>
          <p:cNvPr id="17" name="Text Placeholder 15">
            <a:extLst>
              <a:ext uri="{FF2B5EF4-FFF2-40B4-BE49-F238E27FC236}">
                <a16:creationId xmlns:a16="http://schemas.microsoft.com/office/drawing/2014/main" id="{0F9BAB01-8618-478A-9CDB-56CB2723D2C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4" name="Picture 3">
            <a:extLst>
              <a:ext uri="{FF2B5EF4-FFF2-40B4-BE49-F238E27FC236}">
                <a16:creationId xmlns:a16="http://schemas.microsoft.com/office/drawing/2014/main" id="{FC3A2F83-C93B-9AE1-D594-644ED7AFC63F}"/>
              </a:ext>
            </a:extLst>
          </p:cNvPr>
          <p:cNvPicPr>
            <a:picLocks noChangeAspect="1"/>
          </p:cNvPicPr>
          <p:nvPr/>
        </p:nvPicPr>
        <p:blipFill>
          <a:blip r:embed="rId9"/>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A6126769-AC79-1ED8-78FD-A8DDFFF5033F}"/>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3" name="Object 2">
            <a:extLst>
              <a:ext uri="{FF2B5EF4-FFF2-40B4-BE49-F238E27FC236}">
                <a16:creationId xmlns:a16="http://schemas.microsoft.com/office/drawing/2014/main" id="{2DEA966D-D569-9469-7A98-C3B22096B992}"/>
              </a:ext>
            </a:extLst>
          </p:cNvPr>
          <p:cNvGraphicFramePr>
            <a:graphicFrameLocks/>
          </p:cNvGraphicFramePr>
          <p:nvPr>
            <p:extLst>
              <p:ext uri="{D42A27DB-BD31-4B8C-83A1-F6EECF244321}">
                <p14:modId xmlns:p14="http://schemas.microsoft.com/office/powerpoint/2010/main" val="5455819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2DEA966D-D569-9469-7A98-C3B22096B992}"/>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corn, how many acres of each fertilizer type did you apply?”</a:t>
            </a:r>
          </a:p>
          <a:p>
            <a:r>
              <a:rPr lang="en-US" dirty="0"/>
              <a:t>The chart illustrates the % of total corn acres that were treated with a primary Nitrogen fertilizer at each timing in each year. A list of Primary Nitrogen fertilizers can be accessed by clicking on the “A” button. Significant changes from 2022 to 2023 are highlighted.</a:t>
            </a:r>
            <a:endParaRPr lang="en-US" sz="1050" dirty="0">
              <a:solidFill>
                <a:srgbClr val="201B1A"/>
              </a:solidFill>
            </a:endParaRP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0080E5-064A-4A6D-85F3-5A981418F90E}"/>
              </a:ext>
            </a:extLst>
          </p:cNvPr>
          <p:cNvPicPr>
            <a:picLocks noChangeAspect="1"/>
          </p:cNvPicPr>
          <p:nvPr/>
        </p:nvPicPr>
        <p:blipFill>
          <a:blip r:embed="rId3"/>
          <a:stretch>
            <a:fillRect/>
          </a:stretch>
        </p:blipFill>
        <p:spPr>
          <a:xfrm>
            <a:off x="2648355"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Main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10" name="TextBox 9">
            <a:extLst>
              <a:ext uri="{FF2B5EF4-FFF2-40B4-BE49-F238E27FC236}">
                <a16:creationId xmlns:a16="http://schemas.microsoft.com/office/drawing/2014/main" id="{9D8F74AA-E123-4A57-8C0A-705E1C093616}"/>
              </a:ext>
            </a:extLst>
          </p:cNvPr>
          <p:cNvSpPr txBox="1"/>
          <p:nvPr/>
        </p:nvSpPr>
        <p:spPr>
          <a:xfrm>
            <a:off x="8913812" y="4437878"/>
            <a:ext cx="14564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Older farmers tend to rely on ag retailer more often.</a:t>
            </a:r>
          </a:p>
        </p:txBody>
      </p:sp>
      <p:graphicFrame>
        <p:nvGraphicFramePr>
          <p:cNvPr id="3" name="Object 2">
            <a:extLst>
              <a:ext uri="{FF2B5EF4-FFF2-40B4-BE49-F238E27FC236}">
                <a16:creationId xmlns:a16="http://schemas.microsoft.com/office/drawing/2014/main" id="{F71F021C-244C-4D9C-9D01-13CFC77D8560}"/>
              </a:ext>
            </a:extLst>
          </p:cNvPr>
          <p:cNvGraphicFramePr>
            <a:graphicFrameLocks/>
          </p:cNvGraphicFramePr>
          <p:nvPr>
            <p:extLst>
              <p:ext uri="{D42A27DB-BD31-4B8C-83A1-F6EECF244321}">
                <p14:modId xmlns:p14="http://schemas.microsoft.com/office/powerpoint/2010/main" val="21739306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F71F021C-244C-4D9C-9D01-13CFC77D856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was the main person who determined what fertilizer application rate you should use for your grain corn in 2023?"</a:t>
            </a:r>
          </a:p>
          <a:p>
            <a:pPr lvl="0"/>
            <a:r>
              <a:rPr lang="en-US" dirty="0"/>
              <a:t>The chart illustrates the % of grain corn growers who indicated each person who determined their fertilizer application rate in 2023.</a:t>
            </a:r>
          </a:p>
        </p:txBody>
      </p:sp>
    </p:spTree>
    <p:extLst>
      <p:ext uri="{BB962C8B-B14F-4D97-AF65-F5344CB8AC3E}">
        <p14:creationId xmlns:p14="http://schemas.microsoft.com/office/powerpoint/2010/main" val="264035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0ED83B-40FC-42A4-BF85-7EBA47999416}"/>
              </a:ext>
            </a:extLst>
          </p:cNvPr>
          <p:cNvPicPr>
            <a:picLocks noChangeAspect="1"/>
          </p:cNvPicPr>
          <p:nvPr/>
        </p:nvPicPr>
        <p:blipFill>
          <a:blip r:embed="rId3"/>
          <a:stretch>
            <a:fillRect/>
          </a:stretch>
        </p:blipFill>
        <p:spPr>
          <a:xfrm>
            <a:off x="2513012" y="990600"/>
            <a:ext cx="8961897" cy="5761219"/>
          </a:xfrm>
          <a:prstGeom prst="rect">
            <a:avLst/>
          </a:prstGeom>
        </p:spPr>
      </p:pic>
      <p:sp>
        <p:nvSpPr>
          <p:cNvPr id="2" name="Title 1"/>
          <p:cNvSpPr>
            <a:spLocks noGrp="1"/>
          </p:cNvSpPr>
          <p:nvPr>
            <p:ph type="title" idx="4294967295"/>
          </p:nvPr>
        </p:nvSpPr>
        <p:spPr>
          <a:xfrm>
            <a:off x="2055812" y="152400"/>
            <a:ext cx="10133013" cy="334963"/>
          </a:xfrm>
          <a:prstGeom prst="rect">
            <a:avLst/>
          </a:prstGeom>
        </p:spPr>
        <p:txBody>
          <a:bodyPr/>
          <a:lstStyle/>
          <a:p>
            <a:r>
              <a:rPr lang="en-US" sz="2200" dirty="0"/>
              <a:t>Linkage of Who Makes Rate Decision on Compliance </a:t>
            </a:r>
            <a:br>
              <a:rPr lang="en-US" sz="2200" dirty="0"/>
            </a:br>
            <a:r>
              <a:rPr lang="en-US" sz="2200" dirty="0"/>
              <a:t>with 4R Consistency Criteria -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6" name="TextBox 5">
            <a:extLst>
              <a:ext uri="{FF2B5EF4-FFF2-40B4-BE49-F238E27FC236}">
                <a16:creationId xmlns:a16="http://schemas.microsoft.com/office/drawing/2014/main" id="{FAFD7941-DCE3-DC8F-3B1A-A756A1615B8B}"/>
              </a:ext>
            </a:extLst>
          </p:cNvPr>
          <p:cNvSpPr txBox="1"/>
          <p:nvPr/>
        </p:nvSpPr>
        <p:spPr>
          <a:xfrm>
            <a:off x="9142412" y="4501101"/>
            <a:ext cx="1676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When fertilizer rate decisions are made by ag retailers, Level 2 4R Consistency is higher.</a:t>
            </a:r>
          </a:p>
        </p:txBody>
      </p:sp>
      <p:pic>
        <p:nvPicPr>
          <p:cNvPr id="11" name="Picture 10" descr="Asset 17.png">
            <a:extLst>
              <a:ext uri="{FF2B5EF4-FFF2-40B4-BE49-F238E27FC236}">
                <a16:creationId xmlns:a16="http://schemas.microsoft.com/office/drawing/2014/main" id="{011264B8-C516-110D-B98A-D25F4B44CDE5}"/>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2610A964-C924-591D-C8FE-2245BE791A56}"/>
              </a:ext>
            </a:extLst>
          </p:cNvPr>
          <p:cNvGraphicFramePr>
            <a:graphicFrameLocks/>
          </p:cNvGraphicFramePr>
          <p:nvPr>
            <p:extLst>
              <p:ext uri="{D42A27DB-BD31-4B8C-83A1-F6EECF244321}">
                <p14:modId xmlns:p14="http://schemas.microsoft.com/office/powerpoint/2010/main" val="22094158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2610A964-C924-591D-C8FE-2245BE791A56}"/>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grain corn?" The chart illustrates the % of crop acres that meet Level 1 and Level 2 4R consistency criteria based on who made the fertilizer rate decision. </a:t>
            </a:r>
          </a:p>
        </p:txBody>
      </p:sp>
    </p:spTree>
    <p:extLst>
      <p:ext uri="{BB962C8B-B14F-4D97-AF65-F5344CB8AC3E}">
        <p14:creationId xmlns:p14="http://schemas.microsoft.com/office/powerpoint/2010/main" val="3108973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52D31-1738-4B11-8405-588C55E7E94C}"/>
              </a:ext>
            </a:extLst>
          </p:cNvPr>
          <p:cNvPicPr>
            <a:picLocks noChangeAspect="1"/>
          </p:cNvPicPr>
          <p:nvPr/>
        </p:nvPicPr>
        <p:blipFill>
          <a:blip r:embed="rId3"/>
          <a:stretch>
            <a:fillRect/>
          </a:stretch>
        </p:blipFill>
        <p:spPr>
          <a:xfrm>
            <a:off x="2513012" y="1008388"/>
            <a:ext cx="8961897" cy="5773412"/>
          </a:xfrm>
          <a:prstGeom prst="rect">
            <a:avLst/>
          </a:prstGeom>
        </p:spPr>
      </p:pic>
      <p:sp>
        <p:nvSpPr>
          <p:cNvPr id="2" name="Title 1"/>
          <p:cNvSpPr>
            <a:spLocks noGrp="1"/>
          </p:cNvSpPr>
          <p:nvPr>
            <p:ph type="title" idx="4294967295"/>
          </p:nvPr>
        </p:nvSpPr>
        <p:spPr>
          <a:xfrm>
            <a:off x="2055812" y="194735"/>
            <a:ext cx="10133013" cy="334963"/>
          </a:xfrm>
          <a:prstGeom prst="rect">
            <a:avLst/>
          </a:prstGeom>
        </p:spPr>
        <p:txBody>
          <a:bodyPr/>
          <a:lstStyle/>
          <a:p>
            <a:r>
              <a:rPr lang="en-US" sz="2200" dirty="0"/>
              <a:t>Linkage of Who Makes Rate Decision on Compliance </a:t>
            </a:r>
            <a:br>
              <a:rPr lang="en-US" sz="2200" dirty="0"/>
            </a:br>
            <a:r>
              <a:rPr lang="en-US" sz="2200" dirty="0"/>
              <a:t>with 4R Consistency Criteria - Corn - Trends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3" name="TextBox 2">
            <a:extLst>
              <a:ext uri="{FF2B5EF4-FFF2-40B4-BE49-F238E27FC236}">
                <a16:creationId xmlns:a16="http://schemas.microsoft.com/office/drawing/2014/main" id="{2969456A-C277-3088-7783-62A9FAE40951}"/>
              </a:ext>
            </a:extLst>
          </p:cNvPr>
          <p:cNvSpPr txBox="1"/>
          <p:nvPr/>
        </p:nvSpPr>
        <p:spPr>
          <a:xfrm>
            <a:off x="5197068" y="2544972"/>
            <a:ext cx="2971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Level 1 compliance declined in 2023 among those who used an independent consultant to make rate decisions. </a:t>
            </a:r>
          </a:p>
        </p:txBody>
      </p:sp>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grain corn?" The chart illustrates the % of crop acres that meet Level 1 and Level 2 4R consistency criteria based on who made the fertilizer rate decision. </a:t>
            </a:r>
          </a:p>
        </p:txBody>
      </p:sp>
    </p:spTree>
    <p:extLst>
      <p:ext uri="{BB962C8B-B14F-4D97-AF65-F5344CB8AC3E}">
        <p14:creationId xmlns:p14="http://schemas.microsoft.com/office/powerpoint/2010/main" val="3830885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B47B40-CB7F-43E7-9E06-1D09569D9ABD}"/>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055812" y="250825"/>
            <a:ext cx="10133013" cy="334963"/>
          </a:xfrm>
          <a:prstGeom prst="rect">
            <a:avLst/>
          </a:prstGeom>
        </p:spPr>
        <p:txBody>
          <a:bodyPr/>
          <a:lstStyle/>
          <a:p>
            <a:r>
              <a:rPr lang="en-US" sz="2200" dirty="0"/>
              <a:t>Linkage of Nitrogen Rates and Who Makes Rate Decisions -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12" name="Object 11">
            <a:extLst>
              <a:ext uri="{FF2B5EF4-FFF2-40B4-BE49-F238E27FC236}">
                <a16:creationId xmlns:a16="http://schemas.microsoft.com/office/drawing/2014/main" id="{65FF22DB-611A-D060-5A90-FEA3FAB999C9}"/>
              </a:ext>
            </a:extLst>
          </p:cNvPr>
          <p:cNvGraphicFramePr>
            <a:graphicFrameLocks/>
          </p:cNvGraphicFramePr>
          <p:nvPr>
            <p:extLst>
              <p:ext uri="{D42A27DB-BD31-4B8C-83A1-F6EECF244321}">
                <p14:modId xmlns:p14="http://schemas.microsoft.com/office/powerpoint/2010/main" val="1556021112"/>
              </p:ext>
            </p:extLst>
          </p:nvPr>
        </p:nvGraphicFramePr>
        <p:xfrm>
          <a:off x="1257462"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12" name="Object 11">
                        <a:extLst>
                          <a:ext uri="{FF2B5EF4-FFF2-40B4-BE49-F238E27FC236}">
                            <a16:creationId xmlns:a16="http://schemas.microsoft.com/office/drawing/2014/main" id="{65FF22DB-611A-D060-5A90-FEA3FAB999C9}"/>
                          </a:ext>
                        </a:extLst>
                      </p:cNvPr>
                      <p:cNvPicPr/>
                      <p:nvPr/>
                    </p:nvPicPr>
                    <p:blipFill>
                      <a:blip r:embed="rId8"/>
                      <a:srcRect l="35417" t="2469" r="35417" b="70782"/>
                      <a:stretch>
                        <a:fillRect/>
                      </a:stretch>
                    </p:blipFill>
                    <p:spPr>
                      <a:xfrm>
                        <a:off x="1257462"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EF1DE07C-10CC-CA85-A91B-B757E5228770}"/>
              </a:ext>
            </a:extLst>
          </p:cNvPr>
          <p:cNvSpPr txBox="1"/>
          <p:nvPr/>
        </p:nvSpPr>
        <p:spPr>
          <a:xfrm>
            <a:off x="7618412" y="1518332"/>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significant differences in Nitrogen application rates based on who made the rate decision.</a:t>
            </a:r>
          </a:p>
        </p:txBody>
      </p:sp>
      <p:sp>
        <p:nvSpPr>
          <p:cNvPr id="10" name="TextBox 9">
            <a:extLst>
              <a:ext uri="{FF2B5EF4-FFF2-40B4-BE49-F238E27FC236}">
                <a16:creationId xmlns:a16="http://schemas.microsoft.com/office/drawing/2014/main" id="{8A5F6CAD-F3FA-1B39-9306-CA129F835599}"/>
              </a:ext>
            </a:extLst>
          </p:cNvPr>
          <p:cNvSpPr txBox="1"/>
          <p:nvPr/>
        </p:nvSpPr>
        <p:spPr>
          <a:xfrm>
            <a:off x="7313612" y="2772001"/>
            <a:ext cx="2895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If anything, ag retailer recommended rates are slightly lower than other people who make the decision.</a:t>
            </a:r>
          </a:p>
        </p:txBody>
      </p:sp>
      <p:graphicFrame>
        <p:nvGraphicFramePr>
          <p:cNvPr id="13" name="Object 12">
            <a:extLst>
              <a:ext uri="{FF2B5EF4-FFF2-40B4-BE49-F238E27FC236}">
                <a16:creationId xmlns:a16="http://schemas.microsoft.com/office/drawing/2014/main" id="{6EFFFD3E-B900-4AB6-9117-5D1F42B5CE23}"/>
              </a:ext>
            </a:extLst>
          </p:cNvPr>
          <p:cNvGraphicFramePr>
            <a:graphicFrameLocks/>
          </p:cNvGraphicFramePr>
          <p:nvPr>
            <p:extLst>
              <p:ext uri="{D42A27DB-BD31-4B8C-83A1-F6EECF244321}">
                <p14:modId xmlns:p14="http://schemas.microsoft.com/office/powerpoint/2010/main" val="29699264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B72E8078-9CBF-2D79-B258-FB07CF464605}"/>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grain corn?" The chart illustrates the average nitrogen rate applied, based on who made the fertilizer rate decision. </a:t>
            </a:r>
          </a:p>
        </p:txBody>
      </p:sp>
    </p:spTree>
    <p:extLst>
      <p:ext uri="{BB962C8B-B14F-4D97-AF65-F5344CB8AC3E}">
        <p14:creationId xmlns:p14="http://schemas.microsoft.com/office/powerpoint/2010/main" val="772531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51C262-FA29-43F6-90E7-CC5FA6409316}"/>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Professional Designation of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389A8615-F232-99C7-714F-213D18140C00}"/>
              </a:ext>
            </a:extLst>
          </p:cNvPr>
          <p:cNvGraphicFramePr>
            <a:graphicFrameLocks/>
          </p:cNvGraphicFramePr>
          <p:nvPr>
            <p:extLst>
              <p:ext uri="{D42A27DB-BD31-4B8C-83A1-F6EECF244321}">
                <p14:modId xmlns:p14="http://schemas.microsoft.com/office/powerpoint/2010/main" val="21523103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389A8615-F232-99C7-714F-213D18140C0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the person who determined your fertilizer application rate hold any of the following professional designations?"</a:t>
            </a:r>
          </a:p>
          <a:p>
            <a:pPr lvl="0"/>
            <a:r>
              <a:rPr lang="en-US" dirty="0"/>
              <a:t>Separately for each type of person who determined the fertilizer application rate, the charts illustrate the professional designation of those people.</a:t>
            </a:r>
          </a:p>
        </p:txBody>
      </p:sp>
    </p:spTree>
    <p:extLst>
      <p:ext uri="{BB962C8B-B14F-4D97-AF65-F5344CB8AC3E}">
        <p14:creationId xmlns:p14="http://schemas.microsoft.com/office/powerpoint/2010/main" val="1186822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DCB26-A757-3272-60B5-99196DF2FB9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Importance of Professional Designation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10" name="TextBox 9">
            <a:extLst>
              <a:ext uri="{FF2B5EF4-FFF2-40B4-BE49-F238E27FC236}">
                <a16:creationId xmlns:a16="http://schemas.microsoft.com/office/drawing/2014/main" id="{0B52FCC0-78BE-433B-8E67-8B3E8BB95A30}"/>
              </a:ext>
            </a:extLst>
          </p:cNvPr>
          <p:cNvSpPr txBox="1"/>
          <p:nvPr/>
        </p:nvSpPr>
        <p:spPr>
          <a:xfrm>
            <a:off x="4113212" y="3720269"/>
            <a:ext cx="442785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22% of those growers who use an ICA to provide fertilizer rate recommendations indicated the professional designation is extremely important.</a:t>
            </a:r>
          </a:p>
        </p:txBody>
      </p:sp>
      <p:graphicFrame>
        <p:nvGraphicFramePr>
          <p:cNvPr id="3" name="Object 2">
            <a:extLst>
              <a:ext uri="{FF2B5EF4-FFF2-40B4-BE49-F238E27FC236}">
                <a16:creationId xmlns:a16="http://schemas.microsoft.com/office/drawing/2014/main" id="{C9576E66-6A1D-FB14-287B-67D00A460945}"/>
              </a:ext>
            </a:extLst>
          </p:cNvPr>
          <p:cNvGraphicFramePr>
            <a:graphicFrameLocks/>
          </p:cNvGraphicFramePr>
          <p:nvPr>
            <p:extLst>
              <p:ext uri="{D42A27DB-BD31-4B8C-83A1-F6EECF244321}">
                <p14:modId xmlns:p14="http://schemas.microsoft.com/office/powerpoint/2010/main" val="102621073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C9576E66-6A1D-FB14-287B-67D00A460945}"/>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"How important is it to you that the person providing your fertilizer application rate recommendation has a professional designation (i.e. CCA, P.Ag.)"</a:t>
            </a:r>
          </a:p>
          <a:p>
            <a:pPr lvl="0"/>
            <a:r>
              <a:rPr lang="en-US" dirty="0"/>
              <a:t>Separately for each type of person who determined the fertilizer application rate, the chart illustrates the level of importance for having a professional designation.</a:t>
            </a:r>
          </a:p>
        </p:txBody>
      </p:sp>
    </p:spTree>
    <p:extLst>
      <p:ext uri="{BB962C8B-B14F-4D97-AF65-F5344CB8AC3E}">
        <p14:creationId xmlns:p14="http://schemas.microsoft.com/office/powerpoint/2010/main" val="1032938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6812" y="228600"/>
            <a:ext cx="9477375" cy="334963"/>
          </a:xfrm>
          <a:prstGeom prst="rect">
            <a:avLst/>
          </a:prstGeom>
        </p:spPr>
        <p:txBody>
          <a:bodyPr/>
          <a:lstStyle/>
          <a:p>
            <a:r>
              <a:rPr lang="en-US" sz="2200" dirty="0"/>
              <a:t>Deviation from Recommended Application Rate</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B4FFC344-3F0C-7009-E578-89D43A136FBB}"/>
              </a:ext>
            </a:extLst>
          </p:cNvPr>
          <p:cNvGraphicFramePr>
            <a:graphicFrameLocks/>
          </p:cNvGraphicFramePr>
          <p:nvPr>
            <p:extLst>
              <p:ext uri="{D42A27DB-BD31-4B8C-83A1-F6EECF244321}">
                <p14:modId xmlns:p14="http://schemas.microsoft.com/office/powerpoint/2010/main" val="105262313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3" name="Object 2">
                        <a:extLst>
                          <a:ext uri="{FF2B5EF4-FFF2-40B4-BE49-F238E27FC236}">
                            <a16:creationId xmlns:a16="http://schemas.microsoft.com/office/drawing/2014/main" id="{B4FFC344-3F0C-7009-E578-89D43A136FBB}"/>
                          </a:ext>
                        </a:extLst>
                      </p:cNvPr>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FC5A85C-8474-3A98-FB66-2DCFBE6EA740}"/>
              </a:ext>
            </a:extLst>
          </p:cNvPr>
          <p:cNvSpPr txBox="1"/>
          <p:nvPr/>
        </p:nvSpPr>
        <p:spPr>
          <a:xfrm>
            <a:off x="10361612" y="3153001"/>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Large farms more often went above the recommended rate.</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you decide to increase or decrease your fertilizer application rate in grain corn above or below the recommended rate?"</a:t>
            </a:r>
          </a:p>
          <a:p>
            <a:pPr lvl="0"/>
            <a:r>
              <a:rPr lang="en-US" dirty="0"/>
              <a:t>The pie chart illustrates the % of respondents who went above the recommended rate, below the recommended rate or applied the recommended rate. Separately for various geographic and demographic segments, the chart on the right illustrates the % of respondents who decreased their application rate below the recommended rate.</a:t>
            </a:r>
            <a:endParaRPr lang="en-CA" sz="800" dirty="0"/>
          </a:p>
        </p:txBody>
      </p:sp>
      <p:grpSp>
        <p:nvGrpSpPr>
          <p:cNvPr id="12" name="Group 11">
            <a:extLst>
              <a:ext uri="{FF2B5EF4-FFF2-40B4-BE49-F238E27FC236}">
                <a16:creationId xmlns:a16="http://schemas.microsoft.com/office/drawing/2014/main" id="{F427F2E0-7B4D-49A3-9779-297AAB6A0504}"/>
              </a:ext>
            </a:extLst>
          </p:cNvPr>
          <p:cNvGrpSpPr/>
          <p:nvPr/>
        </p:nvGrpSpPr>
        <p:grpSpPr>
          <a:xfrm>
            <a:off x="2636162" y="822995"/>
            <a:ext cx="8986283" cy="5767316"/>
            <a:chOff x="2636162" y="822995"/>
            <a:chExt cx="8986283" cy="5767316"/>
          </a:xfrm>
        </p:grpSpPr>
        <p:pic>
          <p:nvPicPr>
            <p:cNvPr id="10" name="Picture 9">
              <a:extLst>
                <a:ext uri="{FF2B5EF4-FFF2-40B4-BE49-F238E27FC236}">
                  <a16:creationId xmlns:a16="http://schemas.microsoft.com/office/drawing/2014/main" id="{0C532A47-DD36-4D80-A7F7-11AB66D57549}"/>
                </a:ext>
              </a:extLst>
            </p:cNvPr>
            <p:cNvPicPr>
              <a:picLocks noChangeAspect="1"/>
            </p:cNvPicPr>
            <p:nvPr/>
          </p:nvPicPr>
          <p:blipFill>
            <a:blip r:embed="rId8"/>
            <a:stretch>
              <a:fillRect/>
            </a:stretch>
          </p:blipFill>
          <p:spPr>
            <a:xfrm>
              <a:off x="2636162" y="822995"/>
              <a:ext cx="8986283" cy="5767316"/>
            </a:xfrm>
            <a:prstGeom prst="rect">
              <a:avLst/>
            </a:prstGeom>
          </p:spPr>
        </p:pic>
        <p:cxnSp>
          <p:nvCxnSpPr>
            <p:cNvPr id="6" name="Straight Connector 5">
              <a:extLst>
                <a:ext uri="{FF2B5EF4-FFF2-40B4-BE49-F238E27FC236}">
                  <a16:creationId xmlns:a16="http://schemas.microsoft.com/office/drawing/2014/main" id="{E4B28805-6045-47F8-8E70-3B56CC9ACEC7}"/>
                </a:ext>
              </a:extLst>
            </p:cNvPr>
            <p:cNvCxnSpPr/>
            <p:nvPr/>
          </p:nvCxnSpPr>
          <p:spPr>
            <a:xfrm>
              <a:off x="4494212" y="1862896"/>
              <a:ext cx="381000" cy="194504"/>
            </a:xfrm>
            <a:prstGeom prst="line">
              <a:avLst/>
            </a:prstGeom>
            <a:ln w="127">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4323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0C3A43-5D98-990B-4DEF-A813206B3FD1}"/>
              </a:ext>
            </a:extLst>
          </p:cNvPr>
          <p:cNvPicPr>
            <a:picLocks noChangeAspect="1"/>
          </p:cNvPicPr>
          <p:nvPr/>
        </p:nvPicPr>
        <p:blipFill>
          <a:blip r:embed="rId3"/>
          <a:stretch>
            <a:fillRect/>
          </a:stretch>
        </p:blipFill>
        <p:spPr>
          <a:xfrm>
            <a:off x="2656140" y="831048"/>
            <a:ext cx="8946329"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Reasons for Increasing Above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8E56686C-BE43-8743-C880-44F4F4072CE9}"/>
              </a:ext>
            </a:extLst>
          </p:cNvPr>
          <p:cNvGraphicFramePr>
            <a:graphicFrameLocks/>
          </p:cNvGraphicFramePr>
          <p:nvPr>
            <p:extLst>
              <p:ext uri="{D42A27DB-BD31-4B8C-83A1-F6EECF244321}">
                <p14:modId xmlns:p14="http://schemas.microsoft.com/office/powerpoint/2010/main" val="19891988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E56686C-BE43-8743-C880-44F4F4072CE9}"/>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increased their fertilizer rate above the recommended rate were asked: "What were the reasons that you increased your fertilizer application rate in grain corn above the recommended rate?"</a:t>
            </a:r>
          </a:p>
          <a:p>
            <a:pPr lvl="0"/>
            <a:r>
              <a:rPr lang="en-US" dirty="0"/>
              <a:t>The chart illustrates the main reason and other reasons for applying more than the recommended rate in 2023.</a:t>
            </a:r>
          </a:p>
        </p:txBody>
      </p:sp>
    </p:spTree>
    <p:extLst>
      <p:ext uri="{BB962C8B-B14F-4D97-AF65-F5344CB8AC3E}">
        <p14:creationId xmlns:p14="http://schemas.microsoft.com/office/powerpoint/2010/main" val="3692596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E1A2F-2999-AE08-745C-0B3269C8B4C8}"/>
              </a:ext>
            </a:extLst>
          </p:cNvPr>
          <p:cNvPicPr>
            <a:picLocks noChangeAspect="1"/>
          </p:cNvPicPr>
          <p:nvPr/>
        </p:nvPicPr>
        <p:blipFill>
          <a:blip r:embed="rId3"/>
          <a:stretch>
            <a:fillRect/>
          </a:stretch>
        </p:blipFill>
        <p:spPr>
          <a:xfrm>
            <a:off x="2656140" y="831048"/>
            <a:ext cx="8946329"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Reasons for Decreasing Below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BC412940-7875-DE9D-4E8F-716D0C357A03}"/>
              </a:ext>
            </a:extLst>
          </p:cNvPr>
          <p:cNvGraphicFramePr>
            <a:graphicFrameLocks/>
          </p:cNvGraphicFramePr>
          <p:nvPr>
            <p:extLst>
              <p:ext uri="{D42A27DB-BD31-4B8C-83A1-F6EECF244321}">
                <p14:modId xmlns:p14="http://schemas.microsoft.com/office/powerpoint/2010/main" val="19899745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BC412940-7875-DE9D-4E8F-716D0C357A03}"/>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decreased their fertilizer rate below the recommended rate were asked: "What were the reasons that you decreased your fertilizer application rate in grain corn below the recommended rate?"</a:t>
            </a:r>
          </a:p>
          <a:p>
            <a:pPr lvl="0"/>
            <a:r>
              <a:rPr lang="en-US" dirty="0"/>
              <a:t>The chart illustrates the main reason and other reasons for applying less than the recommended rate in 2023.</a:t>
            </a:r>
          </a:p>
        </p:txBody>
      </p:sp>
    </p:spTree>
    <p:extLst>
      <p:ext uri="{BB962C8B-B14F-4D97-AF65-F5344CB8AC3E}">
        <p14:creationId xmlns:p14="http://schemas.microsoft.com/office/powerpoint/2010/main" val="1915280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C83BDE-5C87-50FF-4EB3-56AFD86196D2}"/>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Nitrogen Stabilizers in Corn - By Fertilizer Type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2665412" y="6429601"/>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11" name="Text Placeholder 15">
            <a:extLst>
              <a:ext uri="{FF2B5EF4-FFF2-40B4-BE49-F238E27FC236}">
                <a16:creationId xmlns:a16="http://schemas.microsoft.com/office/drawing/2014/main" id="{EDCE2B62-6E6C-45D7-A971-DEE586FBA68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4" name="TextBox 13"/>
          <p:cNvSpPr txBox="1"/>
          <p:nvPr/>
        </p:nvSpPr>
        <p:spPr>
          <a:xfrm>
            <a:off x="8075612" y="3648891"/>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35% of corn acres treated with urea had a nitrogen stabilizer added to the urea.</a:t>
            </a:r>
          </a:p>
        </p:txBody>
      </p:sp>
      <p:graphicFrame>
        <p:nvGraphicFramePr>
          <p:cNvPr id="3" name="Object 2">
            <a:extLst>
              <a:ext uri="{FF2B5EF4-FFF2-40B4-BE49-F238E27FC236}">
                <a16:creationId xmlns:a16="http://schemas.microsoft.com/office/drawing/2014/main" id="{FC94BA97-3586-945E-F437-ABB1250F9B11}"/>
              </a:ext>
            </a:extLst>
          </p:cNvPr>
          <p:cNvGraphicFramePr>
            <a:graphicFrameLocks/>
          </p:cNvGraphicFramePr>
          <p:nvPr>
            <p:extLst>
              <p:ext uri="{D42A27DB-BD31-4B8C-83A1-F6EECF244321}">
                <p14:modId xmlns:p14="http://schemas.microsoft.com/office/powerpoint/2010/main" val="10112648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FC94BA97-3586-945E-F437-ABB1250F9B1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each nitrogen fertilizer type, expressed as the % of acres treated with each primary nitrogen fertilizer type.</a:t>
            </a:r>
            <a:endParaRPr lang="en-CA" dirty="0"/>
          </a:p>
        </p:txBody>
      </p:sp>
    </p:spTree>
    <p:extLst>
      <p:ext uri="{BB962C8B-B14F-4D97-AF65-F5344CB8AC3E}">
        <p14:creationId xmlns:p14="http://schemas.microsoft.com/office/powerpoint/2010/main" val="2358495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81A87-59FD-D665-6218-9AA416F882D9}"/>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Timing in Corn in 2023 (% of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9" name="Text Placeholder 15">
            <a:extLst>
              <a:ext uri="{FF2B5EF4-FFF2-40B4-BE49-F238E27FC236}">
                <a16:creationId xmlns:a16="http://schemas.microsoft.com/office/drawing/2014/main" id="{78F84246-DF01-488E-A191-4B6FF019D68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Rectangle 19">
            <a:extLst>
              <a:ext uri="{FF2B5EF4-FFF2-40B4-BE49-F238E27FC236}">
                <a16:creationId xmlns:a16="http://schemas.microsoft.com/office/drawing/2014/main" id="{01D07C6E-C402-4D98-B8A3-2CE70075EB4A}"/>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652F948F-EC4C-4A66-A182-F60E5BEF6AE8}"/>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7D327ABA-A145-F431-DFEC-D3A74B1C5442}"/>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4DC58A80-0D59-ED41-C7B2-C4E8C8358649}"/>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corn, how many acres of each fertilizer type did you apply?”</a:t>
            </a:r>
          </a:p>
          <a:p>
            <a:r>
              <a:rPr lang="en-CA" dirty="0"/>
              <a:t>Separately for each timing, the charts illustrate the % of total corn acres that was treated with a primary nitrogen fertilizer by geography, farm size, age and 4R program familiarity.</a:t>
            </a:r>
          </a:p>
          <a:p>
            <a:r>
              <a:rPr lang="en-CA" dirty="0"/>
              <a:t>Nitrogen only includes those fertilizer types where nitrogen is the primary component. A list can be accessed by clicking on the “A” button.</a:t>
            </a:r>
          </a:p>
        </p:txBody>
      </p:sp>
    </p:spTree>
    <p:extLst>
      <p:ext uri="{BB962C8B-B14F-4D97-AF65-F5344CB8AC3E}">
        <p14:creationId xmlns:p14="http://schemas.microsoft.com/office/powerpoint/2010/main" val="901552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4"/>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A3D5CF-4BB6-FD0C-475D-97873044F27B}"/>
              </a:ext>
            </a:extLst>
          </p:cNvPr>
          <p:cNvPicPr>
            <a:picLocks noChangeAspect="1"/>
          </p:cNvPicPr>
          <p:nvPr/>
        </p:nvPicPr>
        <p:blipFill>
          <a:blip r:embed="rId3"/>
          <a:stretch>
            <a:fillRect/>
          </a:stretch>
        </p:blipFill>
        <p:spPr>
          <a:xfrm>
            <a:off x="2671660" y="831048"/>
            <a:ext cx="8915289"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Nitrogen Stabilizers in Corn - By Application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3" name="TextBox 12"/>
          <p:cNvSpPr txBox="1"/>
          <p:nvPr/>
        </p:nvSpPr>
        <p:spPr>
          <a:xfrm>
            <a:off x="6856412" y="1981200"/>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reported an increase in N fertilizer applied with a stabilizer.</a:t>
            </a:r>
          </a:p>
        </p:txBody>
      </p:sp>
      <p:sp>
        <p:nvSpPr>
          <p:cNvPr id="14" name="Text Placeholder 15">
            <a:extLst>
              <a:ext uri="{FF2B5EF4-FFF2-40B4-BE49-F238E27FC236}">
                <a16:creationId xmlns:a16="http://schemas.microsoft.com/office/drawing/2014/main" id="{1D70106A-76B2-479C-9BD4-5A2E263C329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12" name="Object 11">
            <a:extLst>
              <a:ext uri="{FF2B5EF4-FFF2-40B4-BE49-F238E27FC236}">
                <a16:creationId xmlns:a16="http://schemas.microsoft.com/office/drawing/2014/main" id="{79E25587-7CCA-CC6B-5DD5-F56093142F6E}"/>
              </a:ext>
            </a:extLst>
          </p:cNvPr>
          <p:cNvGraphicFramePr>
            <a:graphicFrameLocks/>
          </p:cNvGraphicFramePr>
          <p:nvPr>
            <p:extLst>
              <p:ext uri="{D42A27DB-BD31-4B8C-83A1-F6EECF244321}">
                <p14:modId xmlns:p14="http://schemas.microsoft.com/office/powerpoint/2010/main" val="398889963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2" name="Object 11">
                        <a:extLst>
                          <a:ext uri="{FF2B5EF4-FFF2-40B4-BE49-F238E27FC236}">
                            <a16:creationId xmlns:a16="http://schemas.microsoft.com/office/drawing/2014/main" id="{79E25587-7CCA-CC6B-5DD5-F56093142F6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If none were used, check the box at the bottom of the table."</a:t>
            </a:r>
          </a:p>
          <a:p>
            <a:r>
              <a:rPr lang="en-US" dirty="0"/>
              <a:t>The chart illustrates the use of any nitrogen stabilizer on any nitrogen fertilizer type by timing, expressed as the % of acres treated with any primary nitrogen fertilizer type that was treated with any nitrogen stabilizer.</a:t>
            </a:r>
            <a:endParaRPr lang="en-CA" dirty="0"/>
          </a:p>
        </p:txBody>
      </p:sp>
      <p:sp>
        <p:nvSpPr>
          <p:cNvPr id="3" name="TextBox 2">
            <a:extLst>
              <a:ext uri="{FF2B5EF4-FFF2-40B4-BE49-F238E27FC236}">
                <a16:creationId xmlns:a16="http://schemas.microsoft.com/office/drawing/2014/main" id="{357A0905-7769-6316-8F3B-368880A44236}"/>
              </a:ext>
            </a:extLst>
          </p:cNvPr>
          <p:cNvSpPr txBox="1"/>
          <p:nvPr/>
        </p:nvSpPr>
        <p:spPr>
          <a:xfrm>
            <a:off x="2665412" y="6429601"/>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Tree>
    <p:extLst>
      <p:ext uri="{BB962C8B-B14F-4D97-AF65-F5344CB8AC3E}">
        <p14:creationId xmlns:p14="http://schemas.microsoft.com/office/powerpoint/2010/main" val="91448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4995D-EA8A-AF29-BD0B-F7F4D4FE58EE}"/>
              </a:ext>
            </a:extLst>
          </p:cNvPr>
          <p:cNvPicPr>
            <a:picLocks noChangeAspect="1"/>
          </p:cNvPicPr>
          <p:nvPr/>
        </p:nvPicPr>
        <p:blipFill>
          <a:blip r:embed="rId3"/>
          <a:stretch>
            <a:fillRect/>
          </a:stretch>
        </p:blipFill>
        <p:spPr>
          <a:xfrm>
            <a:off x="2653098" y="831048"/>
            <a:ext cx="8952415" cy="57512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Individual Nitrogen Stabilizers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Isosceles Triangle 13"/>
          <p:cNvSpPr/>
          <p:nvPr/>
        </p:nvSpPr>
        <p:spPr>
          <a:xfrm rot="16200000">
            <a:off x="7037465" y="476663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7218518" y="4648200"/>
            <a:ext cx="2199657"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Excelis Maxx was the most commonly used stabilizer; applied on about 6% of total Nitrogen fertilizer acres.</a:t>
            </a:r>
          </a:p>
        </p:txBody>
      </p:sp>
      <p:sp>
        <p:nvSpPr>
          <p:cNvPr id="16" name="Text Placeholder 15">
            <a:extLst>
              <a:ext uri="{FF2B5EF4-FFF2-40B4-BE49-F238E27FC236}">
                <a16:creationId xmlns:a16="http://schemas.microsoft.com/office/drawing/2014/main" id="{9F02E30A-12CD-40C6-BC31-0BAAB0697E86}"/>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If none were used, check the box at the bottom of the table."</a:t>
            </a:r>
          </a:p>
          <a:p>
            <a:r>
              <a:rPr lang="en-CA" dirty="0"/>
              <a:t>The chart illustrates the use of each nitrogen stabilizer product on any nitrogen fertilizer type at any timing, expressed as the % of acres treated with any primary nitrogen fertilizer type that was treated with each nitrogen stabilizer product.</a:t>
            </a:r>
          </a:p>
        </p:txBody>
      </p:sp>
      <p:sp>
        <p:nvSpPr>
          <p:cNvPr id="4" name="TextBox 3">
            <a:extLst>
              <a:ext uri="{FF2B5EF4-FFF2-40B4-BE49-F238E27FC236}">
                <a16:creationId xmlns:a16="http://schemas.microsoft.com/office/drawing/2014/main" id="{6DCE9C13-69CC-4CFC-38A9-72A103903DFA}"/>
              </a:ext>
            </a:extLst>
          </p:cNvPr>
          <p:cNvSpPr txBox="1"/>
          <p:nvPr/>
        </p:nvSpPr>
        <p:spPr>
          <a:xfrm>
            <a:off x="2665412" y="6429601"/>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Tree>
    <p:extLst>
      <p:ext uri="{BB962C8B-B14F-4D97-AF65-F5344CB8AC3E}">
        <p14:creationId xmlns:p14="http://schemas.microsoft.com/office/powerpoint/2010/main" val="784656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E2BE0-0FDE-7C60-0EF3-ABA03DE84115}"/>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Nitrogen Stabilizers by Geographic/Demographic Segment</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7694612" y="1734670"/>
            <a:ext cx="2514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located in the Western &amp; Central Lake Erie basin were less likely to use a N stabilizer. </a:t>
            </a:r>
          </a:p>
        </p:txBody>
      </p:sp>
      <p:sp>
        <p:nvSpPr>
          <p:cNvPr id="16" name="Text Placeholder 15">
            <a:extLst>
              <a:ext uri="{FF2B5EF4-FFF2-40B4-BE49-F238E27FC236}">
                <a16:creationId xmlns:a16="http://schemas.microsoft.com/office/drawing/2014/main" id="{AD37432B-9690-477E-8557-25285AA1B2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7" name="Rectangle 16">
            <a:extLst>
              <a:ext uri="{FF2B5EF4-FFF2-40B4-BE49-F238E27FC236}">
                <a16:creationId xmlns:a16="http://schemas.microsoft.com/office/drawing/2014/main" id="{F9F64E40-6427-477D-B7D6-8E80E8F862B1}"/>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8" name="Picture 17">
            <a:extLst>
              <a:ext uri="{FF2B5EF4-FFF2-40B4-BE49-F238E27FC236}">
                <a16:creationId xmlns:a16="http://schemas.microsoft.com/office/drawing/2014/main" id="{0A4B0BC0-7EA1-475F-B064-CB2E59CF0F74}"/>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graphicFrame>
        <p:nvGraphicFramePr>
          <p:cNvPr id="3" name="Object 2">
            <a:extLst>
              <a:ext uri="{FF2B5EF4-FFF2-40B4-BE49-F238E27FC236}">
                <a16:creationId xmlns:a16="http://schemas.microsoft.com/office/drawing/2014/main" id="{E984108E-8AEB-8BCB-70DB-AEC78707E3AC}"/>
              </a:ext>
            </a:extLst>
          </p:cNvPr>
          <p:cNvGraphicFramePr>
            <a:graphicFrameLocks/>
          </p:cNvGraphicFramePr>
          <p:nvPr>
            <p:extLst>
              <p:ext uri="{D42A27DB-BD31-4B8C-83A1-F6EECF244321}">
                <p14:modId xmlns:p14="http://schemas.microsoft.com/office/powerpoint/2010/main" val="23437540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E984108E-8AEB-8BCB-70DB-AEC78707E3AC}"/>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If none were used, check the box at the bottom of the table."</a:t>
            </a:r>
          </a:p>
          <a:p>
            <a:r>
              <a:rPr lang="en-CA" dirty="0"/>
              <a:t>Separately for each geographic and demographic segment, the chart illustrates the use of any nitrogen stabilizer on any nitrogen fertilizer type, expressed as the % of acres treated with any primary nitrogen fertilizer type that was treated with any nitrogen stabilizer.</a:t>
            </a:r>
          </a:p>
        </p:txBody>
      </p:sp>
      <p:sp>
        <p:nvSpPr>
          <p:cNvPr id="6" name="TextBox 5">
            <a:extLst>
              <a:ext uri="{FF2B5EF4-FFF2-40B4-BE49-F238E27FC236}">
                <a16:creationId xmlns:a16="http://schemas.microsoft.com/office/drawing/2014/main" id="{E5C713AB-036D-CAC1-6FF3-1F4E20F98376}"/>
              </a:ext>
            </a:extLst>
          </p:cNvPr>
          <p:cNvSpPr txBox="1"/>
          <p:nvPr/>
        </p:nvSpPr>
        <p:spPr>
          <a:xfrm>
            <a:off x="2665412" y="6429601"/>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Tree>
    <p:extLst>
      <p:ext uri="{BB962C8B-B14F-4D97-AF65-F5344CB8AC3E}">
        <p14:creationId xmlns:p14="http://schemas.microsoft.com/office/powerpoint/2010/main" val="4001729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8"/>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8" grpId="0" animBg="1"/>
      <p:bldP spid="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62E8F2-82DE-95EB-0D0C-68B555F6464C}"/>
              </a:ext>
            </a:extLst>
          </p:cNvPr>
          <p:cNvPicPr>
            <a:picLocks noChangeAspect="1"/>
          </p:cNvPicPr>
          <p:nvPr/>
        </p:nvPicPr>
        <p:blipFill>
          <a:blip r:embed="rId3"/>
          <a:stretch>
            <a:fillRect/>
          </a:stretch>
        </p:blipFill>
        <p:spPr>
          <a:xfrm>
            <a:off x="2513012" y="831048"/>
            <a:ext cx="8940243"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Use of EEFs by Timing - % of Nitrogen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AD3D5CD6-F98B-4704-B61F-1EB7843C8EF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Isosceles Triangle 12">
            <a:extLst>
              <a:ext uri="{FF2B5EF4-FFF2-40B4-BE49-F238E27FC236}">
                <a16:creationId xmlns:a16="http://schemas.microsoft.com/office/drawing/2014/main" id="{61A5AA23-D924-8978-18B4-B4BD00F14567}"/>
              </a:ext>
            </a:extLst>
          </p:cNvPr>
          <p:cNvSpPr/>
          <p:nvPr/>
        </p:nvSpPr>
        <p:spPr>
          <a:xfrm>
            <a:off x="8380815" y="168268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DB3DF509-D85C-8D7E-7D53-3AFCB0242ED1}"/>
              </a:ext>
            </a:extLst>
          </p:cNvPr>
          <p:cNvSpPr txBox="1"/>
          <p:nvPr/>
        </p:nvSpPr>
        <p:spPr>
          <a:xfrm>
            <a:off x="7454822" y="1852999"/>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32% of the total N volume applied in corn was applied in a protected form.</a:t>
            </a:r>
          </a:p>
        </p:txBody>
      </p:sp>
      <p:graphicFrame>
        <p:nvGraphicFramePr>
          <p:cNvPr id="14" name="Object 13">
            <a:extLst>
              <a:ext uri="{FF2B5EF4-FFF2-40B4-BE49-F238E27FC236}">
                <a16:creationId xmlns:a16="http://schemas.microsoft.com/office/drawing/2014/main" id="{E3F8A6EE-8768-FE0A-FD44-71FBEC4EB112}"/>
              </a:ext>
            </a:extLst>
          </p:cNvPr>
          <p:cNvGraphicFramePr>
            <a:graphicFrameLocks/>
          </p:cNvGraphicFramePr>
          <p:nvPr>
            <p:extLst>
              <p:ext uri="{D42A27DB-BD31-4B8C-83A1-F6EECF244321}">
                <p14:modId xmlns:p14="http://schemas.microsoft.com/office/powerpoint/2010/main" val="340799819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14" name="Object 13">
                        <a:extLst>
                          <a:ext uri="{FF2B5EF4-FFF2-40B4-BE49-F238E27FC236}">
                            <a16:creationId xmlns:a16="http://schemas.microsoft.com/office/drawing/2014/main" id="{E3F8A6EE-8768-FE0A-FD44-71FBEC4EB11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11" name="Picture 10" descr="Asset 17.png">
            <a:extLst>
              <a:ext uri="{FF2B5EF4-FFF2-40B4-BE49-F238E27FC236}">
                <a16:creationId xmlns:a16="http://schemas.microsoft.com/office/drawing/2014/main" id="{24727D1E-3100-40AF-9A0E-9B8F20D22C9F}"/>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were asked: "Which of the following nitrogen stabilizers did you use?"</a:t>
            </a:r>
          </a:p>
          <a:p>
            <a:r>
              <a:rPr lang="en-US" dirty="0"/>
              <a:t>Separately for each application timing, the chart illustrates the % of primary Nitrogen fertilizer users who used each type of EEF.</a:t>
            </a:r>
            <a:endParaRPr lang="en-CA" dirty="0"/>
          </a:p>
        </p:txBody>
      </p:sp>
    </p:spTree>
    <p:extLst>
      <p:ext uri="{BB962C8B-B14F-4D97-AF65-F5344CB8AC3E}">
        <p14:creationId xmlns:p14="http://schemas.microsoft.com/office/powerpoint/2010/main" val="3189467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3F0CE-8773-4E66-9F51-F8EADB33BA6A}"/>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Use of EEFs by Timing - % of Nitrogen Volume - Net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AD3D5CD6-F98B-4704-B61F-1EB7843C8EF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10" name="Object 9">
            <a:extLst>
              <a:ext uri="{FF2B5EF4-FFF2-40B4-BE49-F238E27FC236}">
                <a16:creationId xmlns:a16="http://schemas.microsoft.com/office/drawing/2014/main" id="{AF35E89D-A260-BAF3-4E8B-40F098504C0E}"/>
              </a:ext>
            </a:extLst>
          </p:cNvPr>
          <p:cNvGraphicFramePr>
            <a:graphicFrameLocks/>
          </p:cNvGraphicFramePr>
          <p:nvPr>
            <p:extLst>
              <p:ext uri="{D42A27DB-BD31-4B8C-83A1-F6EECF244321}">
                <p14:modId xmlns:p14="http://schemas.microsoft.com/office/powerpoint/2010/main" val="59441990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10" name="Object 9">
                        <a:extLst>
                          <a:ext uri="{FF2B5EF4-FFF2-40B4-BE49-F238E27FC236}">
                            <a16:creationId xmlns:a16="http://schemas.microsoft.com/office/drawing/2014/main" id="{AF35E89D-A260-BAF3-4E8B-40F098504C0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"Which of the following fertilizer types did you apply (the list included ESN and SuperU)" </a:t>
            </a:r>
          </a:p>
          <a:p>
            <a:r>
              <a:rPr lang="en-US" dirty="0"/>
              <a:t>Respondents who used any primary Nitrogen fertilizer (excluding ESN and SuperU) were asked: "Which of the following nitrogen stabilizers did you use?" </a:t>
            </a:r>
          </a:p>
          <a:p>
            <a:r>
              <a:rPr lang="en-US" dirty="0"/>
              <a:t>Separately for each EEF type, the chart illustrates the % of primary Nitrogen fertilizer volume that was applied with an EEF using each placement. </a:t>
            </a:r>
            <a:endParaRPr lang="en-CA" dirty="0"/>
          </a:p>
        </p:txBody>
      </p:sp>
    </p:spTree>
    <p:extLst>
      <p:ext uri="{BB962C8B-B14F-4D97-AF65-F5344CB8AC3E}">
        <p14:creationId xmlns:p14="http://schemas.microsoft.com/office/powerpoint/2010/main" val="1894868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DCD1E-CF77-9F4B-D072-88DB14660F9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Target vs. Actual Yield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9980612" y="2514600"/>
            <a:ext cx="18530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Actual yields were about 4 bu/ac above targeted yields in 2023.</a:t>
            </a:r>
          </a:p>
        </p:txBody>
      </p:sp>
      <p:sp>
        <p:nvSpPr>
          <p:cNvPr id="12" name="Text Placeholder 15">
            <a:extLst>
              <a:ext uri="{FF2B5EF4-FFF2-40B4-BE49-F238E27FC236}">
                <a16:creationId xmlns:a16="http://schemas.microsoft.com/office/drawing/2014/main" id="{62AD480C-3F61-4F35-B7C7-50325EA1571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E37224E1-E49B-D880-EE7A-9C9F837B5861}"/>
              </a:ext>
            </a:extLst>
          </p:cNvPr>
          <p:cNvGraphicFramePr>
            <a:graphicFrameLocks/>
          </p:cNvGraphicFramePr>
          <p:nvPr>
            <p:extLst>
              <p:ext uri="{D42A27DB-BD31-4B8C-83A1-F6EECF244321}">
                <p14:modId xmlns:p14="http://schemas.microsoft.com/office/powerpoint/2010/main" val="16982130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E37224E1-E49B-D880-EE7A-9C9F837B586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corn in 2023 (respondents had the option to report that they did not have a target yield)? What was the average yield for your corn in 2023? “</a:t>
            </a:r>
          </a:p>
          <a:p>
            <a:r>
              <a:rPr lang="en-CA" dirty="0"/>
              <a:t>The graph illustrates the average target yield and the average actual yield reported in each year.</a:t>
            </a:r>
          </a:p>
        </p:txBody>
      </p:sp>
    </p:spTree>
    <p:extLst>
      <p:ext uri="{BB962C8B-B14F-4D97-AF65-F5344CB8AC3E}">
        <p14:creationId xmlns:p14="http://schemas.microsoft.com/office/powerpoint/2010/main" val="606641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6202-2B30-B0BA-ACDA-147940788827}"/>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Target vs. Actual Yield in Corn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 Placeholder 15">
            <a:extLst>
              <a:ext uri="{FF2B5EF4-FFF2-40B4-BE49-F238E27FC236}">
                <a16:creationId xmlns:a16="http://schemas.microsoft.com/office/drawing/2014/main" id="{E24C755D-3564-4F72-A968-C35B0CBD682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Rectangle 12">
            <a:extLst>
              <a:ext uri="{FF2B5EF4-FFF2-40B4-BE49-F238E27FC236}">
                <a16:creationId xmlns:a16="http://schemas.microsoft.com/office/drawing/2014/main" id="{CC9084CD-DD05-4363-B688-B94A9E96BDB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4" name="Picture 13">
            <a:extLst>
              <a:ext uri="{FF2B5EF4-FFF2-40B4-BE49-F238E27FC236}">
                <a16:creationId xmlns:a16="http://schemas.microsoft.com/office/drawing/2014/main" id="{1468B85B-D1B9-4B5D-AC53-F6D0ED47B3B6}"/>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corn in 2023 (respondents had the option to report that they did not have a target yield)? What was the average yield for your corn in 2023? “</a:t>
            </a:r>
          </a:p>
          <a:p>
            <a:r>
              <a:rPr lang="en-CA" dirty="0"/>
              <a:t>Separately by geography,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157806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4AEB88-B668-4D6F-AC2B-699CE33FAEB4}"/>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Use Efficiency</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 Placeholder 15">
            <a:extLst>
              <a:ext uri="{FF2B5EF4-FFF2-40B4-BE49-F238E27FC236}">
                <a16:creationId xmlns:a16="http://schemas.microsoft.com/office/drawing/2014/main" id="{E24C755D-3564-4F72-A968-C35B0CBD682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E9498D86-FF79-9DD6-DF66-4876649AF435}"/>
              </a:ext>
            </a:extLst>
          </p:cNvPr>
          <p:cNvGraphicFramePr>
            <a:graphicFrameLocks/>
          </p:cNvGraphicFramePr>
          <p:nvPr>
            <p:extLst>
              <p:ext uri="{D42A27DB-BD31-4B8C-83A1-F6EECF244321}">
                <p14:modId xmlns:p14="http://schemas.microsoft.com/office/powerpoint/2010/main" val="2628191008"/>
              </p:ext>
            </p:extLst>
          </p:nvPr>
        </p:nvGraphicFramePr>
        <p:xfrm>
          <a:off x="760412" y="46482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9498D86-FF79-9DD6-DF66-4876649AF435}"/>
                          </a:ext>
                        </a:extLst>
                      </p:cNvPr>
                      <p:cNvPicPr/>
                      <p:nvPr/>
                    </p:nvPicPr>
                    <p:blipFill>
                      <a:blip r:embed="rId8"/>
                      <a:srcRect l="35417" t="2469" r="35417" b="70782"/>
                      <a:stretch>
                        <a:fillRect/>
                      </a:stretch>
                    </p:blipFill>
                    <p:spPr>
                      <a:xfrm>
                        <a:off x="760412" y="46482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The chart illustrates grain corn nitrogen use efficiency based on average actual yields and target yields. The NUE was calculated by dividing the total volume of nitrogen applied across all timings in grain corn by the average actual yield and target yield. </a:t>
            </a:r>
            <a:endParaRPr lang="en-CA" sz="800" dirty="0"/>
          </a:p>
        </p:txBody>
      </p:sp>
    </p:spTree>
    <p:extLst>
      <p:ext uri="{BB962C8B-B14F-4D97-AF65-F5344CB8AC3E}">
        <p14:creationId xmlns:p14="http://schemas.microsoft.com/office/powerpoint/2010/main" val="412717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E509E-87D2-1C7F-FF2B-AA151B2852A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Factors Considered When Setting Target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675CB832-E874-DEEB-15F3-82AEA347085E}"/>
              </a:ext>
            </a:extLst>
          </p:cNvPr>
          <p:cNvGraphicFramePr>
            <a:graphicFrameLocks/>
          </p:cNvGraphicFramePr>
          <p:nvPr>
            <p:extLst>
              <p:ext uri="{D42A27DB-BD31-4B8C-83A1-F6EECF244321}">
                <p14:modId xmlns:p14="http://schemas.microsoft.com/office/powerpoint/2010/main" val="22642521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675CB832-E874-DEEB-15F3-82AEA347085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set a target yield were asked: "Which of the following factors did you consider when you set your target yield for grain corn in 2023?"</a:t>
            </a:r>
          </a:p>
          <a:p>
            <a:pPr lvl="0"/>
            <a:r>
              <a:rPr lang="en-US" dirty="0"/>
              <a:t>The chart illustrates the main factor and other factors considered when setting the target yield in grain corn.</a:t>
            </a:r>
          </a:p>
        </p:txBody>
      </p:sp>
    </p:spTree>
    <p:extLst>
      <p:ext uri="{BB962C8B-B14F-4D97-AF65-F5344CB8AC3E}">
        <p14:creationId xmlns:p14="http://schemas.microsoft.com/office/powerpoint/2010/main" val="3931153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36F16-04A9-A8E5-D5A5-E3E11809D6E4}"/>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Micro/Secondary Nutrients - % of Growers Using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2BD8A063-7A4D-491C-BC01-76006C31249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a:extLst>
              <a:ext uri="{FF2B5EF4-FFF2-40B4-BE49-F238E27FC236}">
                <a16:creationId xmlns:a16="http://schemas.microsoft.com/office/drawing/2014/main" id="{5A30E3ED-4041-4528-B79E-76F2CEBAE9AD}"/>
              </a:ext>
            </a:extLst>
          </p:cNvPr>
          <p:cNvSpPr txBox="1"/>
          <p:nvPr/>
        </p:nvSpPr>
        <p:spPr>
          <a:xfrm>
            <a:off x="7237412" y="5545182"/>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zinc appears to be trending lower.</a:t>
            </a:r>
          </a:p>
        </p:txBody>
      </p:sp>
      <p:graphicFrame>
        <p:nvGraphicFramePr>
          <p:cNvPr id="4" name="Object 3">
            <a:extLst>
              <a:ext uri="{FF2B5EF4-FFF2-40B4-BE49-F238E27FC236}">
                <a16:creationId xmlns:a16="http://schemas.microsoft.com/office/drawing/2014/main" id="{FB859962-21F0-DDF6-BB9F-DC78F192055B}"/>
              </a:ext>
            </a:extLst>
          </p:cNvPr>
          <p:cNvGraphicFramePr>
            <a:graphicFrameLocks/>
          </p:cNvGraphicFramePr>
          <p:nvPr>
            <p:extLst>
              <p:ext uri="{D42A27DB-BD31-4B8C-83A1-F6EECF244321}">
                <p14:modId xmlns:p14="http://schemas.microsoft.com/office/powerpoint/2010/main" val="134963086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FB859962-21F0-DDF6-BB9F-DC78F192055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respondents were asked: “Did you use any of the following micro/secondary nutrients for your 2023 corn crop – boron, calcium, copper, magnesium, manganese, molybdenum, zinc?”</a:t>
            </a:r>
          </a:p>
          <a:p>
            <a:r>
              <a:rPr lang="en-CA" dirty="0"/>
              <a:t>The chart illustrates the % of corn growers who used each micronutrient in each year.</a:t>
            </a:r>
          </a:p>
        </p:txBody>
      </p:sp>
    </p:spTree>
    <p:extLst>
      <p:ext uri="{BB962C8B-B14F-4D97-AF65-F5344CB8AC3E}">
        <p14:creationId xmlns:p14="http://schemas.microsoft.com/office/powerpoint/2010/main" val="45069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371B23-CBA3-9AFD-829D-00B885B32861}"/>
              </a:ext>
            </a:extLst>
          </p:cNvPr>
          <p:cNvPicPr>
            <a:picLocks noChangeAspect="1"/>
          </p:cNvPicPr>
          <p:nvPr/>
        </p:nvPicPr>
        <p:blipFill>
          <a:blip r:embed="rId4"/>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Corn - % Crop Acres</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17" name="TextBox 16"/>
          <p:cNvSpPr txBox="1"/>
          <p:nvPr/>
        </p:nvSpPr>
        <p:spPr>
          <a:xfrm>
            <a:off x="7102528" y="4114800"/>
            <a:ext cx="21426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Appears to be a slow decline in % of corn acres treated with P</a:t>
            </a:r>
            <a:r>
              <a:rPr lang="en-US" sz="1000" baseline="-25000" dirty="0"/>
              <a:t>2</a:t>
            </a:r>
            <a:r>
              <a:rPr lang="en-US" sz="1000" dirty="0"/>
              <a:t>O</a:t>
            </a:r>
            <a:r>
              <a:rPr lang="en-US" sz="1000" baseline="-25000" dirty="0"/>
              <a:t>5</a:t>
            </a:r>
            <a:r>
              <a:rPr lang="en-US" sz="1000" dirty="0"/>
              <a:t> at planting.</a:t>
            </a:r>
          </a:p>
        </p:txBody>
      </p:sp>
      <p:sp>
        <p:nvSpPr>
          <p:cNvPr id="18" name="Text Placeholder 15">
            <a:extLst>
              <a:ext uri="{FF2B5EF4-FFF2-40B4-BE49-F238E27FC236}">
                <a16:creationId xmlns:a16="http://schemas.microsoft.com/office/drawing/2014/main" id="{0A54529E-7318-42C2-AA3F-F6A6EE2F8EF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FC872E77-13C7-E42B-1229-5F760E2F4986}"/>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46AD87F-753A-5D19-DD68-747910663A40}"/>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corn, how many acres of each fertilizer type did you apply?”</a:t>
            </a:r>
          </a:p>
          <a:p>
            <a:r>
              <a:rPr lang="en-US" dirty="0"/>
              <a:t>The chart illustrates the % of total corn acres that was treated with a primary Phosphorus fertilizer at each timing in each year. A list of Primary Phosphorus fertilizers can be accessed by clicking on the “A” button. Significant changes from 2022 to 2023 are highlighted.</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38398EEA-437A-4458-A61C-41E6D4F0E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671" y="31606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392B6EE-4A12-645B-4686-BF708D2D980D}"/>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Application Method for Micro/Secondary Nutrients</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4" name="Text Placeholder 15">
            <a:extLst>
              <a:ext uri="{FF2B5EF4-FFF2-40B4-BE49-F238E27FC236}">
                <a16:creationId xmlns:a16="http://schemas.microsoft.com/office/drawing/2014/main" id="{0D0BB466-1176-4C65-AECA-92C085DF705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CB04DB11-6CB3-00BC-55F0-824DD7FD5AF8}"/>
              </a:ext>
            </a:extLst>
          </p:cNvPr>
          <p:cNvGraphicFramePr>
            <a:graphicFrameLocks/>
          </p:cNvGraphicFramePr>
          <p:nvPr>
            <p:extLst>
              <p:ext uri="{D42A27DB-BD31-4B8C-83A1-F6EECF244321}">
                <p14:modId xmlns:p14="http://schemas.microsoft.com/office/powerpoint/2010/main" val="393023270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CB04DB11-6CB3-00BC-55F0-824DD7FD5AF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were the micronutrients/secondary nutrients that you used in corn at [TIMING] applied? If you used more than one method, indicate the most common method that you used.”</a:t>
            </a:r>
          </a:p>
          <a:p>
            <a:r>
              <a:rPr lang="en-CA" dirty="0"/>
              <a:t>The chart illustrates the % of micro/secondary nutrient users who used each application method on a net basis for all application timings.</a:t>
            </a:r>
          </a:p>
        </p:txBody>
      </p:sp>
    </p:spTree>
    <p:extLst>
      <p:ext uri="{BB962C8B-B14F-4D97-AF65-F5344CB8AC3E}">
        <p14:creationId xmlns:p14="http://schemas.microsoft.com/office/powerpoint/2010/main" val="1763488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5C893-5A19-4300-7B48-BB258241D3FA}"/>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Formulation Type for Soil Applied Micro/Secondary Nutrients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 Placeholder 15">
            <a:extLst>
              <a:ext uri="{FF2B5EF4-FFF2-40B4-BE49-F238E27FC236}">
                <a16:creationId xmlns:a16="http://schemas.microsoft.com/office/drawing/2014/main" id="{0559E8E2-6B85-4B1A-94DE-19172942CD5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a:extLst>
              <a:ext uri="{FF2B5EF4-FFF2-40B4-BE49-F238E27FC236}">
                <a16:creationId xmlns:a16="http://schemas.microsoft.com/office/drawing/2014/main" id="{F63C9039-F49E-4CB9-B455-90643767224A}"/>
              </a:ext>
            </a:extLst>
          </p:cNvPr>
          <p:cNvSpPr txBox="1"/>
          <p:nvPr/>
        </p:nvSpPr>
        <p:spPr>
          <a:xfrm>
            <a:off x="5206139" y="5732465"/>
            <a:ext cx="2133600" cy="211135"/>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68% of soil-applied Zinc was granular.</a:t>
            </a:r>
          </a:p>
        </p:txBody>
      </p:sp>
      <p:graphicFrame>
        <p:nvGraphicFramePr>
          <p:cNvPr id="3" name="Object 2">
            <a:extLst>
              <a:ext uri="{FF2B5EF4-FFF2-40B4-BE49-F238E27FC236}">
                <a16:creationId xmlns:a16="http://schemas.microsoft.com/office/drawing/2014/main" id="{A23D5330-1D37-EFD1-D4D5-41867511C4D6}"/>
              </a:ext>
            </a:extLst>
          </p:cNvPr>
          <p:cNvGraphicFramePr>
            <a:graphicFrameLocks/>
          </p:cNvGraphicFramePr>
          <p:nvPr>
            <p:extLst>
              <p:ext uri="{D42A27DB-BD31-4B8C-83A1-F6EECF244321}">
                <p14:modId xmlns:p14="http://schemas.microsoft.com/office/powerpoint/2010/main" val="12563822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A23D5330-1D37-EFD1-D4D5-41867511C4D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soil-applied a micro or secondary nutrient were asked: "For your soil applied micronutrients/secondary nutrients, what was the formulation?"</a:t>
            </a:r>
          </a:p>
          <a:p>
            <a:r>
              <a:rPr lang="en-CA" dirty="0"/>
              <a:t>The chart illustrates the % of soil-applied micro/secondary nutrient users who indicated that they used each formulation type.</a:t>
            </a:r>
          </a:p>
        </p:txBody>
      </p:sp>
    </p:spTree>
    <p:extLst>
      <p:ext uri="{BB962C8B-B14F-4D97-AF65-F5344CB8AC3E}">
        <p14:creationId xmlns:p14="http://schemas.microsoft.com/office/powerpoint/2010/main" val="2117710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4">
            <a:extLst>
              <a:ext uri="{FF2B5EF4-FFF2-40B4-BE49-F238E27FC236}">
                <a16:creationId xmlns:a16="http://schemas.microsoft.com/office/drawing/2014/main" id="{FA85E59E-82CB-D113-5966-F865BBB34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193" y="498314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a:extLst>
              <a:ext uri="{FF2B5EF4-FFF2-40B4-BE49-F238E27FC236}">
                <a16:creationId xmlns:a16="http://schemas.microsoft.com/office/drawing/2014/main" id="{9B08E02F-344C-FB9B-A391-796174783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193" y="281276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873751D-D078-4CB6-95BE-C3F960E741A9}"/>
              </a:ext>
            </a:extLst>
          </p:cNvPr>
          <p:cNvPicPr>
            <a:picLocks noChangeAspect="1"/>
          </p:cNvPicPr>
          <p:nvPr/>
        </p:nvPicPr>
        <p:blipFill>
          <a:blip r:embed="rId4"/>
          <a:stretch>
            <a:fillRect/>
          </a:stretch>
        </p:blipFill>
        <p:spPr>
          <a:xfrm>
            <a:off x="2645308" y="822995"/>
            <a:ext cx="89679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Method Used to Determine Need for Micro/Secondary Nutrients</a:t>
            </a:r>
            <a:endParaRPr lang="en-US" sz="2200" u="sng"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4" name="Text Placeholder 15">
            <a:extLst>
              <a:ext uri="{FF2B5EF4-FFF2-40B4-BE49-F238E27FC236}">
                <a16:creationId xmlns:a16="http://schemas.microsoft.com/office/drawing/2014/main" id="{355186DA-42B7-4F91-83C8-3059257D9A0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4247A76F-23F4-8234-301B-DD53626CC88B}"/>
              </a:ext>
            </a:extLst>
          </p:cNvPr>
          <p:cNvGraphicFramePr>
            <a:graphicFrameLocks/>
          </p:cNvGraphicFramePr>
          <p:nvPr>
            <p:extLst>
              <p:ext uri="{D42A27DB-BD31-4B8C-83A1-F6EECF244321}">
                <p14:modId xmlns:p14="http://schemas.microsoft.com/office/powerpoint/2010/main" val="18312937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4247A76F-23F4-8234-301B-DD53626CC88B}"/>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did you determine that you needed to apply [MICRONUTRIENT] in 2023?"</a:t>
            </a:r>
          </a:p>
          <a:p>
            <a:r>
              <a:rPr lang="en-CA" dirty="0"/>
              <a:t>The chart illustrates the % of micro/secondary nutrient users who indicated that they used each method to determine the need for the micro/secondary nutrient.</a:t>
            </a:r>
          </a:p>
        </p:txBody>
      </p:sp>
    </p:spTree>
    <p:extLst>
      <p:ext uri="{BB962C8B-B14F-4D97-AF65-F5344CB8AC3E}">
        <p14:creationId xmlns:p14="http://schemas.microsoft.com/office/powerpoint/2010/main" val="3280875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344970-248B-F92F-F69D-90323AB1BDCE}"/>
              </a:ext>
            </a:extLst>
          </p:cNvPr>
          <p:cNvPicPr>
            <a:picLocks noChangeAspect="1"/>
          </p:cNvPicPr>
          <p:nvPr/>
        </p:nvPicPr>
        <p:blipFill>
          <a:blip r:embed="rId3"/>
          <a:stretch>
            <a:fillRect/>
          </a:stretch>
        </p:blipFill>
        <p:spPr>
          <a:xfrm>
            <a:off x="2261012" y="685800"/>
            <a:ext cx="9396000" cy="604028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Custom Application by Fertilizer Source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42E91D0B-C516-4BE4-ACA5-AEC61811C71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0696E061-4DDC-80F1-821C-5A29D9537CCC}"/>
              </a:ext>
            </a:extLst>
          </p:cNvPr>
          <p:cNvGraphicFramePr>
            <a:graphicFrameLocks/>
          </p:cNvGraphicFramePr>
          <p:nvPr>
            <p:extLst>
              <p:ext uri="{D42A27DB-BD31-4B8C-83A1-F6EECF244321}">
                <p14:modId xmlns:p14="http://schemas.microsoft.com/office/powerpoint/2010/main" val="37818508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0696E061-4DDC-80F1-821C-5A29D9537CC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who applied the majority of the product?"</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68220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A61734-5A89-E964-78C9-7FFDAA07A537}"/>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Tillage Practices - % of planted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9B0229FC-5C8E-410E-8157-2D888941DFB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Rectangle 11">
            <a:extLst>
              <a:ext uri="{FF2B5EF4-FFF2-40B4-BE49-F238E27FC236}">
                <a16:creationId xmlns:a16="http://schemas.microsoft.com/office/drawing/2014/main" id="{B90D8314-6C26-40D1-A9D8-F33D4B5B1C26}"/>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395F6C1E-6962-462D-B029-AC79821B5B4D}"/>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graphicFrame>
        <p:nvGraphicFramePr>
          <p:cNvPr id="3" name="Object 2">
            <a:extLst>
              <a:ext uri="{FF2B5EF4-FFF2-40B4-BE49-F238E27FC236}">
                <a16:creationId xmlns:a16="http://schemas.microsoft.com/office/drawing/2014/main" id="{01474266-B1C7-F0B1-EBAD-2D82E7A21704}"/>
              </a:ext>
            </a:extLst>
          </p:cNvPr>
          <p:cNvGraphicFramePr>
            <a:graphicFrameLocks/>
          </p:cNvGraphicFramePr>
          <p:nvPr>
            <p:extLst>
              <p:ext uri="{D42A27DB-BD31-4B8C-83A1-F6EECF244321}">
                <p14:modId xmlns:p14="http://schemas.microsoft.com/office/powerpoint/2010/main" val="5948230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01474266-B1C7-F0B1-EBAD-2D82E7A21704}"/>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tillage practices, what percent of your corn acres in 2023 was zero till, min-till and conventional tillage?”</a:t>
            </a:r>
          </a:p>
          <a:p>
            <a:r>
              <a:rPr lang="en-CA" dirty="0"/>
              <a:t>Zero till means there were no dedicated tillage operations and a reasonably low disturbance one-pass seeding opener.</a:t>
            </a:r>
          </a:p>
          <a:p>
            <a:r>
              <a:rPr lang="en-CA" dirty="0"/>
              <a:t>Min-till means there was one tillage operation in addition to the seeding operation or a higher disturbance opener on the seeding equipment.</a:t>
            </a:r>
          </a:p>
          <a:p>
            <a:r>
              <a:rPr lang="en-CA" dirty="0"/>
              <a:t>Conventional tillage means there were multiple tillage operations to prepare the seedbed.</a:t>
            </a:r>
          </a:p>
          <a:p>
            <a:r>
              <a:rPr lang="en-CA" dirty="0"/>
              <a:t>Separately for various geographic and demographic segments, the chart illustrates the % of corn acres with each tillage practice.</a:t>
            </a:r>
          </a:p>
        </p:txBody>
      </p:sp>
    </p:spTree>
    <p:extLst>
      <p:ext uri="{BB962C8B-B14F-4D97-AF65-F5344CB8AC3E}">
        <p14:creationId xmlns:p14="http://schemas.microsoft.com/office/powerpoint/2010/main" val="1561691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65483-6514-4438-A987-DBEFA98AD860}"/>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Application Made This Year To Fertilize Next Year's Crop</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9B0229FC-5C8E-410E-8157-2D888941DFB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Rectangle 11">
            <a:extLst>
              <a:ext uri="{FF2B5EF4-FFF2-40B4-BE49-F238E27FC236}">
                <a16:creationId xmlns:a16="http://schemas.microsoft.com/office/drawing/2014/main" id="{B90D8314-6C26-40D1-A9D8-F33D4B5B1C26}"/>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395F6C1E-6962-462D-B029-AC79821B5B4D}"/>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graphicFrame>
        <p:nvGraphicFramePr>
          <p:cNvPr id="3" name="Object 2">
            <a:extLst>
              <a:ext uri="{FF2B5EF4-FFF2-40B4-BE49-F238E27FC236}">
                <a16:creationId xmlns:a16="http://schemas.microsoft.com/office/drawing/2014/main" id="{EF7BB558-1B1D-9C65-4665-A9C3823CD992}"/>
              </a:ext>
            </a:extLst>
          </p:cNvPr>
          <p:cNvGraphicFramePr>
            <a:graphicFrameLocks/>
          </p:cNvGraphicFramePr>
          <p:nvPr>
            <p:extLst>
              <p:ext uri="{D42A27DB-BD31-4B8C-83A1-F6EECF244321}">
                <p14:modId xmlns:p14="http://schemas.microsoft.com/office/powerpoint/2010/main" val="13183489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EF7BB558-1B1D-9C65-4665-A9C3823CD99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"In fields where you applied fertilizer for your 2023 grain corn crop, are you applying that fertilizer at a rate that will fertilize the crop that you will plant on those fields in 2023?"</a:t>
            </a:r>
          </a:p>
          <a:p>
            <a:r>
              <a:rPr lang="en-US" dirty="0"/>
              <a:t>Separately for various geographic and demographic segments, the chart illustrates the % of total corn growers who applied fertilizer in their 2023 grain corn crop at a rate that will fertilize the crop planted on those fields in 2023.</a:t>
            </a:r>
            <a:endParaRPr lang="en-CA" dirty="0"/>
          </a:p>
        </p:txBody>
      </p:sp>
    </p:spTree>
    <p:extLst>
      <p:ext uri="{BB962C8B-B14F-4D97-AF65-F5344CB8AC3E}">
        <p14:creationId xmlns:p14="http://schemas.microsoft.com/office/powerpoint/2010/main" val="4253108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919B3-33A6-4EB6-960F-9F2C8EA1CD39}"/>
              </a:ext>
            </a:extLst>
          </p:cNvPr>
          <p:cNvPicPr>
            <a:picLocks noChangeAspect="1"/>
          </p:cNvPicPr>
          <p:nvPr/>
        </p:nvPicPr>
        <p:blipFill>
          <a:blip r:embed="rId3"/>
          <a:stretch>
            <a:fillRect/>
          </a:stretch>
        </p:blipFill>
        <p:spPr>
          <a:xfrm>
            <a:off x="2645307" y="826045"/>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Use of Biostimulants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6" name="TextBox 5">
            <a:extLst>
              <a:ext uri="{FF2B5EF4-FFF2-40B4-BE49-F238E27FC236}">
                <a16:creationId xmlns:a16="http://schemas.microsoft.com/office/drawing/2014/main" id="{AD6DD060-6FAE-623F-C10D-AC5B6093BD32}"/>
              </a:ext>
            </a:extLst>
          </p:cNvPr>
          <p:cNvSpPr txBox="1"/>
          <p:nvPr/>
        </p:nvSpPr>
        <p:spPr>
          <a:xfrm>
            <a:off x="9985625" y="2695801"/>
            <a:ext cx="162462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Large farms were a little more likely to use biostimulants.</a:t>
            </a:r>
          </a:p>
        </p:txBody>
      </p:sp>
      <p:graphicFrame>
        <p:nvGraphicFramePr>
          <p:cNvPr id="3" name="Object 2">
            <a:extLst>
              <a:ext uri="{FF2B5EF4-FFF2-40B4-BE49-F238E27FC236}">
                <a16:creationId xmlns:a16="http://schemas.microsoft.com/office/drawing/2014/main" id="{D97F2ADC-E71F-D463-2BD4-A4841BC58E27}"/>
              </a:ext>
            </a:extLst>
          </p:cNvPr>
          <p:cNvGraphicFramePr>
            <a:graphicFrameLocks/>
          </p:cNvGraphicFramePr>
          <p:nvPr>
            <p:extLst>
              <p:ext uri="{D42A27DB-BD31-4B8C-83A1-F6EECF244321}">
                <p14:modId xmlns:p14="http://schemas.microsoft.com/office/powerpoint/2010/main" val="39213460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97F2ADC-E71F-D463-2BD4-A4841BC58E27}"/>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grain corn in the 2023 season?</a:t>
            </a:r>
          </a:p>
          <a:p>
            <a:pPr lvl="0"/>
            <a:r>
              <a:rPr lang="en-US" dirty="0"/>
              <a:t>The chart illustrates the % of total corn growers who used a biostimulant in 2023.</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379852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4736C-CE1A-4676-B7A2-6ECE58B61C02}"/>
              </a:ext>
            </a:extLst>
          </p:cNvPr>
          <p:cNvPicPr>
            <a:picLocks noChangeAspect="1"/>
          </p:cNvPicPr>
          <p:nvPr/>
        </p:nvPicPr>
        <p:blipFill>
          <a:blip r:embed="rId3"/>
          <a:stretch>
            <a:fillRect/>
          </a:stretch>
        </p:blipFill>
        <p:spPr>
          <a:xfrm>
            <a:off x="2648355" y="822996"/>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Nitrogen Fixing Biostimulants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2D0F8F28-92CC-6DFB-5167-48E1E5B71F37}"/>
              </a:ext>
            </a:extLst>
          </p:cNvPr>
          <p:cNvGraphicFramePr>
            <a:graphicFrameLocks/>
          </p:cNvGraphicFramePr>
          <p:nvPr>
            <p:extLst>
              <p:ext uri="{D42A27DB-BD31-4B8C-83A1-F6EECF244321}">
                <p14:modId xmlns:p14="http://schemas.microsoft.com/office/powerpoint/2010/main" val="38672979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D0F8F28-92CC-6DFB-5167-48E1E5B71F37}"/>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who used a biostimulant were asked: "Was the biostimulant that you applied in grain corn in 2023 a nitrogen fixing product?</a:t>
            </a:r>
          </a:p>
          <a:p>
            <a:pPr lvl="0">
              <a:defRPr/>
            </a:pPr>
            <a:r>
              <a:rPr lang="en-US" dirty="0"/>
              <a:t>The chart illustrates the % of total corn growers who used a nitrogen fixing biostimulant in 2023.</a:t>
            </a:r>
            <a:endParaRPr lang="en-CA" dirty="0"/>
          </a:p>
        </p:txBody>
      </p:sp>
    </p:spTree>
    <p:extLst>
      <p:ext uri="{BB962C8B-B14F-4D97-AF65-F5344CB8AC3E}">
        <p14:creationId xmlns:p14="http://schemas.microsoft.com/office/powerpoint/2010/main" val="2879690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074" y="762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Soybean</a:t>
            </a:r>
          </a:p>
        </p:txBody>
      </p:sp>
      <p:pic>
        <p:nvPicPr>
          <p:cNvPr id="25" name="Picture 24" descr="Asset 7.png"/>
          <p:cNvPicPr>
            <a:picLocks noChangeAspect="1"/>
          </p:cNvPicPr>
          <p:nvPr/>
        </p:nvPicPr>
        <p:blipFill>
          <a:blip r:embed="rId4" cstate="print"/>
          <a:stretch>
            <a:fillRect/>
          </a:stretch>
        </p:blipFill>
        <p:spPr>
          <a:xfrm>
            <a:off x="1141412" y="5312994"/>
            <a:ext cx="301752" cy="301752"/>
          </a:xfrm>
          <a:prstGeom prst="rect">
            <a:avLst/>
          </a:prstGeom>
        </p:spPr>
      </p:pic>
      <p:sp>
        <p:nvSpPr>
          <p:cNvPr id="100" name="Rectangle 29"/>
          <p:cNvSpPr>
            <a:spLocks noChangeArrowheads="1"/>
          </p:cNvSpPr>
          <p:nvPr/>
        </p:nvSpPr>
        <p:spPr bwMode="auto">
          <a:xfrm>
            <a:off x="5393796" y="1473201"/>
            <a:ext cx="6795029" cy="42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application timings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nutrients and fertilizer types are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placements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rates are being applied?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do farmers vary their fertilizer program from field to field?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incorporating nitrogen fixing crops into their rotation?</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farmers decide what fertilizer rate to apply?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extensively are nitrogen stabilized products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actual yields compare to target yields?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applying micro or secondary nutrients?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tillage practices were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were biostimulants used? </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52" name="Rounded Rectangle 112">
            <a:extLst>
              <a:ext uri="{FF2B5EF4-FFF2-40B4-BE49-F238E27FC236}">
                <a16:creationId xmlns:a16="http://schemas.microsoft.com/office/drawing/2014/main" id="{321AC6C6-03D0-3524-3372-90B917FC5B3D}"/>
              </a:ext>
            </a:extLst>
          </p:cNvPr>
          <p:cNvSpPr/>
          <p:nvPr/>
        </p:nvSpPr>
        <p:spPr>
          <a:xfrm>
            <a:off x="46354" y="371906"/>
            <a:ext cx="91440" cy="4718304"/>
          </a:xfrm>
          <a:prstGeom prst="roundRect">
            <a:avLst/>
          </a:prstGeom>
          <a:solidFill>
            <a:schemeClr val="tx2"/>
          </a:solidFill>
          <a:ln w="6350">
            <a:solidFill>
              <a:schemeClr val="bg1">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TextBox 52">
            <a:hlinkClick r:id="rId6" action="ppaction://hlinksldjump"/>
            <a:extLst>
              <a:ext uri="{FF2B5EF4-FFF2-40B4-BE49-F238E27FC236}">
                <a16:creationId xmlns:a16="http://schemas.microsoft.com/office/drawing/2014/main" id="{BB4DDDA1-A9DA-C779-A946-A9ACAB5C1565}"/>
              </a:ext>
            </a:extLst>
          </p:cNvPr>
          <p:cNvSpPr txBox="1"/>
          <p:nvPr/>
        </p:nvSpPr>
        <p:spPr>
          <a:xfrm>
            <a:off x="92074" y="34290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Timing</a:t>
            </a:r>
          </a:p>
        </p:txBody>
      </p:sp>
      <p:sp>
        <p:nvSpPr>
          <p:cNvPr id="56" name="TextBox 55">
            <a:hlinkClick r:id="rId7" action="ppaction://hlinksldjump"/>
            <a:extLst>
              <a:ext uri="{FF2B5EF4-FFF2-40B4-BE49-F238E27FC236}">
                <a16:creationId xmlns:a16="http://schemas.microsoft.com/office/drawing/2014/main" id="{20786912-16D8-4EB0-E8A7-2AF49443ACD5}"/>
              </a:ext>
            </a:extLst>
          </p:cNvPr>
          <p:cNvSpPr txBox="1"/>
          <p:nvPr/>
        </p:nvSpPr>
        <p:spPr>
          <a:xfrm>
            <a:off x="92074" y="501349"/>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Source</a:t>
            </a:r>
          </a:p>
        </p:txBody>
      </p:sp>
      <p:sp>
        <p:nvSpPr>
          <p:cNvPr id="65" name="TextBox 64">
            <a:hlinkClick r:id="rId8" action="ppaction://hlinksldjump"/>
            <a:extLst>
              <a:ext uri="{FF2B5EF4-FFF2-40B4-BE49-F238E27FC236}">
                <a16:creationId xmlns:a16="http://schemas.microsoft.com/office/drawing/2014/main" id="{C9E775C4-2EE6-BA0F-CFF5-57080862F95D}"/>
              </a:ext>
            </a:extLst>
          </p:cNvPr>
          <p:cNvSpPr txBox="1"/>
          <p:nvPr/>
        </p:nvSpPr>
        <p:spPr>
          <a:xfrm>
            <a:off x="92074" y="659798"/>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Placement</a:t>
            </a:r>
          </a:p>
        </p:txBody>
      </p:sp>
      <p:sp>
        <p:nvSpPr>
          <p:cNvPr id="67" name="TextBox 66">
            <a:hlinkClick r:id="rId9" action="ppaction://hlinksldjump"/>
            <a:extLst>
              <a:ext uri="{FF2B5EF4-FFF2-40B4-BE49-F238E27FC236}">
                <a16:creationId xmlns:a16="http://schemas.microsoft.com/office/drawing/2014/main" id="{2966A2C3-B2AE-F1BF-223F-BF2158B6767E}"/>
              </a:ext>
            </a:extLst>
          </p:cNvPr>
          <p:cNvSpPr txBox="1"/>
          <p:nvPr/>
        </p:nvSpPr>
        <p:spPr>
          <a:xfrm>
            <a:off x="92074" y="818247"/>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Nitrogen Rates</a:t>
            </a:r>
          </a:p>
        </p:txBody>
      </p:sp>
      <p:sp>
        <p:nvSpPr>
          <p:cNvPr id="68" name="TextBox 67">
            <a:hlinkClick r:id="rId10" action="ppaction://hlinksldjump"/>
            <a:extLst>
              <a:ext uri="{FF2B5EF4-FFF2-40B4-BE49-F238E27FC236}">
                <a16:creationId xmlns:a16="http://schemas.microsoft.com/office/drawing/2014/main" id="{6CA49032-0D69-8FD9-3874-29E31894DD79}"/>
              </a:ext>
            </a:extLst>
          </p:cNvPr>
          <p:cNvSpPr txBox="1"/>
          <p:nvPr/>
        </p:nvSpPr>
        <p:spPr>
          <a:xfrm>
            <a:off x="92074" y="1452043"/>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Program</a:t>
            </a:r>
          </a:p>
        </p:txBody>
      </p:sp>
      <p:sp>
        <p:nvSpPr>
          <p:cNvPr id="69" name="TextBox 68">
            <a:hlinkClick r:id="rId11" action="ppaction://hlinksldjump"/>
            <a:extLst>
              <a:ext uri="{FF2B5EF4-FFF2-40B4-BE49-F238E27FC236}">
                <a16:creationId xmlns:a16="http://schemas.microsoft.com/office/drawing/2014/main" id="{4586401B-53A8-8FB6-DEAB-E54E8DEF3926}"/>
              </a:ext>
            </a:extLst>
          </p:cNvPr>
          <p:cNvSpPr txBox="1"/>
          <p:nvPr/>
        </p:nvSpPr>
        <p:spPr>
          <a:xfrm>
            <a:off x="92074" y="2085839"/>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Nitrogen Fixing Crop in Previous Year</a:t>
            </a:r>
          </a:p>
        </p:txBody>
      </p:sp>
      <p:sp>
        <p:nvSpPr>
          <p:cNvPr id="70" name="TextBox 69">
            <a:hlinkClick r:id="rId12" action="ppaction://hlinksldjump"/>
            <a:extLst>
              <a:ext uri="{FF2B5EF4-FFF2-40B4-BE49-F238E27FC236}">
                <a16:creationId xmlns:a16="http://schemas.microsoft.com/office/drawing/2014/main" id="{8C54493E-3392-D050-9F8C-6DEF84CCB982}"/>
              </a:ext>
            </a:extLst>
          </p:cNvPr>
          <p:cNvSpPr txBox="1"/>
          <p:nvPr/>
        </p:nvSpPr>
        <p:spPr>
          <a:xfrm>
            <a:off x="92074" y="2402737"/>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Approaches Used To Decide Fertilizer Rate</a:t>
            </a:r>
          </a:p>
        </p:txBody>
      </p:sp>
      <p:sp>
        <p:nvSpPr>
          <p:cNvPr id="72" name="TextBox 71">
            <a:hlinkClick r:id="rId13" action="ppaction://hlinksldjump"/>
            <a:extLst>
              <a:ext uri="{FF2B5EF4-FFF2-40B4-BE49-F238E27FC236}">
                <a16:creationId xmlns:a16="http://schemas.microsoft.com/office/drawing/2014/main" id="{27A6F7B6-ACA7-61C1-B0C9-79298B86F836}"/>
              </a:ext>
            </a:extLst>
          </p:cNvPr>
          <p:cNvSpPr txBox="1"/>
          <p:nvPr/>
        </p:nvSpPr>
        <p:spPr>
          <a:xfrm>
            <a:off x="92074" y="3828778"/>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Target Yield vs. Actual Yield</a:t>
            </a:r>
          </a:p>
        </p:txBody>
      </p:sp>
      <p:sp>
        <p:nvSpPr>
          <p:cNvPr id="73" name="TextBox 72">
            <a:hlinkClick r:id="rId14" action="ppaction://hlinksldjump"/>
            <a:extLst>
              <a:ext uri="{FF2B5EF4-FFF2-40B4-BE49-F238E27FC236}">
                <a16:creationId xmlns:a16="http://schemas.microsoft.com/office/drawing/2014/main" id="{2884B7DC-FD0E-8509-957B-B955C9B11432}"/>
              </a:ext>
            </a:extLst>
          </p:cNvPr>
          <p:cNvSpPr txBox="1"/>
          <p:nvPr/>
        </p:nvSpPr>
        <p:spPr>
          <a:xfrm>
            <a:off x="92074" y="4304125"/>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Use of Micro/Secondary Nutrients</a:t>
            </a:r>
          </a:p>
        </p:txBody>
      </p:sp>
      <p:sp>
        <p:nvSpPr>
          <p:cNvPr id="74" name="TextBox 73">
            <a:hlinkClick r:id="rId15" action="ppaction://hlinksldjump"/>
            <a:extLst>
              <a:ext uri="{FF2B5EF4-FFF2-40B4-BE49-F238E27FC236}">
                <a16:creationId xmlns:a16="http://schemas.microsoft.com/office/drawing/2014/main" id="{946015E6-5C38-D6DE-9E16-F4AA5670CEA4}"/>
              </a:ext>
            </a:extLst>
          </p:cNvPr>
          <p:cNvSpPr txBox="1"/>
          <p:nvPr/>
        </p:nvSpPr>
        <p:spPr>
          <a:xfrm>
            <a:off x="92074" y="4621023"/>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Tillage Practices</a:t>
            </a:r>
          </a:p>
        </p:txBody>
      </p:sp>
      <p:sp>
        <p:nvSpPr>
          <p:cNvPr id="76" name="TextBox 75">
            <a:hlinkClick r:id="rId16" action="ppaction://hlinksldjump"/>
            <a:extLst>
              <a:ext uri="{FF2B5EF4-FFF2-40B4-BE49-F238E27FC236}">
                <a16:creationId xmlns:a16="http://schemas.microsoft.com/office/drawing/2014/main" id="{21AB8097-A5FB-8065-E1E7-AEF0F563CCC8}"/>
              </a:ext>
            </a:extLst>
          </p:cNvPr>
          <p:cNvSpPr txBox="1"/>
          <p:nvPr/>
        </p:nvSpPr>
        <p:spPr>
          <a:xfrm>
            <a:off x="92074" y="976696"/>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Phosphorus Rates</a:t>
            </a:r>
          </a:p>
        </p:txBody>
      </p:sp>
      <p:sp>
        <p:nvSpPr>
          <p:cNvPr id="82" name="TextBox 81">
            <a:hlinkClick r:id="rId17" action="ppaction://hlinksldjump"/>
            <a:extLst>
              <a:ext uri="{FF2B5EF4-FFF2-40B4-BE49-F238E27FC236}">
                <a16:creationId xmlns:a16="http://schemas.microsoft.com/office/drawing/2014/main" id="{FD6CF7DC-CBE8-4FCD-F836-E21E0271DF84}"/>
              </a:ext>
            </a:extLst>
          </p:cNvPr>
          <p:cNvSpPr txBox="1"/>
          <p:nvPr/>
        </p:nvSpPr>
        <p:spPr>
          <a:xfrm>
            <a:off x="92074" y="1135145"/>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Potassium Rates</a:t>
            </a:r>
          </a:p>
        </p:txBody>
      </p:sp>
      <p:sp>
        <p:nvSpPr>
          <p:cNvPr id="83" name="TextBox 82">
            <a:hlinkClick r:id="rId18" action="ppaction://hlinksldjump"/>
            <a:extLst>
              <a:ext uri="{FF2B5EF4-FFF2-40B4-BE49-F238E27FC236}">
                <a16:creationId xmlns:a16="http://schemas.microsoft.com/office/drawing/2014/main" id="{9CA04138-81CE-66EB-28D2-B0A093A05732}"/>
              </a:ext>
            </a:extLst>
          </p:cNvPr>
          <p:cNvSpPr txBox="1"/>
          <p:nvPr/>
        </p:nvSpPr>
        <p:spPr>
          <a:xfrm>
            <a:off x="92074" y="129359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Sulphur Rates</a:t>
            </a:r>
          </a:p>
        </p:txBody>
      </p:sp>
      <p:sp>
        <p:nvSpPr>
          <p:cNvPr id="84" name="TextBox 83">
            <a:hlinkClick r:id="rId19" action="ppaction://hlinksldjump"/>
            <a:extLst>
              <a:ext uri="{FF2B5EF4-FFF2-40B4-BE49-F238E27FC236}">
                <a16:creationId xmlns:a16="http://schemas.microsoft.com/office/drawing/2014/main" id="{FEFB9889-6049-713F-730F-7A693D1E1498}"/>
              </a:ext>
            </a:extLst>
          </p:cNvPr>
          <p:cNvSpPr txBox="1"/>
          <p:nvPr/>
        </p:nvSpPr>
        <p:spPr>
          <a:xfrm>
            <a:off x="92074" y="2244288"/>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Rates Set By Field Based On Expected Crop Yield</a:t>
            </a:r>
            <a:endParaRPr lang="en-CA" sz="1050" dirty="0">
              <a:solidFill>
                <a:schemeClr val="bg1"/>
              </a:solidFill>
              <a:latin typeface="Calibri Light" pitchFamily="34" charset="0"/>
              <a:cs typeface="Calibri Light" pitchFamily="34" charset="0"/>
            </a:endParaRPr>
          </a:p>
        </p:txBody>
      </p:sp>
      <p:sp>
        <p:nvSpPr>
          <p:cNvPr id="85" name="TextBox 84">
            <a:hlinkClick r:id="rId20" action="ppaction://hlinksldjump"/>
            <a:extLst>
              <a:ext uri="{FF2B5EF4-FFF2-40B4-BE49-F238E27FC236}">
                <a16:creationId xmlns:a16="http://schemas.microsoft.com/office/drawing/2014/main" id="{1C4E744D-FDB7-4C5C-1DA4-8FACA40197B7}"/>
              </a:ext>
            </a:extLst>
          </p:cNvPr>
          <p:cNvSpPr txBox="1"/>
          <p:nvPr/>
        </p:nvSpPr>
        <p:spPr>
          <a:xfrm>
            <a:off x="92074" y="1610492"/>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Variable Rates by Fertilizer Type</a:t>
            </a:r>
          </a:p>
        </p:txBody>
      </p:sp>
      <p:sp>
        <p:nvSpPr>
          <p:cNvPr id="86" name="TextBox 85">
            <a:hlinkClick r:id="rId21" action="ppaction://hlinksldjump"/>
            <a:extLst>
              <a:ext uri="{FF2B5EF4-FFF2-40B4-BE49-F238E27FC236}">
                <a16:creationId xmlns:a16="http://schemas.microsoft.com/office/drawing/2014/main" id="{21EE4071-66A9-E42E-E059-75386C88A3EF}"/>
              </a:ext>
            </a:extLst>
          </p:cNvPr>
          <p:cNvSpPr txBox="1"/>
          <p:nvPr/>
        </p:nvSpPr>
        <p:spPr>
          <a:xfrm>
            <a:off x="92074" y="2561186"/>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Main Person Who Determined Fertilizer Rate</a:t>
            </a:r>
          </a:p>
        </p:txBody>
      </p:sp>
      <p:sp>
        <p:nvSpPr>
          <p:cNvPr id="87" name="TextBox 86">
            <a:hlinkClick r:id="rId22" action="ppaction://hlinksldjump"/>
            <a:extLst>
              <a:ext uri="{FF2B5EF4-FFF2-40B4-BE49-F238E27FC236}">
                <a16:creationId xmlns:a16="http://schemas.microsoft.com/office/drawing/2014/main" id="{4EFD6753-97ED-4B9F-EE2B-FAD336438935}"/>
              </a:ext>
            </a:extLst>
          </p:cNvPr>
          <p:cNvSpPr txBox="1"/>
          <p:nvPr/>
        </p:nvSpPr>
        <p:spPr>
          <a:xfrm>
            <a:off x="92074" y="3670329"/>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EEFs by Timing</a:t>
            </a:r>
          </a:p>
        </p:txBody>
      </p:sp>
      <p:sp>
        <p:nvSpPr>
          <p:cNvPr id="88" name="TextBox 87">
            <a:hlinkClick r:id="rId23" action="ppaction://hlinksldjump"/>
            <a:extLst>
              <a:ext uri="{FF2B5EF4-FFF2-40B4-BE49-F238E27FC236}">
                <a16:creationId xmlns:a16="http://schemas.microsoft.com/office/drawing/2014/main" id="{ACB88D94-29BF-9D66-95DA-946C3F8E1BC1}"/>
              </a:ext>
            </a:extLst>
          </p:cNvPr>
          <p:cNvSpPr txBox="1"/>
          <p:nvPr/>
        </p:nvSpPr>
        <p:spPr>
          <a:xfrm>
            <a:off x="92074" y="4462574"/>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Custom Application by Timing</a:t>
            </a:r>
          </a:p>
        </p:txBody>
      </p:sp>
      <p:sp>
        <p:nvSpPr>
          <p:cNvPr id="89" name="TextBox 88">
            <a:hlinkClick r:id="rId24" action="ppaction://hlinksldjump"/>
            <a:extLst>
              <a:ext uri="{FF2B5EF4-FFF2-40B4-BE49-F238E27FC236}">
                <a16:creationId xmlns:a16="http://schemas.microsoft.com/office/drawing/2014/main" id="{6E2A11AA-C385-B5F8-486B-FDFD0DE44B5E}"/>
              </a:ext>
            </a:extLst>
          </p:cNvPr>
          <p:cNvSpPr txBox="1"/>
          <p:nvPr/>
        </p:nvSpPr>
        <p:spPr>
          <a:xfrm>
            <a:off x="92074" y="287808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Professional Designation</a:t>
            </a:r>
          </a:p>
        </p:txBody>
      </p:sp>
      <p:sp>
        <p:nvSpPr>
          <p:cNvPr id="90" name="TextBox 89">
            <a:hlinkClick r:id="rId25" action="ppaction://hlinksldjump"/>
            <a:extLst>
              <a:ext uri="{FF2B5EF4-FFF2-40B4-BE49-F238E27FC236}">
                <a16:creationId xmlns:a16="http://schemas.microsoft.com/office/drawing/2014/main" id="{0C6F27E2-79B0-7063-E85F-38741679F0DE}"/>
              </a:ext>
            </a:extLst>
          </p:cNvPr>
          <p:cNvSpPr txBox="1"/>
          <p:nvPr/>
        </p:nvSpPr>
        <p:spPr>
          <a:xfrm>
            <a:off x="92074" y="3036533"/>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Importance of Professional Designation</a:t>
            </a:r>
          </a:p>
        </p:txBody>
      </p:sp>
      <p:sp>
        <p:nvSpPr>
          <p:cNvPr id="91" name="TextBox 90">
            <a:hlinkClick r:id="rId26" action="ppaction://hlinksldjump"/>
            <a:extLst>
              <a:ext uri="{FF2B5EF4-FFF2-40B4-BE49-F238E27FC236}">
                <a16:creationId xmlns:a16="http://schemas.microsoft.com/office/drawing/2014/main" id="{AEDC6735-035B-3392-8261-54CF536E1571}"/>
              </a:ext>
            </a:extLst>
          </p:cNvPr>
          <p:cNvSpPr txBox="1"/>
          <p:nvPr/>
        </p:nvSpPr>
        <p:spPr>
          <a:xfrm>
            <a:off x="92074" y="3353431"/>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Increasing Rate</a:t>
            </a:r>
          </a:p>
        </p:txBody>
      </p:sp>
      <p:sp>
        <p:nvSpPr>
          <p:cNvPr id="92" name="TextBox 91">
            <a:hlinkClick r:id="rId27" action="ppaction://hlinksldjump"/>
            <a:extLst>
              <a:ext uri="{FF2B5EF4-FFF2-40B4-BE49-F238E27FC236}">
                <a16:creationId xmlns:a16="http://schemas.microsoft.com/office/drawing/2014/main" id="{67330704-1DAB-96AE-D86F-E6D61AFAAB1D}"/>
              </a:ext>
            </a:extLst>
          </p:cNvPr>
          <p:cNvSpPr txBox="1"/>
          <p:nvPr/>
        </p:nvSpPr>
        <p:spPr>
          <a:xfrm>
            <a:off x="92074" y="351188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Decreasing Rate</a:t>
            </a:r>
          </a:p>
        </p:txBody>
      </p:sp>
      <p:sp>
        <p:nvSpPr>
          <p:cNvPr id="107" name="TextBox 106">
            <a:hlinkClick r:id="rId28" action="ppaction://hlinksldjump"/>
            <a:extLst>
              <a:ext uri="{FF2B5EF4-FFF2-40B4-BE49-F238E27FC236}">
                <a16:creationId xmlns:a16="http://schemas.microsoft.com/office/drawing/2014/main" id="{18E65DEC-04EF-031E-E49B-3A540D81B95D}"/>
              </a:ext>
            </a:extLst>
          </p:cNvPr>
          <p:cNvSpPr txBox="1"/>
          <p:nvPr/>
        </p:nvSpPr>
        <p:spPr>
          <a:xfrm>
            <a:off x="92074" y="4145676"/>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Factors Considered When Setting Target Yield</a:t>
            </a:r>
            <a:endParaRPr lang="en-CA" sz="1050" dirty="0">
              <a:solidFill>
                <a:schemeClr val="bg1"/>
              </a:solidFill>
              <a:latin typeface="Calibri Light" pitchFamily="34" charset="0"/>
              <a:cs typeface="Calibri Light" pitchFamily="34" charset="0"/>
            </a:endParaRPr>
          </a:p>
        </p:txBody>
      </p:sp>
      <p:sp>
        <p:nvSpPr>
          <p:cNvPr id="108" name="TextBox 107">
            <a:hlinkClick r:id="rId29" action="ppaction://hlinksldjump"/>
            <a:extLst>
              <a:ext uri="{FF2B5EF4-FFF2-40B4-BE49-F238E27FC236}">
                <a16:creationId xmlns:a16="http://schemas.microsoft.com/office/drawing/2014/main" id="{7A455051-0C29-157C-298F-ECC2DB966628}"/>
              </a:ext>
            </a:extLst>
          </p:cNvPr>
          <p:cNvSpPr txBox="1"/>
          <p:nvPr/>
        </p:nvSpPr>
        <p:spPr>
          <a:xfrm>
            <a:off x="92074" y="3194982"/>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Deviation from Recommended Application Rate</a:t>
            </a:r>
          </a:p>
        </p:txBody>
      </p:sp>
      <p:sp>
        <p:nvSpPr>
          <p:cNvPr id="109" name="TextBox 108">
            <a:hlinkClick r:id="rId30" action="ppaction://hlinksldjump"/>
            <a:extLst>
              <a:ext uri="{FF2B5EF4-FFF2-40B4-BE49-F238E27FC236}">
                <a16:creationId xmlns:a16="http://schemas.microsoft.com/office/drawing/2014/main" id="{E07A09C0-28DF-464A-DECC-DBDCD4669211}"/>
              </a:ext>
            </a:extLst>
          </p:cNvPr>
          <p:cNvSpPr txBox="1"/>
          <p:nvPr/>
        </p:nvSpPr>
        <p:spPr>
          <a:xfrm>
            <a:off x="92074" y="4779472"/>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Use of Biostimulants</a:t>
            </a:r>
          </a:p>
        </p:txBody>
      </p:sp>
      <p:sp>
        <p:nvSpPr>
          <p:cNvPr id="110" name="TextBox 109">
            <a:hlinkClick r:id="rId31" action="ppaction://hlinksldjump"/>
            <a:extLst>
              <a:ext uri="{FF2B5EF4-FFF2-40B4-BE49-F238E27FC236}">
                <a16:creationId xmlns:a16="http://schemas.microsoft.com/office/drawing/2014/main" id="{CA0E56D9-6BAC-421A-FAE9-9E69BDDCDE63}"/>
              </a:ext>
            </a:extLst>
          </p:cNvPr>
          <p:cNvSpPr txBox="1"/>
          <p:nvPr/>
        </p:nvSpPr>
        <p:spPr>
          <a:xfrm>
            <a:off x="92074" y="1768941"/>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Consistency with 4R Practices</a:t>
            </a:r>
          </a:p>
        </p:txBody>
      </p:sp>
      <p:sp>
        <p:nvSpPr>
          <p:cNvPr id="111" name="TextBox 110">
            <a:hlinkClick r:id="rId32" action="ppaction://hlinksldjump"/>
            <a:extLst>
              <a:ext uri="{FF2B5EF4-FFF2-40B4-BE49-F238E27FC236}">
                <a16:creationId xmlns:a16="http://schemas.microsoft.com/office/drawing/2014/main" id="{156A04DD-66B1-EF70-E06E-976CAAF4A1A2}"/>
              </a:ext>
            </a:extLst>
          </p:cNvPr>
          <p:cNvSpPr txBox="1"/>
          <p:nvPr/>
        </p:nvSpPr>
        <p:spPr>
          <a:xfrm>
            <a:off x="92074" y="2719635"/>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Rate Decisions on 4R Consistency Compliance</a:t>
            </a:r>
          </a:p>
        </p:txBody>
      </p:sp>
      <p:sp>
        <p:nvSpPr>
          <p:cNvPr id="112" name="TextBox 111">
            <a:hlinkClick r:id="rId33" action="ppaction://hlinksldjump"/>
            <a:extLst>
              <a:ext uri="{FF2B5EF4-FFF2-40B4-BE49-F238E27FC236}">
                <a16:creationId xmlns:a16="http://schemas.microsoft.com/office/drawing/2014/main" id="{AD2A19CD-947B-6E37-0653-3E2A7E3F41D7}"/>
              </a:ext>
            </a:extLst>
          </p:cNvPr>
          <p:cNvSpPr txBox="1"/>
          <p:nvPr/>
        </p:nvSpPr>
        <p:spPr>
          <a:xfrm>
            <a:off x="92074" y="4937921"/>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Nitrogen Fixing Biostimulants</a:t>
            </a:r>
          </a:p>
        </p:txBody>
      </p:sp>
      <p:sp>
        <p:nvSpPr>
          <p:cNvPr id="113" name="TextBox 112">
            <a:hlinkClick r:id="rId34" action="ppaction://hlinksldjump"/>
            <a:extLst>
              <a:ext uri="{FF2B5EF4-FFF2-40B4-BE49-F238E27FC236}">
                <a16:creationId xmlns:a16="http://schemas.microsoft.com/office/drawing/2014/main" id="{4FB01C25-9B52-E3C7-6D25-79244DC03776}"/>
              </a:ext>
            </a:extLst>
          </p:cNvPr>
          <p:cNvSpPr txBox="1"/>
          <p:nvPr/>
        </p:nvSpPr>
        <p:spPr>
          <a:xfrm>
            <a:off x="92074" y="3987227"/>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Nitrogen Use Efficiency</a:t>
            </a:r>
          </a:p>
        </p:txBody>
      </p:sp>
      <p:sp>
        <p:nvSpPr>
          <p:cNvPr id="114" name="TextBox 113">
            <a:hlinkClick r:id="rId35" action="ppaction://hlinksldjump"/>
            <a:extLst>
              <a:ext uri="{FF2B5EF4-FFF2-40B4-BE49-F238E27FC236}">
                <a16:creationId xmlns:a16="http://schemas.microsoft.com/office/drawing/2014/main" id="{770E1694-D2B1-51D2-6F89-87BD44172847}"/>
              </a:ext>
            </a:extLst>
          </p:cNvPr>
          <p:cNvSpPr txBox="1"/>
          <p:nvPr/>
        </p:nvSpPr>
        <p:spPr>
          <a:xfrm>
            <a:off x="92074" y="192739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Not Meeting Consistency Criteria</a:t>
            </a:r>
          </a:p>
        </p:txBody>
      </p:sp>
    </p:spTree>
    <p:extLst>
      <p:ext uri="{BB962C8B-B14F-4D97-AF65-F5344CB8AC3E}">
        <p14:creationId xmlns:p14="http://schemas.microsoft.com/office/powerpoint/2010/main" val="41398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E07D4-C17F-06E2-BFB3-F5A8E5D742B9}"/>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Fertilizer Applications in Soybeans - % Growers</a:t>
            </a:r>
            <a:endParaRPr lang="en-CA"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Isosceles Triangle 9"/>
          <p:cNvSpPr/>
          <p:nvPr/>
        </p:nvSpPr>
        <p:spPr>
          <a:xfrm>
            <a:off x="6407921" y="493973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p:cNvSpPr txBox="1"/>
          <p:nvPr/>
        </p:nvSpPr>
        <p:spPr>
          <a:xfrm>
            <a:off x="6103121" y="5123311"/>
            <a:ext cx="174946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soybean growers applied fertilizer at planting.</a:t>
            </a:r>
          </a:p>
        </p:txBody>
      </p:sp>
      <p:sp>
        <p:nvSpPr>
          <p:cNvPr id="6" name="Isosceles Triangle 5">
            <a:extLst>
              <a:ext uri="{FF2B5EF4-FFF2-40B4-BE49-F238E27FC236}">
                <a16:creationId xmlns:a16="http://schemas.microsoft.com/office/drawing/2014/main" id="{3C1262AF-ECD8-5660-4F65-A227420D0A0C}"/>
              </a:ext>
            </a:extLst>
          </p:cNvPr>
          <p:cNvSpPr/>
          <p:nvPr/>
        </p:nvSpPr>
        <p:spPr>
          <a:xfrm>
            <a:off x="10666412" y="20762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2" name="TextBox 11">
            <a:extLst>
              <a:ext uri="{FF2B5EF4-FFF2-40B4-BE49-F238E27FC236}">
                <a16:creationId xmlns:a16="http://schemas.microsoft.com/office/drawing/2014/main" id="{03E79F5F-942F-5EF7-E0FD-90B8EBCB8A23}"/>
              </a:ext>
            </a:extLst>
          </p:cNvPr>
          <p:cNvSpPr txBox="1"/>
          <p:nvPr/>
        </p:nvSpPr>
        <p:spPr>
          <a:xfrm>
            <a:off x="9675812" y="2259873"/>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Higher % of growers applied fertilizer in their soybeans in 2023.</a:t>
            </a:r>
          </a:p>
        </p:txBody>
      </p:sp>
      <p:graphicFrame>
        <p:nvGraphicFramePr>
          <p:cNvPr id="3" name="Object 2">
            <a:extLst>
              <a:ext uri="{FF2B5EF4-FFF2-40B4-BE49-F238E27FC236}">
                <a16:creationId xmlns:a16="http://schemas.microsoft.com/office/drawing/2014/main" id="{DEB160F9-690C-5D25-D38B-810ADF739C2A}"/>
              </a:ext>
            </a:extLst>
          </p:cNvPr>
          <p:cNvGraphicFramePr>
            <a:graphicFrameLocks/>
          </p:cNvGraphicFramePr>
          <p:nvPr>
            <p:extLst>
              <p:ext uri="{D42A27DB-BD31-4B8C-83A1-F6EECF244321}">
                <p14:modId xmlns:p14="http://schemas.microsoft.com/office/powerpoint/2010/main" val="24155141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DEB160F9-690C-5D25-D38B-810ADF739C2A}"/>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soybean crop, did you apply fertilizer at each timing? – and given the options of a) Applied in fall of previous year, b) in the spring before planting, c) in the spring at planting and d) after planting/in-crop.”</a:t>
            </a:r>
          </a:p>
          <a:p>
            <a:r>
              <a:rPr lang="en-CA" dirty="0"/>
              <a:t>The chart illustrates the % of respondents who applied fertilizer at each timing.</a:t>
            </a:r>
          </a:p>
        </p:txBody>
      </p:sp>
    </p:spTree>
    <p:extLst>
      <p:ext uri="{BB962C8B-B14F-4D97-AF65-F5344CB8AC3E}">
        <p14:creationId xmlns:p14="http://schemas.microsoft.com/office/powerpoint/2010/main" val="2035682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1F679-8792-5C90-8491-D4E0E5CD397A}"/>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Corn in 2023 (% of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19" name="Text Placeholder 15">
            <a:extLst>
              <a:ext uri="{FF2B5EF4-FFF2-40B4-BE49-F238E27FC236}">
                <a16:creationId xmlns:a16="http://schemas.microsoft.com/office/drawing/2014/main" id="{AEC7CF84-CF82-4CDB-ABB9-70577632C88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Rectangle 19">
            <a:extLst>
              <a:ext uri="{FF2B5EF4-FFF2-40B4-BE49-F238E27FC236}">
                <a16:creationId xmlns:a16="http://schemas.microsoft.com/office/drawing/2014/main" id="{B9C04923-F440-46B7-BF0E-166C168E4A0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80500299-9419-49B1-8942-050B29ADD682}"/>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A5EE4912-185F-7754-F83D-8280DC75E4F5}"/>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D01E00C-AACC-AF86-84CF-F5A3C5F97DFC}"/>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corn, how many acres of each fertilizer type did you apply?”</a:t>
            </a:r>
          </a:p>
          <a:p>
            <a:r>
              <a:rPr lang="en-CA" dirty="0"/>
              <a:t>Separately for each timing, the charts illustrate the % of total corn acres that was treated with a primary phosphorus fertilizer by geography, farm size, age and 4R program familiarity.</a:t>
            </a:r>
          </a:p>
          <a:p>
            <a:r>
              <a:rPr lang="en-CA" dirty="0"/>
              <a:t>Phosphorus only includes those fertilizer types where phosphorus is the primary component. A list can be accessed by clicking on the “A” button.</a:t>
            </a:r>
          </a:p>
        </p:txBody>
      </p:sp>
    </p:spTree>
    <p:extLst>
      <p:ext uri="{BB962C8B-B14F-4D97-AF65-F5344CB8AC3E}">
        <p14:creationId xmlns:p14="http://schemas.microsoft.com/office/powerpoint/2010/main" val="263375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1727E-D319-E610-E110-929F870E112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Fertilizer Applications in Soybean - % Growers by Timing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soybean crop, did you apply fertilizer at each timing? – and given the options of a) Applied </a:t>
            </a:r>
            <a:r>
              <a:rPr kumimoji="0" lang="en-US" sz="1050" b="0" i="0" u="none" strike="noStrike" kern="1200" cap="none" spc="0" normalizeH="0" baseline="0" noProof="0" dirty="0">
                <a:ln>
                  <a:noFill/>
                </a:ln>
                <a:solidFill>
                  <a:srgbClr val="201B1A"/>
                </a:solidFill>
                <a:effectLst/>
                <a:uLnTx/>
                <a:uFillTx/>
                <a:latin typeface="Calibri"/>
                <a:ea typeface="+mn-ea"/>
                <a:cs typeface="+mn-cs"/>
              </a:rPr>
              <a:t>pre-plant in the summer/fall of previous year</a:t>
            </a:r>
            <a:r>
              <a:rPr kumimoji="0" lang="en-CA" sz="1050" b="0" i="0" u="none" strike="noStrike" kern="1200" cap="none" spc="0" normalizeH="0" baseline="0" noProof="0" dirty="0">
                <a:ln>
                  <a:noFill/>
                </a:ln>
                <a:solidFill>
                  <a:srgbClr val="201B1A"/>
                </a:solidFill>
                <a:effectLst/>
                <a:uLnTx/>
                <a:uFillTx/>
                <a:latin typeface="Calibri"/>
                <a:ea typeface="+mn-ea"/>
                <a:cs typeface="+mn-cs"/>
              </a:rPr>
              <a:t>, b) </a:t>
            </a:r>
            <a:r>
              <a:rPr kumimoji="0" lang="en-US" sz="1050" b="0" i="0" u="none" strike="noStrike" kern="1200" cap="none" spc="0" normalizeH="0" baseline="0" noProof="0" dirty="0">
                <a:ln>
                  <a:noFill/>
                </a:ln>
                <a:solidFill>
                  <a:srgbClr val="201B1A"/>
                </a:solidFill>
                <a:effectLst/>
                <a:uLnTx/>
                <a:uFillTx/>
                <a:latin typeface="Calibri"/>
                <a:ea typeface="+mn-ea"/>
                <a:cs typeface="+mn-cs"/>
              </a:rPr>
              <a:t>at planting in the summer/fall of previous year</a:t>
            </a:r>
            <a:r>
              <a:rPr kumimoji="0" lang="en-CA" sz="1050" b="0" i="0" u="none" strike="noStrike" kern="1200" cap="none" spc="0" normalizeH="0" baseline="0" noProof="0" dirty="0">
                <a:ln>
                  <a:noFill/>
                </a:ln>
                <a:solidFill>
                  <a:srgbClr val="201B1A"/>
                </a:solidFill>
                <a:effectLst/>
                <a:uLnTx/>
                <a:uFillTx/>
                <a:latin typeface="Calibri"/>
                <a:ea typeface="+mn-ea"/>
                <a:cs typeface="+mn-cs"/>
              </a:rPr>
              <a:t>, c) </a:t>
            </a:r>
            <a:r>
              <a:rPr kumimoji="0" lang="en-US" sz="1050" b="0" i="0" u="none" strike="noStrike" kern="1200" cap="none" spc="0" normalizeH="0" baseline="0" noProof="0" dirty="0">
                <a:ln>
                  <a:noFill/>
                </a:ln>
                <a:solidFill>
                  <a:srgbClr val="201B1A"/>
                </a:solidFill>
                <a:effectLst/>
                <a:uLnTx/>
                <a:uFillTx/>
                <a:latin typeface="Calibri"/>
                <a:ea typeface="+mn-ea"/>
                <a:cs typeface="+mn-cs"/>
              </a:rPr>
              <a:t>after planting in the fall of previous year</a:t>
            </a:r>
            <a:r>
              <a:rPr kumimoji="0" lang="en-CA" sz="1050" b="0" i="0" u="none" strike="noStrike" kern="1200" cap="none" spc="0" normalizeH="0" baseline="0" noProof="0" dirty="0">
                <a:ln>
                  <a:noFill/>
                </a:ln>
                <a:solidFill>
                  <a:srgbClr val="201B1A"/>
                </a:solidFill>
                <a:effectLst/>
                <a:uLnTx/>
                <a:uFillTx/>
                <a:latin typeface="Calibri"/>
                <a:ea typeface="+mn-ea"/>
                <a:cs typeface="+mn-cs"/>
              </a:rPr>
              <a:t> and d) in the spring.”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geography, farm size, age and 4R program familiarity, the charts illustrate the % of soybean growers who applied fertilizer at each timing.</a:t>
            </a:r>
          </a:p>
        </p:txBody>
      </p:sp>
    </p:spTree>
    <p:extLst>
      <p:ext uri="{BB962C8B-B14F-4D97-AF65-F5344CB8AC3E}">
        <p14:creationId xmlns:p14="http://schemas.microsoft.com/office/powerpoint/2010/main" val="4201989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83634-9DFF-7FA3-A9C5-5F4512797CFF}"/>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Manure Applications in Soybeans - % Growers</a:t>
            </a:r>
            <a:endParaRPr lang="en-CA"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soybean crop, did you apply manure at each timing? – and given the options of a) Applied in fall of previous year, b) in the spring before planting, c) in the spring at planting and d) after planting/in-crop.”</a:t>
            </a:r>
          </a:p>
          <a:p>
            <a:r>
              <a:rPr lang="en-CA" dirty="0"/>
              <a:t>The chart illustrates the % of respondents who applied manure at each timing.</a:t>
            </a:r>
          </a:p>
        </p:txBody>
      </p:sp>
    </p:spTree>
    <p:extLst>
      <p:ext uri="{BB962C8B-B14F-4D97-AF65-F5344CB8AC3E}">
        <p14:creationId xmlns:p14="http://schemas.microsoft.com/office/powerpoint/2010/main" val="3936701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C1F7-A468-E524-8020-1530DE23E6BF}"/>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Manure Applications in Soybean - % Growers by Timing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soybean crop, did you apply manure at each timing? – and given the options of a) Applied in fall of previous year, b) in the spring before planting, c) in the spring at planting and d) after planting/in-crop.”</a:t>
            </a:r>
          </a:p>
          <a:p>
            <a:r>
              <a:rPr lang="en-CA" dirty="0"/>
              <a:t>Separately by geography, farm size, age and 4R program familiarity, the charts illustrate the % of soybean growers who applied manure at each timing.</a:t>
            </a:r>
          </a:p>
        </p:txBody>
      </p:sp>
    </p:spTree>
    <p:extLst>
      <p:ext uri="{BB962C8B-B14F-4D97-AF65-F5344CB8AC3E}">
        <p14:creationId xmlns:p14="http://schemas.microsoft.com/office/powerpoint/2010/main" val="2298175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442E1A-DAB3-3AE4-B2EA-972425465BC3}"/>
              </a:ext>
            </a:extLst>
          </p:cNvPr>
          <p:cNvPicPr>
            <a:picLocks noChangeAspect="1"/>
          </p:cNvPicPr>
          <p:nvPr/>
        </p:nvPicPr>
        <p:blipFill>
          <a:blip r:embed="rId4"/>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Timing in Soybean - % Crop Acres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7" name="Text Placeholder 15">
            <a:extLst>
              <a:ext uri="{FF2B5EF4-FFF2-40B4-BE49-F238E27FC236}">
                <a16:creationId xmlns:a16="http://schemas.microsoft.com/office/drawing/2014/main" id="{0F9BAB01-8618-478A-9CDB-56CB2723D2C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8" name="Picture 17" descr="Asset 8.png">
            <a:hlinkClick r:id="rId7" action="ppaction://hlinksldjump"/>
            <a:extLst>
              <a:ext uri="{FF2B5EF4-FFF2-40B4-BE49-F238E27FC236}">
                <a16:creationId xmlns:a16="http://schemas.microsoft.com/office/drawing/2014/main" id="{30AF96E7-2B5F-4F17-B100-31D4693B6A8B}"/>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355CB98E-0811-D2D2-7E37-FC3DFF9F56BC}"/>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221F521-524B-50D7-6712-1F60B90D813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71411E11-EA42-A810-1DCB-87DC2925D809}"/>
              </a:ext>
            </a:extLst>
          </p:cNvPr>
          <p:cNvGraphicFramePr>
            <a:graphicFrameLocks/>
          </p:cNvGraphicFramePr>
          <p:nvPr>
            <p:extLst>
              <p:ext uri="{D42A27DB-BD31-4B8C-83A1-F6EECF244321}">
                <p14:modId xmlns:p14="http://schemas.microsoft.com/office/powerpoint/2010/main" val="12312082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71411E11-EA42-A810-1DCB-87DC2925D809}"/>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soybean, how many acres of each fertilizer type did you apply?”</a:t>
            </a:r>
          </a:p>
          <a:p>
            <a:r>
              <a:rPr lang="en-US" dirty="0"/>
              <a:t>The chart illustrates the % of total soybean acres that was treated with a primary Nitrogen fertilizer at each timing in each year. A list of Primary Nitrogen fertilizers can be accessed by clicking on the “A” button. Significant changes from 2022 to 2023 are highlighted</a:t>
            </a:r>
            <a:r>
              <a:rPr lang="en-US" sz="1050" dirty="0">
                <a:solidFill>
                  <a:srgbClr val="201B1A"/>
                </a:solidFill>
              </a:rPr>
              <a:t>.</a:t>
            </a:r>
          </a:p>
        </p:txBody>
      </p:sp>
    </p:spTree>
    <p:extLst>
      <p:ext uri="{BB962C8B-B14F-4D97-AF65-F5344CB8AC3E}">
        <p14:creationId xmlns:p14="http://schemas.microsoft.com/office/powerpoint/2010/main" val="95494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A77F4-831D-2D0B-DF9F-D6E6561327DF}"/>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Timing in Soybean in 2023 (% of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 Placeholder 15">
            <a:extLst>
              <a:ext uri="{FF2B5EF4-FFF2-40B4-BE49-F238E27FC236}">
                <a16:creationId xmlns:a16="http://schemas.microsoft.com/office/drawing/2014/main" id="{4F8CBEC8-03CD-48EE-9148-4D9F3CD9BB4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sp>
        <p:nvSpPr>
          <p:cNvPr id="12" name="Rectangle 11">
            <a:extLst>
              <a:ext uri="{FF2B5EF4-FFF2-40B4-BE49-F238E27FC236}">
                <a16:creationId xmlns:a16="http://schemas.microsoft.com/office/drawing/2014/main" id="{C6A0E0CB-B5CA-457E-9773-44E44993E360}"/>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3" name="Picture 12">
            <a:extLst>
              <a:ext uri="{FF2B5EF4-FFF2-40B4-BE49-F238E27FC236}">
                <a16:creationId xmlns:a16="http://schemas.microsoft.com/office/drawing/2014/main" id="{78817E1E-A955-4FF3-BE0B-547CB5F00CB2}"/>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627DA904-F704-4AA7-AA74-53F2FE343486}"/>
              </a:ext>
            </a:extLst>
          </p:cNvPr>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pic>
        <p:nvPicPr>
          <p:cNvPr id="15" name="Picture 14" descr="Asset 8.png">
            <a:hlinkClick r:id="rId7" action="ppaction://hlinksldjump"/>
            <a:extLst>
              <a:ext uri="{FF2B5EF4-FFF2-40B4-BE49-F238E27FC236}">
                <a16:creationId xmlns:a16="http://schemas.microsoft.com/office/drawing/2014/main" id="{71463266-0FD5-49D0-AEC2-86D707B25760}"/>
              </a:ext>
            </a:extLst>
          </p:cNvPr>
          <p:cNvPicPr>
            <a:picLocks noChangeAspect="1"/>
          </p:cNvPicPr>
          <p:nvPr/>
        </p:nvPicPr>
        <p:blipFill>
          <a:blip r:embed="rId8"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soybean,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geography, farm size, age and 4R program familiarity, the charts illustrate the % of soybean growers who applied nitrogen fertilizer at each timing.</a:t>
            </a:r>
          </a:p>
          <a:p>
            <a:r>
              <a:rPr lang="en-CA" dirty="0"/>
              <a:t>Nitrogen only includes those fertilizer types where nitrogen is the primary component. A list can be accessed by clicking on the “A” button.</a:t>
            </a:r>
          </a:p>
        </p:txBody>
      </p:sp>
    </p:spTree>
    <p:extLst>
      <p:ext uri="{BB962C8B-B14F-4D97-AF65-F5344CB8AC3E}">
        <p14:creationId xmlns:p14="http://schemas.microsoft.com/office/powerpoint/2010/main" val="2982714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BAAEC-E926-2551-4BD7-B1C6641DD378}"/>
              </a:ext>
            </a:extLst>
          </p:cNvPr>
          <p:cNvPicPr>
            <a:picLocks noChangeAspect="1"/>
          </p:cNvPicPr>
          <p:nvPr/>
        </p:nvPicPr>
        <p:blipFill>
          <a:blip r:embed="rId4"/>
          <a:stretch>
            <a:fillRect/>
          </a:stretch>
        </p:blipFill>
        <p:spPr>
          <a:xfrm>
            <a:off x="2657809" y="824955"/>
            <a:ext cx="8942991"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Soybean - % Crop Acres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Phosphorus only includes those fertilizer types where phosphorus is the primary component.</a:t>
            </a:r>
          </a:p>
        </p:txBody>
      </p:sp>
      <p:sp>
        <p:nvSpPr>
          <p:cNvPr id="17" name="TextBox 16"/>
          <p:cNvSpPr txBox="1"/>
          <p:nvPr/>
        </p:nvSpPr>
        <p:spPr>
          <a:xfrm>
            <a:off x="9675812" y="3739468"/>
            <a:ext cx="1828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Phosphorous (P</a:t>
            </a:r>
            <a:r>
              <a:rPr kumimoji="0" lang="en-US" sz="1000" b="0" i="0" u="none" strike="noStrike" kern="1200" cap="none" spc="0" normalizeH="0" baseline="-25000" noProof="0" dirty="0">
                <a:ln>
                  <a:noFill/>
                </a:ln>
                <a:solidFill>
                  <a:srgbClr val="201B1A"/>
                </a:solidFill>
                <a:effectLst/>
                <a:uLnTx/>
                <a:uFillTx/>
                <a:latin typeface="Calibri"/>
                <a:ea typeface="+mn-ea"/>
                <a:cs typeface="+mn-cs"/>
              </a:rPr>
              <a:t>2</a:t>
            </a:r>
            <a:r>
              <a:rPr kumimoji="0" lang="en-US" sz="1000" b="0" i="0" u="none" strike="noStrike" kern="1200" cap="none" spc="0" normalizeH="0" baseline="0" noProof="0" dirty="0">
                <a:ln>
                  <a:noFill/>
                </a:ln>
                <a:solidFill>
                  <a:srgbClr val="201B1A"/>
                </a:solidFill>
                <a:effectLst/>
                <a:uLnTx/>
                <a:uFillTx/>
                <a:latin typeface="Calibri"/>
                <a:ea typeface="+mn-ea"/>
                <a:cs typeface="+mn-cs"/>
              </a:rPr>
              <a:t>O</a:t>
            </a:r>
            <a:r>
              <a:rPr kumimoji="0" lang="en-US" sz="1000" b="0" i="0" u="none" strike="noStrike" kern="1200" cap="none" spc="0" normalizeH="0" baseline="-25000" noProof="0" dirty="0">
                <a:ln>
                  <a:noFill/>
                </a:ln>
                <a:solidFill>
                  <a:srgbClr val="201B1A"/>
                </a:solidFill>
                <a:effectLst/>
                <a:uLnTx/>
                <a:uFillTx/>
                <a:latin typeface="Calibri"/>
                <a:ea typeface="+mn-ea"/>
                <a:cs typeface="+mn-cs"/>
              </a:rPr>
              <a:t>5</a:t>
            </a:r>
            <a:r>
              <a:rPr kumimoji="0" lang="en-US" sz="1000" b="0" i="0" u="none" strike="noStrike" kern="1200" cap="none" spc="0" normalizeH="0" baseline="0" noProof="0" dirty="0">
                <a:ln>
                  <a:noFill/>
                </a:ln>
                <a:solidFill>
                  <a:srgbClr val="201B1A"/>
                </a:solidFill>
                <a:effectLst/>
                <a:uLnTx/>
                <a:uFillTx/>
                <a:latin typeface="Calibri"/>
                <a:ea typeface="+mn-ea"/>
                <a:cs typeface="+mn-cs"/>
              </a:rPr>
              <a:t>) application timing has been fairly consistent in soybeans over the years.</a:t>
            </a:r>
          </a:p>
        </p:txBody>
      </p:sp>
      <p:sp>
        <p:nvSpPr>
          <p:cNvPr id="18" name="Text Placeholder 15">
            <a:extLst>
              <a:ext uri="{FF2B5EF4-FFF2-40B4-BE49-F238E27FC236}">
                <a16:creationId xmlns:a16="http://schemas.microsoft.com/office/drawing/2014/main" id="{0A54529E-7318-42C2-AA3F-F6A6EE2F8EF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14" name="Picture 13" descr="Asset 8.png">
            <a:hlinkClick r:id="rId7" action="ppaction://hlinksldjump"/>
            <a:extLst>
              <a:ext uri="{FF2B5EF4-FFF2-40B4-BE49-F238E27FC236}">
                <a16:creationId xmlns:a16="http://schemas.microsoft.com/office/drawing/2014/main" id="{C03BC348-E5FE-46DD-AB60-988E4DDB92E2}"/>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24BBBCA2-7885-F46E-B950-6A5A5CE97E24}"/>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AEA2C34-791F-29D1-9528-0EA2757D2A52}"/>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soybean, how many acres of each fertilizer type did you apply?”</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soybean acres that was treated with a primary Phosphorus fertilizer at each timing in each year. </a:t>
            </a:r>
            <a:r>
              <a:rPr lang="en-US" dirty="0"/>
              <a:t>A list of Primary Phosphorus fertilizers can be accessed by clicking on the “A” button. Significant changes from 2022 to 2023 are highlighted.</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73538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8B3D7-8FFA-0C63-8CFD-252655DAB9B0}"/>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a:t>
            </a:r>
            <a:r>
              <a:rPr lang="en-CA" sz="2200" baseline="-25000" dirty="0"/>
              <a:t>2</a:t>
            </a:r>
            <a:r>
              <a:rPr lang="en-CA" sz="2200" dirty="0"/>
              <a:t>O</a:t>
            </a:r>
            <a:r>
              <a:rPr lang="en-CA" sz="2200" baseline="-25000" dirty="0"/>
              <a:t>5</a:t>
            </a:r>
            <a:r>
              <a:rPr lang="en-CA" sz="2200" dirty="0"/>
              <a:t>) Timing in Soybean in 2023 (% of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9" name="Text Placeholder 15">
            <a:extLst>
              <a:ext uri="{FF2B5EF4-FFF2-40B4-BE49-F238E27FC236}">
                <a16:creationId xmlns:a16="http://schemas.microsoft.com/office/drawing/2014/main" id="{78F84246-DF01-488E-A191-4B6FF019D68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extLst>
              <a:ext uri="{FF2B5EF4-FFF2-40B4-BE49-F238E27FC236}">
                <a16:creationId xmlns:a16="http://schemas.microsoft.com/office/drawing/2014/main" id="{01D07C6E-C402-4D98-B8A3-2CE70075EB4A}"/>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652F948F-EC4C-4A66-A182-F60E5BEF6AE8}"/>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AE1D7FED-75C4-4256-973B-3F7D92F6BC2F}"/>
              </a:ext>
            </a:extLst>
          </p:cNvPr>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Phosphorus only includes those fertilizer types where phosphorus is the primary component.</a:t>
            </a:r>
          </a:p>
        </p:txBody>
      </p:sp>
      <p:pic>
        <p:nvPicPr>
          <p:cNvPr id="14" name="Picture 13" descr="Asset 8.png">
            <a:hlinkClick r:id="rId7" action="ppaction://hlinksldjump"/>
            <a:extLst>
              <a:ext uri="{FF2B5EF4-FFF2-40B4-BE49-F238E27FC236}">
                <a16:creationId xmlns:a16="http://schemas.microsoft.com/office/drawing/2014/main" id="{38A56F3B-B8D7-43E7-B1D9-34423BDACC71}"/>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D1E4268-66D5-392D-E834-D6E3B3BC9166}"/>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AA805E1-2830-1414-62FD-8C03D80CD9A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soybean, how many acres of each fertilizer type did you apply?”</a:t>
            </a:r>
          </a:p>
          <a:p>
            <a:r>
              <a:rPr lang="en-CA" dirty="0"/>
              <a:t>Separately for each timing, the charts illustrate the % of total soybean acres that was treated with a primary Phosphorus fertilizer by geography, farm size, age and 4R program familiarity.</a:t>
            </a:r>
          </a:p>
          <a:p>
            <a:r>
              <a:rPr lang="en-CA" dirty="0"/>
              <a:t>Phosphorus only includes those fertilizer types where phosphorus is the primary component. A list can be accessed by clicking on the “A” button.</a:t>
            </a:r>
          </a:p>
        </p:txBody>
      </p:sp>
    </p:spTree>
    <p:extLst>
      <p:ext uri="{BB962C8B-B14F-4D97-AF65-F5344CB8AC3E}">
        <p14:creationId xmlns:p14="http://schemas.microsoft.com/office/powerpoint/2010/main" val="36463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72D9B2-FCEA-F80E-683D-CA5FD524AFF0}"/>
              </a:ext>
            </a:extLst>
          </p:cNvPr>
          <p:cNvPicPr>
            <a:picLocks noChangeAspect="1"/>
          </p:cNvPicPr>
          <p:nvPr/>
        </p:nvPicPr>
        <p:blipFill>
          <a:blip r:embed="rId4"/>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Soybean - % Crop Acres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Potassium only includes those fertilizer types where potassium is the primary component.</a:t>
            </a:r>
          </a:p>
        </p:txBody>
      </p:sp>
      <p:sp>
        <p:nvSpPr>
          <p:cNvPr id="18" name="Text Placeholder 15">
            <a:extLst>
              <a:ext uri="{FF2B5EF4-FFF2-40B4-BE49-F238E27FC236}">
                <a16:creationId xmlns:a16="http://schemas.microsoft.com/office/drawing/2014/main" id="{81A0C0CD-EB67-4F27-9D3F-F68DB3FB8B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14" name="Picture 13" descr="Asset 8.png">
            <a:hlinkClick r:id="rId7" action="ppaction://hlinksldjump"/>
            <a:extLst>
              <a:ext uri="{FF2B5EF4-FFF2-40B4-BE49-F238E27FC236}">
                <a16:creationId xmlns:a16="http://schemas.microsoft.com/office/drawing/2014/main" id="{EF443DDD-1A81-4A46-9C39-BD9B9CC9553C}"/>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52CB7E86-920E-DEE2-FD3A-A8312C4580AC}"/>
              </a:ext>
            </a:extLst>
          </p:cNvPr>
          <p:cNvPicPr>
            <a:picLocks noChangeAspect="1"/>
          </p:cNvPicPr>
          <p:nvPr/>
        </p:nvPicPr>
        <p:blipFill>
          <a:blip r:embed="rId9"/>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BAE4BA5E-6699-83AD-2B27-D986A8595E4E}"/>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soybean, how many acres of each fertilizer type did you apply?”</a:t>
            </a:r>
          </a:p>
          <a:p>
            <a:pPr lvl="0">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soybean acres that was treated with a primary Potassium fertilizer at each timing </a:t>
            </a:r>
            <a:r>
              <a:rPr lang="en-US" dirty="0"/>
              <a:t>in each year. A list of Primary Potassium fertilizers can be accessed by clicking on the “A” button. Significant changes from 2022 to 2023 are highlighted.</a:t>
            </a:r>
            <a:endParaRPr kumimoji="0" lang="en-US"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420441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40D2A4-098C-E902-D40E-9F0C1C48AB19}"/>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Soybean in 2023 (% of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9" name="Text Placeholder 15">
            <a:extLst>
              <a:ext uri="{FF2B5EF4-FFF2-40B4-BE49-F238E27FC236}">
                <a16:creationId xmlns:a16="http://schemas.microsoft.com/office/drawing/2014/main" id="{AEC7CF84-CF82-4CDB-ABB9-70577632C88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extLst>
              <a:ext uri="{FF2B5EF4-FFF2-40B4-BE49-F238E27FC236}">
                <a16:creationId xmlns:a16="http://schemas.microsoft.com/office/drawing/2014/main" id="{B9C04923-F440-46B7-BF0E-166C168E4A0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80500299-9419-49B1-8942-050B29ADD682}"/>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D7F3FF77-41A9-448C-BD71-61245FF1DAA5}"/>
              </a:ext>
            </a:extLst>
          </p:cNvPr>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Potassium only includes those fertilizer types where potassium is the primary component.</a:t>
            </a:r>
          </a:p>
        </p:txBody>
      </p:sp>
      <p:pic>
        <p:nvPicPr>
          <p:cNvPr id="14" name="Picture 13" descr="Asset 8.png">
            <a:hlinkClick r:id="rId7" action="ppaction://hlinksldjump"/>
            <a:extLst>
              <a:ext uri="{FF2B5EF4-FFF2-40B4-BE49-F238E27FC236}">
                <a16:creationId xmlns:a16="http://schemas.microsoft.com/office/drawing/2014/main" id="{DD55C190-CB1D-4C16-A9BE-3CE351C1F486}"/>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EF2FFC2-C7DE-1B6B-2D98-B63C7B423AE4}"/>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82348F4-AA0D-25D6-7043-5B16B3975C1C}"/>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soybean, how many acres of each fertilizer type did you apply?”</a:t>
            </a:r>
          </a:p>
          <a:p>
            <a:r>
              <a:rPr lang="en-CA" dirty="0"/>
              <a:t>Separately for each timing, the charts illustrate the % of total soybean acres that was treated with a primary potassium fertilizer by geography, farm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3225494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08D29E-D426-6DE0-8195-921974FC4A7A}"/>
              </a:ext>
            </a:extLst>
          </p:cNvPr>
          <p:cNvPicPr>
            <a:picLocks noChangeAspect="1"/>
          </p:cNvPicPr>
          <p:nvPr/>
        </p:nvPicPr>
        <p:blipFill>
          <a:blip r:embed="rId4"/>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Soybean - % Crop Acres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16" name="Text Placeholder 15">
            <a:extLst>
              <a:ext uri="{FF2B5EF4-FFF2-40B4-BE49-F238E27FC236}">
                <a16:creationId xmlns:a16="http://schemas.microsoft.com/office/drawing/2014/main" id="{50369105-70CF-413F-BFC0-23D3F7E2C9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4" name="Picture 13" descr="Asset 8.png">
            <a:hlinkClick r:id="rId7" action="ppaction://hlinksldjump"/>
            <a:extLst>
              <a:ext uri="{FF2B5EF4-FFF2-40B4-BE49-F238E27FC236}">
                <a16:creationId xmlns:a16="http://schemas.microsoft.com/office/drawing/2014/main" id="{754BB056-0E34-4E0F-9B37-C16A34F29B44}"/>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2E14E645-56DA-B5C5-A6C5-52C6122C7840}"/>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609D6EF-D675-34EB-7ABA-6D3C85E4220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soybean, how many acres of each fertilizer type did you apply?”</a:t>
            </a:r>
          </a:p>
          <a:p>
            <a:r>
              <a:rPr lang="en-US" dirty="0"/>
              <a:t>The chart illustrates the % of total soybean acres that was treated with a primary Sulphur fertilizer at each timing in each year. A list of Primary Sulphur fertilizers can be accessed by clicking on the “A” button. Significant changes from 2022 to 2023 are highlighted.</a:t>
            </a:r>
          </a:p>
        </p:txBody>
      </p:sp>
    </p:spTree>
    <p:extLst>
      <p:ext uri="{BB962C8B-B14F-4D97-AF65-F5344CB8AC3E}">
        <p14:creationId xmlns:p14="http://schemas.microsoft.com/office/powerpoint/2010/main" val="2415294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277E52-8885-6B28-4137-90D82FF732DE}"/>
              </a:ext>
            </a:extLst>
          </p:cNvPr>
          <p:cNvPicPr>
            <a:picLocks noChangeAspect="1"/>
          </p:cNvPicPr>
          <p:nvPr/>
        </p:nvPicPr>
        <p:blipFill>
          <a:blip r:embed="rId4"/>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Corn - % Crop Acres</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sp>
        <p:nvSpPr>
          <p:cNvPr id="17" name="TextBox 16"/>
          <p:cNvSpPr txBox="1"/>
          <p:nvPr/>
        </p:nvSpPr>
        <p:spPr>
          <a:xfrm>
            <a:off x="5180011" y="2904915"/>
            <a:ext cx="192698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 of corn acres treated with a K</a:t>
            </a:r>
            <a:r>
              <a:rPr lang="en-US" sz="1000" baseline="-25000" dirty="0"/>
              <a:t>2</a:t>
            </a:r>
            <a:r>
              <a:rPr lang="en-US" sz="1000" dirty="0"/>
              <a:t>O fertilizer in the spring before planting recovered in 2023.</a:t>
            </a:r>
          </a:p>
        </p:txBody>
      </p:sp>
      <p:sp>
        <p:nvSpPr>
          <p:cNvPr id="18" name="Text Placeholder 15">
            <a:extLst>
              <a:ext uri="{FF2B5EF4-FFF2-40B4-BE49-F238E27FC236}">
                <a16:creationId xmlns:a16="http://schemas.microsoft.com/office/drawing/2014/main" id="{81A0C0CD-EB67-4F27-9D3F-F68DB3FB8B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9F33BBBD-8FFE-60C2-CD07-A27C12603F96}"/>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0F5368D-1392-69F1-6ACF-7E5C016B04C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corn, how many acres of each fertilizer type did you apply?”</a:t>
            </a:r>
          </a:p>
          <a:p>
            <a:r>
              <a:rPr lang="en-US" dirty="0"/>
              <a:t>The chart illustrates the % of total corn acres that were treated with a primary Potassium fertilizer at each timing in each year. A list of Primary Potassium fertilizers can be accessed by clicking on the “A” button. Significant changes from 2022 to 2023 are highlighted.</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4A0433-49E0-6CFB-485C-A5ED09DDFC8E}"/>
              </a:ext>
            </a:extLst>
          </p:cNvPr>
          <p:cNvPicPr>
            <a:picLocks noChangeAspect="1"/>
          </p:cNvPicPr>
          <p:nvPr/>
        </p:nvPicPr>
        <p:blipFill>
          <a:blip r:embed="rId3"/>
          <a:stretch>
            <a:fillRect/>
          </a:stretch>
        </p:blipFill>
        <p:spPr>
          <a:xfrm>
            <a:off x="2653085" y="822993"/>
            <a:ext cx="8952442" cy="576732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Soybean in 2023 (% of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01B1A"/>
                </a:solidFill>
                <a:effectLst/>
                <a:uLnTx/>
                <a:uFillTx/>
                <a:latin typeface="Calibri Light"/>
                <a:ea typeface="+mn-ea"/>
                <a:cs typeface="+mn-cs"/>
              </a:rPr>
              <a:t>Note: </a:t>
            </a:r>
            <a:r>
              <a:rPr lang="en-US" sz="800" dirty="0">
                <a:solidFill>
                  <a:srgbClr val="201B1A"/>
                </a:solidFill>
                <a:latin typeface="Calibri Light"/>
              </a:rPr>
              <a:t>Sulphur</a:t>
            </a:r>
            <a:r>
              <a:rPr kumimoji="0" lang="en-US" sz="800" b="0" i="0" u="none" strike="noStrike" kern="1200" cap="none" spc="0" normalizeH="0" baseline="0" noProof="0" dirty="0">
                <a:ln>
                  <a:noFill/>
                </a:ln>
                <a:solidFill>
                  <a:srgbClr val="201B1A"/>
                </a:solidFill>
                <a:effectLst/>
                <a:uLnTx/>
                <a:uFillTx/>
                <a:latin typeface="Calibri Light"/>
                <a:ea typeface="+mn-ea"/>
                <a:cs typeface="+mn-cs"/>
              </a:rPr>
              <a:t> only includes those fertilizer types where </a:t>
            </a:r>
            <a:r>
              <a:rPr lang="en-US" sz="800" dirty="0">
                <a:solidFill>
                  <a:srgbClr val="201B1A"/>
                </a:solidFill>
                <a:latin typeface="Calibri Light"/>
              </a:rPr>
              <a:t>sulphur</a:t>
            </a:r>
            <a:r>
              <a:rPr kumimoji="0" lang="en-US" sz="800" b="0" i="0" u="none" strike="noStrike" kern="1200" cap="none" spc="0" normalizeH="0" baseline="0" noProof="0" dirty="0">
                <a:ln>
                  <a:noFill/>
                </a:ln>
                <a:solidFill>
                  <a:srgbClr val="201B1A"/>
                </a:solidFill>
                <a:effectLst/>
                <a:uLnTx/>
                <a:uFillTx/>
                <a:latin typeface="Calibri Light"/>
                <a:ea typeface="+mn-ea"/>
                <a:cs typeface="+mn-cs"/>
              </a:rPr>
              <a:t> is the primary component.</a:t>
            </a:r>
          </a:p>
        </p:txBody>
      </p:sp>
      <p:sp>
        <p:nvSpPr>
          <p:cNvPr id="20" name="Text Placeholder 15">
            <a:extLst>
              <a:ext uri="{FF2B5EF4-FFF2-40B4-BE49-F238E27FC236}">
                <a16:creationId xmlns:a16="http://schemas.microsoft.com/office/drawing/2014/main" id="{2571D586-4E27-4416-B414-D659B2C66C2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sp>
        <p:nvSpPr>
          <p:cNvPr id="21" name="Rectangle 20">
            <a:extLst>
              <a:ext uri="{FF2B5EF4-FFF2-40B4-BE49-F238E27FC236}">
                <a16:creationId xmlns:a16="http://schemas.microsoft.com/office/drawing/2014/main" id="{F1B11558-D34C-4627-ADE8-C5BA336C6BF2}"/>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22" name="Picture 21">
            <a:extLst>
              <a:ext uri="{FF2B5EF4-FFF2-40B4-BE49-F238E27FC236}">
                <a16:creationId xmlns:a16="http://schemas.microsoft.com/office/drawing/2014/main" id="{9DB67764-BD88-49C2-9ED8-986E99B6FD29}"/>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6" action="ppaction://hlinksldjump"/>
            <a:extLst>
              <a:ext uri="{FF2B5EF4-FFF2-40B4-BE49-F238E27FC236}">
                <a16:creationId xmlns:a16="http://schemas.microsoft.com/office/drawing/2014/main" id="{C36A7DC5-CF7B-4DA3-B477-C8D885CE3FC0}"/>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FC59F5B-FA0F-F4DE-40A9-8D6FD451A8A5}"/>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200452E-65D1-7B29-823B-19801A21E44A}"/>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For each application timing, respondents were asked: “Of your [xxx] acres of soybean, how many acres of each fertilizer type did you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each timing, the charts illustrate the % of total soybean acres that was treated with a primary </a:t>
            </a:r>
            <a:r>
              <a:rPr lang="en-US" dirty="0">
                <a:latin typeface="Calibri"/>
              </a:rPr>
              <a:t>sulphur</a:t>
            </a:r>
            <a:r>
              <a:rPr kumimoji="0" lang="en-US" sz="1050" b="0" i="0" u="none" strike="noStrike" kern="1200" cap="none" spc="0" normalizeH="0" baseline="0" noProof="0" dirty="0">
                <a:ln>
                  <a:noFill/>
                </a:ln>
                <a:solidFill>
                  <a:srgbClr val="201B1A"/>
                </a:solidFill>
                <a:effectLst/>
                <a:uLnTx/>
                <a:uFillTx/>
                <a:latin typeface="Calibri"/>
                <a:ea typeface="+mn-ea"/>
                <a:cs typeface="+mn-cs"/>
              </a:rPr>
              <a:t> fertilizer by geography,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2138679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AEFC2E-2F9E-2443-DE76-2068D963D0B7}"/>
              </a:ext>
            </a:extLst>
          </p:cNvPr>
          <p:cNvPicPr>
            <a:picLocks noChangeAspect="1"/>
          </p:cNvPicPr>
          <p:nvPr/>
        </p:nvPicPr>
        <p:blipFill>
          <a:blip r:embed="rId3"/>
          <a:stretch>
            <a:fillRect/>
          </a:stretch>
        </p:blipFill>
        <p:spPr>
          <a:xfrm>
            <a:off x="2654758" y="819947"/>
            <a:ext cx="89490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Timing in Soybean - % of Volume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8" name="Text Placeholder 15">
            <a:extLst>
              <a:ext uri="{FF2B5EF4-FFF2-40B4-BE49-F238E27FC236}">
                <a16:creationId xmlns:a16="http://schemas.microsoft.com/office/drawing/2014/main" id="{E15E8BDB-0B17-4094-A1AB-5F9570FB94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6" name="Rectangle 15">
            <a:hlinkClick r:id="rId6" action="ppaction://hlinksldjump"/>
            <a:extLst>
              <a:ext uri="{FF2B5EF4-FFF2-40B4-BE49-F238E27FC236}">
                <a16:creationId xmlns:a16="http://schemas.microsoft.com/office/drawing/2014/main" id="{6914958C-C6BB-4914-8DF1-8A848E56157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3" name="Isosceles Triangle 22">
            <a:extLst>
              <a:ext uri="{FF2B5EF4-FFF2-40B4-BE49-F238E27FC236}">
                <a16:creationId xmlns:a16="http://schemas.microsoft.com/office/drawing/2014/main" id="{8511CC13-DB32-43A3-848C-1CE05356F477}"/>
              </a:ext>
            </a:extLst>
          </p:cNvPr>
          <p:cNvSpPr/>
          <p:nvPr/>
        </p:nvSpPr>
        <p:spPr>
          <a:xfrm>
            <a:off x="10361612" y="347570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540469" y="3662889"/>
            <a:ext cx="20108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volumes in the spring before planting edged higher again in 2023.</a:t>
            </a:r>
          </a:p>
        </p:txBody>
      </p:sp>
      <p:pic>
        <p:nvPicPr>
          <p:cNvPr id="22" name="Picture 21" descr="Asset 8.png">
            <a:hlinkClick r:id="rId7" action="ppaction://hlinksldjump"/>
            <a:extLst>
              <a:ext uri="{FF2B5EF4-FFF2-40B4-BE49-F238E27FC236}">
                <a16:creationId xmlns:a16="http://schemas.microsoft.com/office/drawing/2014/main" id="{5EC9A331-6417-4440-AD8D-C8C57A7B4C1E}"/>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B5F42014-79AE-C025-E296-3A542BA2B871}"/>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EA5588E-F9F5-30C8-A939-39EF7624FB74}"/>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1639BF93-B7ED-7B42-5081-A72AB791A6AE}"/>
              </a:ext>
            </a:extLst>
          </p:cNvPr>
          <p:cNvGraphicFramePr>
            <a:graphicFrameLocks/>
          </p:cNvGraphicFramePr>
          <p:nvPr>
            <p:extLst>
              <p:ext uri="{D42A27DB-BD31-4B8C-83A1-F6EECF244321}">
                <p14:modId xmlns:p14="http://schemas.microsoft.com/office/powerpoint/2010/main" val="12600221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1639BF93-B7ED-7B42-5081-A72AB791A6AE}"/>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03A778A9-D08B-599F-2354-1564B0C8110A}"/>
              </a:ext>
            </a:extLst>
          </p:cNvPr>
          <p:cNvSpPr txBox="1"/>
          <p:nvPr/>
        </p:nvSpPr>
        <p:spPr>
          <a:xfrm>
            <a:off x="5103812" y="5531225"/>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Minor volumes of Nitrogen were applied after planting in 2023.</a:t>
            </a:r>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Nitrogen volume applied in soybean that was applied at each timing in each year.</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2607734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83F7C2-728D-1415-7A4B-786D2F4B4577}"/>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Nitrogen Timing in Soybean in 2023 (% of Volume)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 Placeholder 15">
            <a:extLst>
              <a:ext uri="{FF2B5EF4-FFF2-40B4-BE49-F238E27FC236}">
                <a16:creationId xmlns:a16="http://schemas.microsoft.com/office/drawing/2014/main" id="{594E2524-35B3-4707-A10F-6133181D43C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extLst>
              <a:ext uri="{FF2B5EF4-FFF2-40B4-BE49-F238E27FC236}">
                <a16:creationId xmlns:a16="http://schemas.microsoft.com/office/drawing/2014/main" id="{734D798B-1A4E-463F-B52B-27CB087852AB}"/>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09AC9A4C-0FE5-4963-B92A-69F383C6D2B7}"/>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7" action="ppaction://hlinksldjump"/>
            <a:extLst>
              <a:ext uri="{FF2B5EF4-FFF2-40B4-BE49-F238E27FC236}">
                <a16:creationId xmlns:a16="http://schemas.microsoft.com/office/drawing/2014/main" id="{F3AD8B4B-1F73-420A-B669-D57D29280F18}"/>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A8C74DD1-6A2E-37C0-3F08-86FFB38A7D13}"/>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BDC28F6-CF7B-72E3-FA0A-1F0CC82FA18F}"/>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nitrogen volume that was applied by geography, farm size, age and 4R program familiarity.</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2504987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251170-884B-4483-B808-CA470E5ABF17}"/>
              </a:ext>
            </a:extLst>
          </p:cNvPr>
          <p:cNvPicPr>
            <a:picLocks noChangeAspect="1"/>
          </p:cNvPicPr>
          <p:nvPr/>
        </p:nvPicPr>
        <p:blipFill>
          <a:blip r:embed="rId2"/>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Soybean - % of Volume</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8" name="Text Placeholder 15">
            <a:extLst>
              <a:ext uri="{FF2B5EF4-FFF2-40B4-BE49-F238E27FC236}">
                <a16:creationId xmlns:a16="http://schemas.microsoft.com/office/drawing/2014/main" id="{AEA242F6-305B-472A-99D4-902FC3B4D6E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hlinkClick r:id="rId5" action="ppaction://hlinksldjump"/>
            <a:extLst>
              <a:ext uri="{FF2B5EF4-FFF2-40B4-BE49-F238E27FC236}">
                <a16:creationId xmlns:a16="http://schemas.microsoft.com/office/drawing/2014/main" id="{B1C15369-CB17-4D76-9047-4C9BB901241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TextBox 16"/>
          <p:cNvSpPr txBox="1"/>
          <p:nvPr/>
        </p:nvSpPr>
        <p:spPr>
          <a:xfrm>
            <a:off x="8609012" y="3991201"/>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significant changes in application timing for Phosphorus in 2023.</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Phosphorus (P₂O₅) volume applied in soybean that was applied at each timing in each year.</a:t>
            </a:r>
          </a:p>
          <a:p>
            <a:r>
              <a:rPr lang="en-CA" dirty="0"/>
              <a:t>Total pounds of actual Phosphorus (P₂O₅) applied was calculated based on all sources of Phosphorus (P₂O₅) from all fertilizer types.</a:t>
            </a:r>
          </a:p>
        </p:txBody>
      </p:sp>
      <p:pic>
        <p:nvPicPr>
          <p:cNvPr id="14" name="Picture 13" descr="Asset 8.png">
            <a:hlinkClick r:id="rId6" action="ppaction://hlinksldjump"/>
            <a:extLst>
              <a:ext uri="{FF2B5EF4-FFF2-40B4-BE49-F238E27FC236}">
                <a16:creationId xmlns:a16="http://schemas.microsoft.com/office/drawing/2014/main" id="{AABF8316-1CBD-4761-A0D7-2361A66515C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DEF99739-CFF8-8A95-168D-8D26DFEA6C3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34D4DBA-8018-C146-901E-CDE764435A63}"/>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1888247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6E3EA5-5C7A-6796-0B92-C30A795B1394}"/>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Soybean in 2023 (% of Volume)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9" name="Text Placeholder 15">
            <a:extLst>
              <a:ext uri="{FF2B5EF4-FFF2-40B4-BE49-F238E27FC236}">
                <a16:creationId xmlns:a16="http://schemas.microsoft.com/office/drawing/2014/main" id="{4B64A1AD-C9CB-4358-BD0D-38E5559095C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extLst>
              <a:ext uri="{FF2B5EF4-FFF2-40B4-BE49-F238E27FC236}">
                <a16:creationId xmlns:a16="http://schemas.microsoft.com/office/drawing/2014/main" id="{6EA9F4CA-EB9A-4BD3-800B-30A24570BFB1}"/>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E8EBF79C-F00B-4F8B-B5A2-5BA574A4B97A}"/>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6" name="Picture 15" descr="Asset 8.png">
            <a:hlinkClick r:id="rId7" action="ppaction://hlinksldjump"/>
            <a:extLst>
              <a:ext uri="{FF2B5EF4-FFF2-40B4-BE49-F238E27FC236}">
                <a16:creationId xmlns:a16="http://schemas.microsoft.com/office/drawing/2014/main" id="{ADC17D82-5843-4B7E-9C30-AB4FC1E5C2EC}"/>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0ABBA25A-977B-4D82-881B-97B5F673FE29}"/>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39CE305-8B47-57F2-AD61-A219E20E41D6}"/>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for each timing, the charts illustrate the % of total Phosphorus (P₂O₅) volume that was applied by geography, farm size, age and 4R program familiarity.</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4111895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C86DB-E552-A4FB-F920-83BD45351851}"/>
              </a:ext>
            </a:extLst>
          </p:cNvPr>
          <p:cNvPicPr>
            <a:picLocks noChangeAspect="1"/>
          </p:cNvPicPr>
          <p:nvPr/>
        </p:nvPicPr>
        <p:blipFill>
          <a:blip r:embed="rId2"/>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Soybean - % of Volume</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7" name="TextBox 16"/>
          <p:cNvSpPr txBox="1"/>
          <p:nvPr/>
        </p:nvSpPr>
        <p:spPr>
          <a:xfrm>
            <a:off x="8304212" y="3615869"/>
            <a:ext cx="2133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shifted some Potassium applications to the fall of 2022, cutting back on spring preplant applications.</a:t>
            </a:r>
          </a:p>
        </p:txBody>
      </p:sp>
      <p:sp>
        <p:nvSpPr>
          <p:cNvPr id="18" name="Text Placeholder 15">
            <a:extLst>
              <a:ext uri="{FF2B5EF4-FFF2-40B4-BE49-F238E27FC236}">
                <a16:creationId xmlns:a16="http://schemas.microsoft.com/office/drawing/2014/main" id="{F5EC631D-6D90-4040-AF16-3EB701A2DFE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Potassium (K₂O) volume applied in soybean that was applied at each timing in each year.</a:t>
            </a:r>
          </a:p>
          <a:p>
            <a:r>
              <a:rPr lang="en-CA" dirty="0"/>
              <a:t>Total pounds of actual Potassium (K₂O) applied was calculated based on all sources of Potassium (K₂O) from all fertilizer types.</a:t>
            </a:r>
          </a:p>
        </p:txBody>
      </p:sp>
      <p:sp>
        <p:nvSpPr>
          <p:cNvPr id="21" name="Rectangle 20">
            <a:hlinkClick r:id="rId5" action="ppaction://hlinksldjump"/>
            <a:extLst>
              <a:ext uri="{FF2B5EF4-FFF2-40B4-BE49-F238E27FC236}">
                <a16:creationId xmlns:a16="http://schemas.microsoft.com/office/drawing/2014/main" id="{FAB02D6D-3397-40BB-93EF-275F89B1210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2" name="Picture 21" descr="Asset 8.png">
            <a:hlinkClick r:id="rId6" action="ppaction://hlinksldjump"/>
            <a:extLst>
              <a:ext uri="{FF2B5EF4-FFF2-40B4-BE49-F238E27FC236}">
                <a16:creationId xmlns:a16="http://schemas.microsoft.com/office/drawing/2014/main" id="{93BBB733-B3CE-4101-858F-D7BBFDE09145}"/>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E6AB49ED-F860-559E-9F71-89D3BFCAFF55}"/>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48AEF89-DF8B-B869-262D-B30772DB85F1}"/>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60158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536162-B4B2-94DD-B2D7-A566FF240D6C}"/>
              </a:ext>
            </a:extLst>
          </p:cNvPr>
          <p:cNvPicPr>
            <a:picLocks noChangeAspect="1"/>
          </p:cNvPicPr>
          <p:nvPr/>
        </p:nvPicPr>
        <p:blipFill>
          <a:blip r:embed="rId3"/>
          <a:stretch>
            <a:fillRect/>
          </a:stretch>
        </p:blipFill>
        <p:spPr>
          <a:xfrm>
            <a:off x="2648356" y="877681"/>
            <a:ext cx="8961897" cy="565794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Soybean in 2023 (% of Volume)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9" name="Text Placeholder 15">
            <a:extLst>
              <a:ext uri="{FF2B5EF4-FFF2-40B4-BE49-F238E27FC236}">
                <a16:creationId xmlns:a16="http://schemas.microsoft.com/office/drawing/2014/main" id="{43B293D5-DC9B-4A50-B9C9-4E75AEEBFB3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extLst>
              <a:ext uri="{FF2B5EF4-FFF2-40B4-BE49-F238E27FC236}">
                <a16:creationId xmlns:a16="http://schemas.microsoft.com/office/drawing/2014/main" id="{88516178-6B00-4F80-B8DD-754632168A0E}"/>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2B3B4BF6-48FB-4A26-A007-97130AE499BE}"/>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7" action="ppaction://hlinksldjump"/>
            <a:extLst>
              <a:ext uri="{FF2B5EF4-FFF2-40B4-BE49-F238E27FC236}">
                <a16:creationId xmlns:a16="http://schemas.microsoft.com/office/drawing/2014/main" id="{F5A67D0F-6C17-436B-A1B5-75AFE52E2A77}"/>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04247A00-38EE-ABF0-8183-F9BB94D8976B}"/>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E94E579-44DC-E022-7D02-1A5AC9258F78}"/>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Potassium (K₂O) volume that was applied by geography, farm size, age and 4R program familiarity.</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3495547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AB1F43-91E0-47EA-BD70-FA6B95292E08}"/>
              </a:ext>
            </a:extLst>
          </p:cNvPr>
          <p:cNvPicPr>
            <a:picLocks noChangeAspect="1"/>
          </p:cNvPicPr>
          <p:nvPr/>
        </p:nvPicPr>
        <p:blipFill>
          <a:blip r:embed="rId2"/>
          <a:stretch>
            <a:fillRect/>
          </a:stretch>
        </p:blipFill>
        <p:spPr>
          <a:xfrm>
            <a:off x="2657800" y="819947"/>
            <a:ext cx="894301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Soybean - % of Volume</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Sulphur volume applied in soybean that was applied at each timing in each year.</a:t>
            </a:r>
          </a:p>
          <a:p>
            <a:r>
              <a:rPr lang="en-CA" dirty="0"/>
              <a:t>Total pounds of actual Sulphur applied was calculated based on all sources of Sulphur from all fertilizer types.</a:t>
            </a:r>
          </a:p>
        </p:txBody>
      </p:sp>
      <p:sp>
        <p:nvSpPr>
          <p:cNvPr id="18" name="Text Placeholder 15">
            <a:extLst>
              <a:ext uri="{FF2B5EF4-FFF2-40B4-BE49-F238E27FC236}">
                <a16:creationId xmlns:a16="http://schemas.microsoft.com/office/drawing/2014/main" id="{241879B9-21C9-48FB-AD7A-87D3CABC8CB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6" name="Rectangle 25">
            <a:hlinkClick r:id="rId5" action="ppaction://hlinksldjump"/>
            <a:extLst>
              <a:ext uri="{FF2B5EF4-FFF2-40B4-BE49-F238E27FC236}">
                <a16:creationId xmlns:a16="http://schemas.microsoft.com/office/drawing/2014/main" id="{64896DBE-9F09-42EE-AAEE-E8673D34ADD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TextBox 16"/>
          <p:cNvSpPr txBox="1"/>
          <p:nvPr/>
        </p:nvSpPr>
        <p:spPr>
          <a:xfrm>
            <a:off x="7542212" y="1960696"/>
            <a:ext cx="2362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Sulphur was applied in the fall of 2022 compared to the past couple of years.</a:t>
            </a:r>
          </a:p>
        </p:txBody>
      </p:sp>
      <p:pic>
        <p:nvPicPr>
          <p:cNvPr id="16" name="Picture 15" descr="Asset 8.png">
            <a:hlinkClick r:id="rId6" action="ppaction://hlinksldjump"/>
            <a:extLst>
              <a:ext uri="{FF2B5EF4-FFF2-40B4-BE49-F238E27FC236}">
                <a16:creationId xmlns:a16="http://schemas.microsoft.com/office/drawing/2014/main" id="{8DA28C15-E4B7-4A50-AFED-38F1E1D0EFD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4E3E81C6-BE36-5ECB-80AA-0AA211D9AEF2}"/>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754A7EF-101E-2179-FC3C-AE1A8FE03496}"/>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3256561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4">
            <a:extLst>
              <a:ext uri="{FF2B5EF4-FFF2-40B4-BE49-F238E27FC236}">
                <a16:creationId xmlns:a16="http://schemas.microsoft.com/office/drawing/2014/main" id="{91D4B300-553F-4B9B-B87E-898EA9E85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760" y="389647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9F3A61F-3B04-4973-DCC4-5439201909CD}"/>
              </a:ext>
            </a:extLst>
          </p:cNvPr>
          <p:cNvPicPr>
            <a:picLocks noChangeAspect="1"/>
          </p:cNvPicPr>
          <p:nvPr/>
        </p:nvPicPr>
        <p:blipFill>
          <a:blip r:embed="rId4"/>
          <a:stretch>
            <a:fillRect/>
          </a:stretch>
        </p:blipFill>
        <p:spPr>
          <a:xfrm>
            <a:off x="2651405" y="819947"/>
            <a:ext cx="89558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Soybean in 2023 (% of Volume)</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9" name="Text Placeholder 15">
            <a:extLst>
              <a:ext uri="{FF2B5EF4-FFF2-40B4-BE49-F238E27FC236}">
                <a16:creationId xmlns:a16="http://schemas.microsoft.com/office/drawing/2014/main" id="{E15AC4BF-4110-45E0-95D3-5581763B59B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Rectangle 19">
            <a:extLst>
              <a:ext uri="{FF2B5EF4-FFF2-40B4-BE49-F238E27FC236}">
                <a16:creationId xmlns:a16="http://schemas.microsoft.com/office/drawing/2014/main" id="{C939A654-5E75-4E90-AAD7-D1B996F4C60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1171E55D-4002-4BE1-9AFF-6FF491BCBC10}"/>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3" name="Picture 12" descr="Asset 8.png">
            <a:hlinkClick r:id="rId7" action="ppaction://hlinksldjump"/>
            <a:extLst>
              <a:ext uri="{FF2B5EF4-FFF2-40B4-BE49-F238E27FC236}">
                <a16:creationId xmlns:a16="http://schemas.microsoft.com/office/drawing/2014/main" id="{DCCC987F-B1C2-4138-91C1-14E0D77CF13D}"/>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E2A5DAC7-3EF6-1EFE-A13E-808DAEE10054}"/>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8501327-C6EF-EAC0-1E4B-F9ED1F4BA6C4}"/>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sulphur volume that was applied by geography, farm size, age and 4R program familiarity.</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1855936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2CFD48-7594-2350-029E-8A9B5C295BFF}"/>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Each Nitrogen Source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Isosceles Triangle 15"/>
          <p:cNvSpPr/>
          <p:nvPr/>
        </p:nvSpPr>
        <p:spPr>
          <a:xfrm>
            <a:off x="10378237" y="16002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371012" y="1795548"/>
            <a:ext cx="19705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58% of soybean growers applied a fertilizer containing nitrogen in 2023.</a:t>
            </a:r>
          </a:p>
        </p:txBody>
      </p:sp>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5" name="Picture 14" descr="Asset 8.png">
            <a:hlinkClick r:id="rId6" action="ppaction://hlinksldjump"/>
            <a:extLst>
              <a:ext uri="{FF2B5EF4-FFF2-40B4-BE49-F238E27FC236}">
                <a16:creationId xmlns:a16="http://schemas.microsoft.com/office/drawing/2014/main" id="{48BF3E31-A6BA-49D4-A6F4-5A9D2BB3D6F6}"/>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E567066E-383C-F990-BA14-F6DA15AC6A3E}"/>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255D83C-4C71-EB0C-2EA8-BF83F011A87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431619B0-E83E-DEC8-F63F-2D97D62B618B}"/>
              </a:ext>
            </a:extLst>
          </p:cNvPr>
          <p:cNvGraphicFramePr>
            <a:graphicFrameLocks/>
          </p:cNvGraphicFramePr>
          <p:nvPr>
            <p:extLst>
              <p:ext uri="{D42A27DB-BD31-4B8C-83A1-F6EECF244321}">
                <p14:modId xmlns:p14="http://schemas.microsoft.com/office/powerpoint/2010/main" val="134322713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431619B0-E83E-DEC8-F63F-2D97D62B618B}"/>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and each fertilizer type in soybean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394411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FE151C-9F6A-BF9A-1F2B-112DD2403DDE}"/>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Corn in 2023 (% of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sp>
        <p:nvSpPr>
          <p:cNvPr id="20" name="Text Placeholder 15">
            <a:extLst>
              <a:ext uri="{FF2B5EF4-FFF2-40B4-BE49-F238E27FC236}">
                <a16:creationId xmlns:a16="http://schemas.microsoft.com/office/drawing/2014/main" id="{2571D586-4E27-4416-B414-D659B2C66C2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Rectangle 20">
            <a:extLst>
              <a:ext uri="{FF2B5EF4-FFF2-40B4-BE49-F238E27FC236}">
                <a16:creationId xmlns:a16="http://schemas.microsoft.com/office/drawing/2014/main" id="{F1B11558-D34C-4627-ADE8-C5BA336C6BF2}"/>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2" name="Picture 21">
            <a:extLst>
              <a:ext uri="{FF2B5EF4-FFF2-40B4-BE49-F238E27FC236}">
                <a16:creationId xmlns:a16="http://schemas.microsoft.com/office/drawing/2014/main" id="{9DB67764-BD88-49C2-9ED8-986E99B6FD29}"/>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8B6933CE-579D-99C8-574E-FF34F907347F}"/>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094D75D-8EB2-6983-6E98-344C906E17AC}"/>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corn, how many acres of each fertilizer type did you apply?”</a:t>
            </a:r>
          </a:p>
          <a:p>
            <a:r>
              <a:rPr lang="en-US" dirty="0"/>
              <a:t>Separately for each timing, the charts illustrate the % of total corn acres that was treated with a primary potassium fertilizer by geography, farm size, age and 4R program familiarity.</a:t>
            </a:r>
          </a:p>
          <a:p>
            <a:r>
              <a:rPr lang="en-CA" dirty="0"/>
              <a:t>Potassium only includes those fertilizer types where potassium is the primary component. A list can be accessed by clicking on the “A” button.</a:t>
            </a:r>
          </a:p>
        </p:txBody>
      </p:sp>
    </p:spTree>
    <p:extLst>
      <p:ext uri="{BB962C8B-B14F-4D97-AF65-F5344CB8AC3E}">
        <p14:creationId xmlns:p14="http://schemas.microsoft.com/office/powerpoint/2010/main" val="4052515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5C64-80F4-1919-CB85-C9BE5E658536}"/>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Nitrogen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6" action="ppaction://hlinksldjump"/>
            <a:extLst>
              <a:ext uri="{FF2B5EF4-FFF2-40B4-BE49-F238E27FC236}">
                <a16:creationId xmlns:a16="http://schemas.microsoft.com/office/drawing/2014/main" id="{344C2939-9CA6-4879-AA9B-1CBB9FC8001F}"/>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in soybean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457820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010B29-214A-6D21-CFDD-0A5F25324AFB}"/>
              </a:ext>
            </a:extLst>
          </p:cNvPr>
          <p:cNvPicPr>
            <a:picLocks noChangeAspect="1"/>
          </p:cNvPicPr>
          <p:nvPr/>
        </p:nvPicPr>
        <p:blipFill>
          <a:blip r:embed="rId3"/>
          <a:stretch>
            <a:fillRect/>
          </a:stretch>
        </p:blipFill>
        <p:spPr>
          <a:xfrm>
            <a:off x="2648356" y="885537"/>
            <a:ext cx="8961899" cy="5642234"/>
          </a:xfrm>
          <a:prstGeom prst="rect">
            <a:avLst/>
          </a:prstGeom>
        </p:spPr>
      </p:pic>
      <p:sp>
        <p:nvSpPr>
          <p:cNvPr id="2" name="Title 1"/>
          <p:cNvSpPr>
            <a:spLocks noGrp="1"/>
          </p:cNvSpPr>
          <p:nvPr>
            <p:ph type="title" idx="4294967295"/>
          </p:nvPr>
        </p:nvSpPr>
        <p:spPr>
          <a:xfrm>
            <a:off x="2360612" y="250825"/>
            <a:ext cx="9477375" cy="334963"/>
          </a:xfrm>
          <a:prstGeom prst="rect">
            <a:avLst/>
          </a:prstGeom>
        </p:spPr>
        <p:txBody>
          <a:bodyPr/>
          <a:lstStyle/>
          <a:p>
            <a:r>
              <a:rPr lang="en-CA" sz="2200" dirty="0"/>
              <a:t>Acres Treated With Each Nitrogen Source in Soybean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787437" y="16002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647100" y="1795548"/>
            <a:ext cx="20710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12% of soybean acres received an application of nitrogen fertilizer.</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5" name="Rectangle 24">
            <a:hlinkClick r:id="rId5" action="ppaction://hlinksldjump"/>
            <a:extLst>
              <a:ext uri="{FF2B5EF4-FFF2-40B4-BE49-F238E27FC236}">
                <a16:creationId xmlns:a16="http://schemas.microsoft.com/office/drawing/2014/main" id="{298E8AB3-ADCA-41BA-B12C-75142003EA2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6" name="Picture 15" descr="Asset 8.png">
            <a:hlinkClick r:id="rId6" action="ppaction://hlinksldjump"/>
            <a:extLst>
              <a:ext uri="{FF2B5EF4-FFF2-40B4-BE49-F238E27FC236}">
                <a16:creationId xmlns:a16="http://schemas.microsoft.com/office/drawing/2014/main" id="{1DFDC236-DFA6-4C88-B8B1-EB81F0AEF14B}"/>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8E775B3-3C8D-46FE-6A88-7CDF20976C72}"/>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402F786-DBB7-B78D-9E11-E28D07D64A6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00BEF76C-A0B0-4593-299C-5B29866C6E01}"/>
              </a:ext>
            </a:extLst>
          </p:cNvPr>
          <p:cNvGraphicFramePr>
            <a:graphicFrameLocks/>
          </p:cNvGraphicFramePr>
          <p:nvPr>
            <p:extLst>
              <p:ext uri="{D42A27DB-BD31-4B8C-83A1-F6EECF244321}">
                <p14:modId xmlns:p14="http://schemas.microsoft.com/office/powerpoint/2010/main" val="172211663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00BEF76C-A0B0-4593-299C-5B29866C6E01}"/>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soybean, how many acres of each fertilizer type did you apply?”</a:t>
            </a:r>
          </a:p>
          <a:p>
            <a:pPr lvl="0">
              <a:defRPr/>
            </a:pPr>
            <a:r>
              <a:rPr lang="en-US" dirty="0"/>
              <a:t>The chart illustrates the % of total soybean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700742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978135-DA11-D269-4A63-16B8136A906F}"/>
              </a:ext>
            </a:extLst>
          </p:cNvPr>
          <p:cNvPicPr>
            <a:picLocks noChangeAspect="1"/>
          </p:cNvPicPr>
          <p:nvPr/>
        </p:nvPicPr>
        <p:blipFill>
          <a:blip r:embed="rId3"/>
          <a:stretch>
            <a:fillRect/>
          </a:stretch>
        </p:blipFill>
        <p:spPr>
          <a:xfrm>
            <a:off x="2653085" y="829083"/>
            <a:ext cx="8952442" cy="575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dirty="0"/>
              <a:t>Nitrogen Volume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 Placeholder 15">
            <a:extLst>
              <a:ext uri="{FF2B5EF4-FFF2-40B4-BE49-F238E27FC236}">
                <a16:creationId xmlns:a16="http://schemas.microsoft.com/office/drawing/2014/main" id="{2770EEB9-6A6A-4C99-B10D-43355D1EAA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4" name="TextBox 13">
            <a:extLst>
              <a:ext uri="{FF2B5EF4-FFF2-40B4-BE49-F238E27FC236}">
                <a16:creationId xmlns:a16="http://schemas.microsoft.com/office/drawing/2014/main" id="{711E2502-FA30-42E9-A4BC-65D6D26CD575}"/>
              </a:ext>
            </a:extLst>
          </p:cNvPr>
          <p:cNvSpPr txBox="1"/>
          <p:nvPr/>
        </p:nvSpPr>
        <p:spPr>
          <a:xfrm>
            <a:off x="7008812" y="5556565"/>
            <a:ext cx="199248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22 million pounds of N was used in soybeans in 2023.</a:t>
            </a:r>
          </a:p>
        </p:txBody>
      </p:sp>
      <p:pic>
        <p:nvPicPr>
          <p:cNvPr id="13" name="Picture 12" descr="Asset 8.png">
            <a:hlinkClick r:id="rId5" action="ppaction://hlinksldjump"/>
            <a:extLst>
              <a:ext uri="{FF2B5EF4-FFF2-40B4-BE49-F238E27FC236}">
                <a16:creationId xmlns:a16="http://schemas.microsoft.com/office/drawing/2014/main" id="{6A2B4BC9-1040-483A-AD95-4E73D47B62E9}"/>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07645EAC-18BC-20F1-DC22-29DF3D480988}"/>
              </a:ext>
            </a:extLst>
          </p:cNvPr>
          <p:cNvGraphicFramePr>
            <a:graphicFrameLocks/>
          </p:cNvGraphicFramePr>
          <p:nvPr>
            <p:extLst>
              <p:ext uri="{D42A27DB-BD31-4B8C-83A1-F6EECF244321}">
                <p14:modId xmlns:p14="http://schemas.microsoft.com/office/powerpoint/2010/main" val="148641569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07645EAC-18BC-20F1-DC22-29DF3D48098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50218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D7067E-D19C-ACFC-718E-2DD69B304CA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Volume in Soybean by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 Placeholder 15">
            <a:extLst>
              <a:ext uri="{FF2B5EF4-FFF2-40B4-BE49-F238E27FC236}">
                <a16:creationId xmlns:a16="http://schemas.microsoft.com/office/drawing/2014/main" id="{BC363F1C-4E4F-47AF-B2AB-9FB01FA71E6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5" action="ppaction://hlinksldjump"/>
            <a:extLst>
              <a:ext uri="{FF2B5EF4-FFF2-40B4-BE49-F238E27FC236}">
                <a16:creationId xmlns:a16="http://schemas.microsoft.com/office/drawing/2014/main" id="{7DF2960C-CCDD-4D19-A1C5-A7259C8FAA2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12E32754-DF5A-2590-3A8B-3E13BB50AAA5}"/>
              </a:ext>
            </a:extLst>
          </p:cNvPr>
          <p:cNvGraphicFramePr>
            <a:graphicFrameLocks/>
          </p:cNvGraphicFramePr>
          <p:nvPr>
            <p:extLst>
              <p:ext uri="{D42A27DB-BD31-4B8C-83A1-F6EECF244321}">
                <p14:modId xmlns:p14="http://schemas.microsoft.com/office/powerpoint/2010/main" val="334033240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12E32754-DF5A-2590-3A8B-3E13BB50AAA5}"/>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3334577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131946-8E9A-42E5-40D2-4F904DD6899A}"/>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dirty="0"/>
              <a:t>Nitrogen Fertilizer Source in Soybean - All Timings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 Placeholder 15">
            <a:extLst>
              <a:ext uri="{FF2B5EF4-FFF2-40B4-BE49-F238E27FC236}">
                <a16:creationId xmlns:a16="http://schemas.microsoft.com/office/drawing/2014/main" id="{6799A657-31DD-407C-A331-169F93C7F97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6" name="Rectangle 25">
            <a:hlinkClick r:id="rId5" action="ppaction://hlinksldjump"/>
            <a:extLst>
              <a:ext uri="{FF2B5EF4-FFF2-40B4-BE49-F238E27FC236}">
                <a16:creationId xmlns:a16="http://schemas.microsoft.com/office/drawing/2014/main" id="{BE2984EC-5DE7-4CCE-80D2-27DC220A812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1" name="Isosceles Triangle 20">
            <a:extLst>
              <a:ext uri="{FF2B5EF4-FFF2-40B4-BE49-F238E27FC236}">
                <a16:creationId xmlns:a16="http://schemas.microsoft.com/office/drawing/2014/main" id="{EA84B751-9126-4856-A6CC-A14ECFFFEA13}"/>
              </a:ext>
            </a:extLst>
          </p:cNvPr>
          <p:cNvSpPr/>
          <p:nvPr/>
        </p:nvSpPr>
        <p:spPr>
          <a:xfrm>
            <a:off x="8918886" y="48006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192152" y="4978690"/>
            <a:ext cx="162709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MAP continues to be the main source of N in soybeans.</a:t>
            </a:r>
          </a:p>
        </p:txBody>
      </p:sp>
      <p:pic>
        <p:nvPicPr>
          <p:cNvPr id="27" name="Picture 26" descr="Asset 8.png">
            <a:hlinkClick r:id="rId6" action="ppaction://hlinksldjump"/>
            <a:extLst>
              <a:ext uri="{FF2B5EF4-FFF2-40B4-BE49-F238E27FC236}">
                <a16:creationId xmlns:a16="http://schemas.microsoft.com/office/drawing/2014/main" id="{4C577EE4-46BB-48C8-847B-54C1CD390B4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C9AB7B49-9F55-C579-33D1-5D559E699DD9}"/>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C93D5AA8-6E04-9A05-BE48-B7F0C054DF9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22" name="Object 21">
            <a:extLst>
              <a:ext uri="{FF2B5EF4-FFF2-40B4-BE49-F238E27FC236}">
                <a16:creationId xmlns:a16="http://schemas.microsoft.com/office/drawing/2014/main" id="{38DF2579-5B6C-E4F9-2EE5-7C6BBE41CE4B}"/>
              </a:ext>
            </a:extLst>
          </p:cNvPr>
          <p:cNvGraphicFramePr>
            <a:graphicFrameLocks/>
          </p:cNvGraphicFramePr>
          <p:nvPr>
            <p:extLst>
              <p:ext uri="{D42A27DB-BD31-4B8C-83A1-F6EECF244321}">
                <p14:modId xmlns:p14="http://schemas.microsoft.com/office/powerpoint/2010/main" val="3075846712"/>
              </p:ext>
            </p:extLst>
          </p:nvPr>
        </p:nvGraphicFramePr>
        <p:xfrm>
          <a:off x="785810" y="4556252"/>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22" name="Object 21">
                        <a:extLst>
                          <a:ext uri="{FF2B5EF4-FFF2-40B4-BE49-F238E27FC236}">
                            <a16:creationId xmlns:a16="http://schemas.microsoft.com/office/drawing/2014/main" id="{38DF2579-5B6C-E4F9-2EE5-7C6BBE41CE4B}"/>
                          </a:ext>
                        </a:extLst>
                      </p:cNvPr>
                      <p:cNvPicPr/>
                      <p:nvPr/>
                    </p:nvPicPr>
                    <p:blipFill>
                      <a:blip r:embed="rId11"/>
                      <a:srcRect l="35417" t="2469" r="35417" b="70782"/>
                      <a:stretch>
                        <a:fillRect/>
                      </a:stretch>
                    </p:blipFill>
                    <p:spPr>
                      <a:xfrm>
                        <a:off x="785810" y="4556252"/>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all timings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2550847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F2FF95-BE44-4173-BA85-C8CA9E19D774}"/>
              </a:ext>
            </a:extLst>
          </p:cNvPr>
          <p:cNvPicPr>
            <a:picLocks noChangeAspect="1"/>
          </p:cNvPicPr>
          <p:nvPr/>
        </p:nvPicPr>
        <p:blipFill>
          <a:blip r:embed="rId3"/>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Soybean - Fall Timing</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TextBox 16"/>
          <p:cNvSpPr txBox="1"/>
          <p:nvPr/>
        </p:nvSpPr>
        <p:spPr>
          <a:xfrm>
            <a:off x="9329102" y="4800600"/>
            <a:ext cx="187071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Consistently, most of the fall applied Nitrogen volume was MAP.</a:t>
            </a:r>
          </a:p>
        </p:txBody>
      </p:sp>
      <p:sp>
        <p:nvSpPr>
          <p:cNvPr id="18" name="Text Placeholder 15">
            <a:extLst>
              <a:ext uri="{FF2B5EF4-FFF2-40B4-BE49-F238E27FC236}">
                <a16:creationId xmlns:a16="http://schemas.microsoft.com/office/drawing/2014/main" id="{EAB5F3A1-4447-466D-81D3-65B256A5C49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0" name="Picture 19" descr="Asset 8.png">
            <a:hlinkClick r:id="rId6" action="ppaction://hlinksldjump"/>
            <a:extLst>
              <a:ext uri="{FF2B5EF4-FFF2-40B4-BE49-F238E27FC236}">
                <a16:creationId xmlns:a16="http://schemas.microsoft.com/office/drawing/2014/main" id="{1DDF229F-F9B9-4BAE-BDCE-296F831D7D4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B9E6F836-D06A-5233-220E-54AF4D62DFD6}"/>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D6A6582-5F3C-4131-808F-95430A1A349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215C6EC1-647E-D373-E057-5CFDD51E52C4}"/>
              </a:ext>
            </a:extLst>
          </p:cNvPr>
          <p:cNvGraphicFramePr>
            <a:graphicFrameLocks/>
          </p:cNvGraphicFramePr>
          <p:nvPr>
            <p:extLst>
              <p:ext uri="{D42A27DB-BD31-4B8C-83A1-F6EECF244321}">
                <p14:modId xmlns:p14="http://schemas.microsoft.com/office/powerpoint/2010/main" val="410043759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215C6EC1-647E-D373-E057-5CFDD51E52C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t>
            </a:r>
            <a:r>
              <a:rPr lang="en-US" dirty="0"/>
              <a:t>applied in the fall of the previous year</a:t>
            </a:r>
            <a:r>
              <a:rPr lang="en-CA" dirty="0"/>
              <a:t>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301400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A152D1-B539-CF64-E4CB-BBB17DE02CE1}"/>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Soybean - Spring Before Planting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8" name="Text Placeholder 15">
            <a:extLst>
              <a:ext uri="{FF2B5EF4-FFF2-40B4-BE49-F238E27FC236}">
                <a16:creationId xmlns:a16="http://schemas.microsoft.com/office/drawing/2014/main" id="{1F7A20A3-5132-4A9F-9F96-6B07E22F2F2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4" name="TextBox 23">
            <a:extLst>
              <a:ext uri="{FF2B5EF4-FFF2-40B4-BE49-F238E27FC236}">
                <a16:creationId xmlns:a16="http://schemas.microsoft.com/office/drawing/2014/main" id="{B9C2C686-124F-4856-99A8-9E7C49AD43B6}"/>
              </a:ext>
            </a:extLst>
          </p:cNvPr>
          <p:cNvSpPr txBox="1"/>
          <p:nvPr/>
        </p:nvSpPr>
        <p:spPr>
          <a:xfrm>
            <a:off x="9354094" y="2667000"/>
            <a:ext cx="176951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Urea in the spring before planting increased again in 2023.</a:t>
            </a:r>
          </a:p>
        </p:txBody>
      </p:sp>
      <p:pic>
        <p:nvPicPr>
          <p:cNvPr id="21" name="Picture 20" descr="Asset 8.png">
            <a:hlinkClick r:id="rId6" action="ppaction://hlinksldjump"/>
            <a:extLst>
              <a:ext uri="{FF2B5EF4-FFF2-40B4-BE49-F238E27FC236}">
                <a16:creationId xmlns:a16="http://schemas.microsoft.com/office/drawing/2014/main" id="{D8A600E5-EE77-4888-B739-E5B2456B7F3A}"/>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418855D3-FF7B-F889-BF3E-9379E0959C7D}"/>
              </a:ext>
            </a:extLst>
          </p:cNvPr>
          <p:cNvPicPr>
            <a:picLocks noChangeAspect="1"/>
          </p:cNvPicPr>
          <p:nvPr/>
        </p:nvPicPr>
        <p:blipFill>
          <a:blip r:embed="rId8"/>
          <a:stretch>
            <a:fillRect/>
          </a:stretch>
        </p:blipFill>
        <p:spPr>
          <a:xfrm>
            <a:off x="12266612" y="0"/>
            <a:ext cx="4839315" cy="6858000"/>
          </a:xfrm>
          <a:prstGeom prst="rect">
            <a:avLst/>
          </a:prstGeom>
        </p:spPr>
      </p:pic>
      <p:pic>
        <p:nvPicPr>
          <p:cNvPr id="19" name="Picture 18" descr="Asset 9.png">
            <a:extLst>
              <a:ext uri="{FF2B5EF4-FFF2-40B4-BE49-F238E27FC236}">
                <a16:creationId xmlns:a16="http://schemas.microsoft.com/office/drawing/2014/main" id="{342466EC-0A64-1AD1-B924-173EA8DB52B1}"/>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r>
            <a:r>
              <a:rPr lang="en-US" dirty="0"/>
              <a:t>in the spring before planting</a:t>
            </a:r>
            <a:r>
              <a:rPr lang="en-CA" dirty="0"/>
              <a:t>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2792048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animBg="1"/>
      <p:bldP spid="8"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F11D0B-B40A-0FF6-070D-616537831749}"/>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Soybean - Spring At Planting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8" name="Text Placeholder 15">
            <a:extLst>
              <a:ext uri="{FF2B5EF4-FFF2-40B4-BE49-F238E27FC236}">
                <a16:creationId xmlns:a16="http://schemas.microsoft.com/office/drawing/2014/main" id="{C1624ADA-CA3A-4A15-BAE8-81930553ED3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7" name="TextBox 16"/>
          <p:cNvSpPr txBox="1"/>
          <p:nvPr/>
        </p:nvSpPr>
        <p:spPr>
          <a:xfrm>
            <a:off x="7726760" y="4887828"/>
            <a:ext cx="188220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MAP and Ammonium sulphate both increased in 2023.</a:t>
            </a:r>
          </a:p>
        </p:txBody>
      </p:sp>
      <p:sp>
        <p:nvSpPr>
          <p:cNvPr id="5" name="Isosceles Triangle 4">
            <a:extLst>
              <a:ext uri="{FF2B5EF4-FFF2-40B4-BE49-F238E27FC236}">
                <a16:creationId xmlns:a16="http://schemas.microsoft.com/office/drawing/2014/main" id="{0BF83806-B344-FC00-E6F6-8F7E61AF354D}"/>
              </a:ext>
            </a:extLst>
          </p:cNvPr>
          <p:cNvSpPr/>
          <p:nvPr/>
        </p:nvSpPr>
        <p:spPr>
          <a:xfrm>
            <a:off x="7076047" y="303903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4" name="TextBox 3">
            <a:extLst>
              <a:ext uri="{FF2B5EF4-FFF2-40B4-BE49-F238E27FC236}">
                <a16:creationId xmlns:a16="http://schemas.microsoft.com/office/drawing/2014/main" id="{1E28C14F-79E2-2D33-C25F-3D39BD80E6CA}"/>
              </a:ext>
            </a:extLst>
          </p:cNvPr>
          <p:cNvSpPr txBox="1"/>
          <p:nvPr/>
        </p:nvSpPr>
        <p:spPr>
          <a:xfrm>
            <a:off x="6754180" y="3229201"/>
            <a:ext cx="155003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Urea in the spring at planting decreased in 2023.</a:t>
            </a:r>
          </a:p>
        </p:txBody>
      </p:sp>
      <p:pic>
        <p:nvPicPr>
          <p:cNvPr id="16" name="Picture 15" descr="Asset 8.png">
            <a:hlinkClick r:id="rId6" action="ppaction://hlinksldjump"/>
            <a:extLst>
              <a:ext uri="{FF2B5EF4-FFF2-40B4-BE49-F238E27FC236}">
                <a16:creationId xmlns:a16="http://schemas.microsoft.com/office/drawing/2014/main" id="{BB97C9DA-0544-438D-A550-23944A06D26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144A4AD-93A0-0E25-AF91-309D387DDEE4}"/>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183983D-4B78-2DB0-AFB8-5865C4DD479C}"/>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r>
            <a:r>
              <a:rPr lang="en-US" dirty="0"/>
              <a:t>in the spring at planting </a:t>
            </a:r>
            <a:r>
              <a:rPr lang="en-CA" dirty="0"/>
              <a:t>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117383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a:extLst>
              <a:ext uri="{FF2B5EF4-FFF2-40B4-BE49-F238E27FC236}">
                <a16:creationId xmlns:a16="http://schemas.microsoft.com/office/drawing/2014/main" id="{ED4C8D98-11E9-4366-A46C-34EEC2132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121" y="608572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D2E949B-80B9-3A10-4628-35AF281FFC15}"/>
              </a:ext>
            </a:extLst>
          </p:cNvPr>
          <p:cNvPicPr>
            <a:picLocks noChangeAspect="1"/>
          </p:cNvPicPr>
          <p:nvPr/>
        </p:nvPicPr>
        <p:blipFill>
          <a:blip r:embed="rId4"/>
          <a:stretch>
            <a:fillRect/>
          </a:stretch>
        </p:blipFill>
        <p:spPr>
          <a:xfrm>
            <a:off x="2648356" y="879566"/>
            <a:ext cx="8961897" cy="565417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Soybean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4" name="Text Placeholder 15">
            <a:extLst>
              <a:ext uri="{FF2B5EF4-FFF2-40B4-BE49-F238E27FC236}">
                <a16:creationId xmlns:a16="http://schemas.microsoft.com/office/drawing/2014/main" id="{7ED091C7-E1BC-40AC-98F4-B0D218F041A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8" name="Picture 17" descr="Asset 8.png">
            <a:hlinkClick r:id="rId6" action="ppaction://hlinksldjump"/>
            <a:extLst>
              <a:ext uri="{FF2B5EF4-FFF2-40B4-BE49-F238E27FC236}">
                <a16:creationId xmlns:a16="http://schemas.microsoft.com/office/drawing/2014/main" id="{7A7E9626-1423-4236-9D5F-FD9AF9AA693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D6CCF6CC-DA5E-3D55-9681-30EC015B311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8779A44-287B-B6CC-9571-CCFFC01B127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nitrogen volume applied in soybean that came from each fertilizer source.</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2508824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FBDA3B-AB32-49D9-A82B-FBDED97E48D4}"/>
              </a:ext>
            </a:extLst>
          </p:cNvPr>
          <p:cNvPicPr>
            <a:picLocks noChangeAspect="1"/>
          </p:cNvPicPr>
          <p:nvPr/>
        </p:nvPicPr>
        <p:blipFill>
          <a:blip r:embed="rId3"/>
          <a:stretch>
            <a:fillRect/>
          </a:stretch>
        </p:blipFill>
        <p:spPr>
          <a:xfrm>
            <a:off x="2556907" y="829093"/>
            <a:ext cx="9144793"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Each </a:t>
            </a:r>
            <a:r>
              <a:rPr lang="en-CA" sz="2400" kern="1200" dirty="0">
                <a:solidFill>
                  <a:schemeClr val="accent2"/>
                </a:solidFill>
                <a:effectLst/>
                <a:latin typeface="Calibri" pitchFamily="34" charset="0"/>
                <a:ea typeface="+mj-ea"/>
                <a:cs typeface="+mj-cs"/>
              </a:rPr>
              <a:t>Phosphorus (P₂O₅)</a:t>
            </a:r>
            <a:r>
              <a:rPr lang="en-CA" sz="2200" dirty="0"/>
              <a:t> Source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4" name="Isosceles Triangle 3">
            <a:extLst>
              <a:ext uri="{FF2B5EF4-FFF2-40B4-BE49-F238E27FC236}">
                <a16:creationId xmlns:a16="http://schemas.microsoft.com/office/drawing/2014/main" id="{E2A38EA0-1656-8DD8-21EC-B57871B01983}"/>
              </a:ext>
            </a:extLst>
          </p:cNvPr>
          <p:cNvSpPr/>
          <p:nvPr/>
        </p:nvSpPr>
        <p:spPr>
          <a:xfrm>
            <a:off x="9675812" y="36082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971118" y="3762601"/>
            <a:ext cx="15133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43% of soybean growers used MAP in 2023.</a:t>
            </a:r>
          </a:p>
        </p:txBody>
      </p:sp>
      <p:pic>
        <p:nvPicPr>
          <p:cNvPr id="15" name="Picture 14" descr="Asset 8.png">
            <a:hlinkClick r:id="rId6" action="ppaction://hlinksldjump"/>
            <a:extLst>
              <a:ext uri="{FF2B5EF4-FFF2-40B4-BE49-F238E27FC236}">
                <a16:creationId xmlns:a16="http://schemas.microsoft.com/office/drawing/2014/main" id="{1B76B4EB-5B79-43D2-8951-476C280552F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D0416224-BD5B-93A0-D6AC-A9A9D726A41A}"/>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8930FC8A-6492-9E37-CE64-49B6DDD2BFA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6CD8B1AB-5B15-16DF-9161-0702A945F06B}"/>
              </a:ext>
            </a:extLst>
          </p:cNvPr>
          <p:cNvGraphicFramePr>
            <a:graphicFrameLocks/>
          </p:cNvGraphicFramePr>
          <p:nvPr>
            <p:extLst>
              <p:ext uri="{D42A27DB-BD31-4B8C-83A1-F6EECF244321}">
                <p14:modId xmlns:p14="http://schemas.microsoft.com/office/powerpoint/2010/main" val="27889124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6CD8B1AB-5B15-16DF-9161-0702A945F06B}"/>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and each fertilizer type in soybean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441735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E587A-AB5B-9A8F-822A-D58772DB1F77}"/>
              </a:ext>
            </a:extLst>
          </p:cNvPr>
          <p:cNvPicPr>
            <a:picLocks noChangeAspect="1"/>
          </p:cNvPicPr>
          <p:nvPr/>
        </p:nvPicPr>
        <p:blipFill>
          <a:blip r:embed="rId4"/>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Corn - % Crop Acres</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16" name="Text Placeholder 15">
            <a:extLst>
              <a:ext uri="{FF2B5EF4-FFF2-40B4-BE49-F238E27FC236}">
                <a16:creationId xmlns:a16="http://schemas.microsoft.com/office/drawing/2014/main" id="{50369105-70CF-413F-BFC0-23D3F7E2C9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Isosceles Triangle 23">
            <a:extLst>
              <a:ext uri="{FF2B5EF4-FFF2-40B4-BE49-F238E27FC236}">
                <a16:creationId xmlns:a16="http://schemas.microsoft.com/office/drawing/2014/main" id="{4A426BD4-CC3E-4517-8804-44F5C93433E2}"/>
              </a:ext>
            </a:extLst>
          </p:cNvPr>
          <p:cNvSpPr/>
          <p:nvPr/>
        </p:nvSpPr>
        <p:spPr>
          <a:xfrm rot="16200000">
            <a:off x="9704465" y="330044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3" name="TextBox 22">
            <a:extLst>
              <a:ext uri="{FF2B5EF4-FFF2-40B4-BE49-F238E27FC236}">
                <a16:creationId xmlns:a16="http://schemas.microsoft.com/office/drawing/2014/main" id="{3F086C19-8F35-48DD-8EAF-41C01C912F83}"/>
              </a:ext>
            </a:extLst>
          </p:cNvPr>
          <p:cNvSpPr txBox="1"/>
          <p:nvPr/>
        </p:nvSpPr>
        <p:spPr>
          <a:xfrm>
            <a:off x="9885518" y="3229201"/>
            <a:ext cx="204230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corn acres were treated with a Sulphur fertilizer before planting.</a:t>
            </a:r>
          </a:p>
        </p:txBody>
      </p:sp>
      <p:pic>
        <p:nvPicPr>
          <p:cNvPr id="3" name="Picture 2">
            <a:extLst>
              <a:ext uri="{FF2B5EF4-FFF2-40B4-BE49-F238E27FC236}">
                <a16:creationId xmlns:a16="http://schemas.microsoft.com/office/drawing/2014/main" id="{9FF9E02E-205D-659C-996D-D95BDD2A136B}"/>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3B5340F-8073-1768-A3CB-2D1169C2B61A}"/>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acres of corn, how many acres of each fertilizer type did you apply?”</a:t>
            </a:r>
          </a:p>
          <a:p>
            <a:r>
              <a:rPr lang="en-US" dirty="0"/>
              <a:t>The chart illustrates the % of total corn acres that were treated with a primary Sulphur fertilizer at each timing in each year. A list of Primary Sulphur fertilizers can be accessed by clicking on the “A” button. Significant changes from 2022 to 2023 are highlighted.</a:t>
            </a:r>
          </a:p>
        </p:txBody>
      </p:sp>
    </p:spTree>
    <p:extLst>
      <p:ext uri="{BB962C8B-B14F-4D97-AF65-F5344CB8AC3E}">
        <p14:creationId xmlns:p14="http://schemas.microsoft.com/office/powerpoint/2010/main" val="4288736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FD5F7-B638-2BF8-6B88-287FEAF60901}"/>
              </a:ext>
            </a:extLst>
          </p:cNvPr>
          <p:cNvPicPr>
            <a:picLocks noChangeAspect="1"/>
          </p:cNvPicPr>
          <p:nvPr/>
        </p:nvPicPr>
        <p:blipFill>
          <a:blip r:embed="rId3"/>
          <a:stretch>
            <a:fillRect/>
          </a:stretch>
        </p:blipFill>
        <p:spPr>
          <a:xfrm>
            <a:off x="2648356" y="878783"/>
            <a:ext cx="8961899" cy="56557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a:t>
            </a:r>
            <a:r>
              <a:rPr lang="en-CA" sz="2400" kern="1200" dirty="0">
                <a:solidFill>
                  <a:schemeClr val="accent2"/>
                </a:solidFill>
                <a:effectLst/>
                <a:latin typeface="Calibri" pitchFamily="34" charset="0"/>
                <a:ea typeface="+mj-ea"/>
                <a:cs typeface="+mj-cs"/>
              </a:rPr>
              <a:t>Phosphorus (P₂O₅)</a:t>
            </a:r>
            <a:r>
              <a:rPr lang="en-CA" sz="2200" dirty="0"/>
              <a:t>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6" action="ppaction://hlinksldjump"/>
            <a:extLst>
              <a:ext uri="{FF2B5EF4-FFF2-40B4-BE49-F238E27FC236}">
                <a16:creationId xmlns:a16="http://schemas.microsoft.com/office/drawing/2014/main" id="{145306B8-8DE5-4728-BB6C-44581A132FFB}"/>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4" name="TextBox 3">
            <a:extLst>
              <a:ext uri="{FF2B5EF4-FFF2-40B4-BE49-F238E27FC236}">
                <a16:creationId xmlns:a16="http://schemas.microsoft.com/office/drawing/2014/main" id="{61774CD8-B065-2CAB-34CA-4652A5DFC6E2}"/>
              </a:ext>
            </a:extLst>
          </p:cNvPr>
          <p:cNvSpPr txBox="1"/>
          <p:nvPr/>
        </p:nvSpPr>
        <p:spPr>
          <a:xfrm>
            <a:off x="8971118" y="3762601"/>
            <a:ext cx="161909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Fewer young farmers used Phosphorus in their soybeans.</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in soybean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569404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2CE5C4-044B-9053-DF67-4A492B7CD022}"/>
              </a:ext>
            </a:extLst>
          </p:cNvPr>
          <p:cNvPicPr>
            <a:picLocks noChangeAspect="1"/>
          </p:cNvPicPr>
          <p:nvPr/>
        </p:nvPicPr>
        <p:blipFill>
          <a:blip r:embed="rId3"/>
          <a:stretch>
            <a:fillRect/>
          </a:stretch>
        </p:blipFill>
        <p:spPr>
          <a:xfrm>
            <a:off x="2648356" y="885536"/>
            <a:ext cx="8961899" cy="5642234"/>
          </a:xfrm>
          <a:prstGeom prst="rect">
            <a:avLst/>
          </a:prstGeom>
        </p:spPr>
      </p:pic>
      <p:sp>
        <p:nvSpPr>
          <p:cNvPr id="2" name="Title 1"/>
          <p:cNvSpPr>
            <a:spLocks noGrp="1"/>
          </p:cNvSpPr>
          <p:nvPr>
            <p:ph type="title" idx="4294967295"/>
          </p:nvPr>
        </p:nvSpPr>
        <p:spPr>
          <a:xfrm>
            <a:off x="2360612" y="250825"/>
            <a:ext cx="9477375" cy="334963"/>
          </a:xfrm>
          <a:prstGeom prst="rect">
            <a:avLst/>
          </a:prstGeom>
        </p:spPr>
        <p:txBody>
          <a:bodyPr/>
          <a:lstStyle/>
          <a:p>
            <a:r>
              <a:rPr lang="en-CA" sz="2200" dirty="0"/>
              <a:t>Acres Treated With Each </a:t>
            </a:r>
            <a:r>
              <a:rPr lang="en-CA" sz="2400" kern="1200" dirty="0">
                <a:solidFill>
                  <a:schemeClr val="accent2"/>
                </a:solidFill>
                <a:effectLst/>
                <a:latin typeface="Calibri" pitchFamily="34" charset="0"/>
                <a:ea typeface="+mj-ea"/>
                <a:cs typeface="+mj-cs"/>
              </a:rPr>
              <a:t>Phosphorus (P₂O₅)</a:t>
            </a:r>
            <a:r>
              <a:rPr lang="en-CA" sz="2200" dirty="0"/>
              <a:t> Source in Soybean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5" name="Rectangle 24">
            <a:hlinkClick r:id="rId5" action="ppaction://hlinksldjump"/>
            <a:extLst>
              <a:ext uri="{FF2B5EF4-FFF2-40B4-BE49-F238E27FC236}">
                <a16:creationId xmlns:a16="http://schemas.microsoft.com/office/drawing/2014/main" id="{298E8AB3-ADCA-41BA-B12C-75142003EA2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1" name="Isosceles Triangle 20">
            <a:extLst>
              <a:ext uri="{FF2B5EF4-FFF2-40B4-BE49-F238E27FC236}">
                <a16:creationId xmlns:a16="http://schemas.microsoft.com/office/drawing/2014/main" id="{1347ACA2-DD7E-415B-B31B-C94767D6AC90}"/>
              </a:ext>
            </a:extLst>
          </p:cNvPr>
          <p:cNvSpPr/>
          <p:nvPr/>
        </p:nvSpPr>
        <p:spPr>
          <a:xfrm>
            <a:off x="10446777" y="141738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2" name="TextBox 21">
            <a:extLst>
              <a:ext uri="{FF2B5EF4-FFF2-40B4-BE49-F238E27FC236}">
                <a16:creationId xmlns:a16="http://schemas.microsoft.com/office/drawing/2014/main" id="{A29200E2-8A3E-4DAD-985A-DD2DC91BA3BE}"/>
              </a:ext>
            </a:extLst>
          </p:cNvPr>
          <p:cNvSpPr txBox="1"/>
          <p:nvPr/>
        </p:nvSpPr>
        <p:spPr>
          <a:xfrm>
            <a:off x="9496517" y="1603770"/>
            <a:ext cx="20710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50% of soybean acres received an application of Phosphorus fertilizer.</a:t>
            </a:r>
          </a:p>
        </p:txBody>
      </p:sp>
      <p:pic>
        <p:nvPicPr>
          <p:cNvPr id="16" name="Picture 15" descr="Asset 8.png">
            <a:hlinkClick r:id="rId6" action="ppaction://hlinksldjump"/>
            <a:extLst>
              <a:ext uri="{FF2B5EF4-FFF2-40B4-BE49-F238E27FC236}">
                <a16:creationId xmlns:a16="http://schemas.microsoft.com/office/drawing/2014/main" id="{239B58CD-8215-4161-A4B1-D9D4B3D0433D}"/>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1D48385-F2CD-7479-3D7B-870577B6BF6F}"/>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A9168CC-7184-9D3C-E5A3-3F5FE734E7B0}"/>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307E5252-5417-5775-AB8C-CCF3CCD8CD59}"/>
              </a:ext>
            </a:extLst>
          </p:cNvPr>
          <p:cNvGraphicFramePr>
            <a:graphicFrameLocks/>
          </p:cNvGraphicFramePr>
          <p:nvPr>
            <p:extLst>
              <p:ext uri="{D42A27DB-BD31-4B8C-83A1-F6EECF244321}">
                <p14:modId xmlns:p14="http://schemas.microsoft.com/office/powerpoint/2010/main" val="124400580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307E5252-5417-5775-AB8C-CCF3CCD8CD59}"/>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soybean, how many acres of each fertilizer type did you apply?”</a:t>
            </a:r>
          </a:p>
          <a:p>
            <a:pPr lvl="0">
              <a:defRPr/>
            </a:pPr>
            <a:r>
              <a:rPr lang="en-US" dirty="0"/>
              <a:t>The chart illustrates the % of total soybean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4257472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8B9A2-AEEB-ED04-60E5-455D506AE18E}"/>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Phosphorus (P₂O₅) Volume in Soybean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 Placeholder 15">
            <a:extLst>
              <a:ext uri="{FF2B5EF4-FFF2-40B4-BE49-F238E27FC236}">
                <a16:creationId xmlns:a16="http://schemas.microsoft.com/office/drawing/2014/main" id="{14D2BB14-BFB6-45F1-8CD6-6F717F25C5B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3" name="TextBox 12">
            <a:extLst>
              <a:ext uri="{FF2B5EF4-FFF2-40B4-BE49-F238E27FC236}">
                <a16:creationId xmlns:a16="http://schemas.microsoft.com/office/drawing/2014/main" id="{0B59B940-E1C8-4A98-9956-F9D61E584A63}"/>
              </a:ext>
            </a:extLst>
          </p:cNvPr>
          <p:cNvSpPr txBox="1"/>
          <p:nvPr/>
        </p:nvSpPr>
        <p:spPr>
          <a:xfrm>
            <a:off x="5865812" y="5523910"/>
            <a:ext cx="199248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59 million pounds of P</a:t>
            </a:r>
            <a:r>
              <a:rPr lang="en-US" sz="1000" baseline="-25000" dirty="0"/>
              <a:t>2</a:t>
            </a:r>
            <a:r>
              <a:rPr lang="en-US" sz="1000" dirty="0"/>
              <a:t>O</a:t>
            </a:r>
            <a:r>
              <a:rPr lang="en-US" sz="1000" baseline="-25000" dirty="0"/>
              <a:t>5 </a:t>
            </a:r>
            <a:r>
              <a:rPr lang="en-US" sz="1000" dirty="0"/>
              <a:t>was used in soybeans in 2023.</a:t>
            </a:r>
          </a:p>
        </p:txBody>
      </p:sp>
      <p:pic>
        <p:nvPicPr>
          <p:cNvPr id="14" name="Picture 13" descr="Asset 8.png">
            <a:hlinkClick r:id="rId5" action="ppaction://hlinksldjump"/>
            <a:extLst>
              <a:ext uri="{FF2B5EF4-FFF2-40B4-BE49-F238E27FC236}">
                <a16:creationId xmlns:a16="http://schemas.microsoft.com/office/drawing/2014/main" id="{7FF06155-6E49-48A3-BD18-3B93D4BFA6D2}"/>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64918E42-EE37-315B-E644-AEEA1E8391B6}"/>
              </a:ext>
            </a:extLst>
          </p:cNvPr>
          <p:cNvGraphicFramePr>
            <a:graphicFrameLocks/>
          </p:cNvGraphicFramePr>
          <p:nvPr>
            <p:extLst>
              <p:ext uri="{D42A27DB-BD31-4B8C-83A1-F6EECF244321}">
                <p14:modId xmlns:p14="http://schemas.microsoft.com/office/powerpoint/2010/main" val="222361810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64918E42-EE37-315B-E644-AEEA1E8391B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406339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5DB23-1D87-A63C-9762-3BF13913C488}"/>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Phosphorus (P₂O₅) Volume in Soybean</a:t>
            </a:r>
            <a:r>
              <a:rPr lang="en-CA" sz="2200" dirty="0"/>
              <a:t> by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1" name="Text Placeholder 15">
            <a:extLst>
              <a:ext uri="{FF2B5EF4-FFF2-40B4-BE49-F238E27FC236}">
                <a16:creationId xmlns:a16="http://schemas.microsoft.com/office/drawing/2014/main" id="{2A48B937-82EA-4927-AF5E-DCE8441CE2E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5" action="ppaction://hlinksldjump"/>
            <a:extLst>
              <a:ext uri="{FF2B5EF4-FFF2-40B4-BE49-F238E27FC236}">
                <a16:creationId xmlns:a16="http://schemas.microsoft.com/office/drawing/2014/main" id="{D5E1338C-0EDC-4426-A4D4-EA09F461BDA0}"/>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0DB654B4-C734-DDEA-7303-E653DF180D68}"/>
              </a:ext>
            </a:extLst>
          </p:cNvPr>
          <p:cNvGraphicFramePr>
            <a:graphicFrameLocks/>
          </p:cNvGraphicFramePr>
          <p:nvPr>
            <p:extLst>
              <p:ext uri="{D42A27DB-BD31-4B8C-83A1-F6EECF244321}">
                <p14:modId xmlns:p14="http://schemas.microsoft.com/office/powerpoint/2010/main" val="31216003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0DB654B4-C734-DDEA-7303-E653DF180D6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at each application timing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453257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17CD3-B13A-3884-53AA-06B0CDAB9A34}"/>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Phosphorus (P₂O₅) Fertilizer Source in Soybean - All Timings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8" name="Text Placeholder 15">
            <a:extLst>
              <a:ext uri="{FF2B5EF4-FFF2-40B4-BE49-F238E27FC236}">
                <a16:creationId xmlns:a16="http://schemas.microsoft.com/office/drawing/2014/main" id="{5D62DF4E-D994-46F3-ABBC-ACA884B70DF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6" name="Rectangle 15">
            <a:hlinkClick r:id="rId5" action="ppaction://hlinksldjump"/>
            <a:extLst>
              <a:ext uri="{FF2B5EF4-FFF2-40B4-BE49-F238E27FC236}">
                <a16:creationId xmlns:a16="http://schemas.microsoft.com/office/drawing/2014/main" id="{01EA9B0B-9E9E-4664-B72C-9B13B014877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TextBox 16"/>
          <p:cNvSpPr txBox="1"/>
          <p:nvPr/>
        </p:nvSpPr>
        <p:spPr>
          <a:xfrm>
            <a:off x="7466012" y="3352800"/>
            <a:ext cx="2362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MAP continues to be the main source of Phosphorous (P₂O₅) in soybeans.</a:t>
            </a:r>
          </a:p>
        </p:txBody>
      </p:sp>
      <p:pic>
        <p:nvPicPr>
          <p:cNvPr id="20" name="Picture 19" descr="Asset 8.png">
            <a:hlinkClick r:id="rId6" action="ppaction://hlinksldjump"/>
            <a:extLst>
              <a:ext uri="{FF2B5EF4-FFF2-40B4-BE49-F238E27FC236}">
                <a16:creationId xmlns:a16="http://schemas.microsoft.com/office/drawing/2014/main" id="{E89343F0-8F4B-4DEA-AF45-67482160EA63}"/>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692020C-9704-B031-109F-9246125C69C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6421428-6246-75EF-FBE4-99BF603354C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EF2AC37B-D6B9-FC79-9A07-B2DC608983E3}"/>
              </a:ext>
            </a:extLst>
          </p:cNvPr>
          <p:cNvGraphicFramePr>
            <a:graphicFrameLocks/>
          </p:cNvGraphicFramePr>
          <p:nvPr>
            <p:extLst>
              <p:ext uri="{D42A27DB-BD31-4B8C-83A1-F6EECF244321}">
                <p14:modId xmlns:p14="http://schemas.microsoft.com/office/powerpoint/2010/main" val="13602788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EF2AC37B-D6B9-FC79-9A07-B2DC608983E3}"/>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all timings that was provided by each fertilizer type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984026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903FD8-63BC-2FED-3AAA-5B67901B1564}"/>
              </a:ext>
            </a:extLst>
          </p:cNvPr>
          <p:cNvPicPr>
            <a:picLocks noChangeAspect="1"/>
          </p:cNvPicPr>
          <p:nvPr/>
        </p:nvPicPr>
        <p:blipFill>
          <a:blip r:embed="rId3"/>
          <a:stretch>
            <a:fillRect/>
          </a:stretch>
        </p:blipFill>
        <p:spPr>
          <a:xfrm>
            <a:off x="2653085" y="819948"/>
            <a:ext cx="8952442" cy="57734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Soybean - Fall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4" name="Text Placeholder 15">
            <a:extLst>
              <a:ext uri="{FF2B5EF4-FFF2-40B4-BE49-F238E27FC236}">
                <a16:creationId xmlns:a16="http://schemas.microsoft.com/office/drawing/2014/main" id="{B8D34C29-C6CA-4DEB-ACF2-A051ECBDC89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1" name="Picture 20" descr="Asset 17.png">
            <a:extLst>
              <a:ext uri="{FF2B5EF4-FFF2-40B4-BE49-F238E27FC236}">
                <a16:creationId xmlns:a16="http://schemas.microsoft.com/office/drawing/2014/main" id="{DCB23B0F-A28F-4962-8936-D683AE8A4500}"/>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A33DDD02-02DD-489E-9695-71D8BBE8DA0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4805ECC-F660-3BF4-B990-CF6B46045E5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013AFEB-860E-F96C-7B0A-53C2E6A7507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B3F05CDA-3874-70FD-7C4E-89888406F665}"/>
              </a:ext>
            </a:extLst>
          </p:cNvPr>
          <p:cNvGraphicFramePr>
            <a:graphicFrameLocks/>
          </p:cNvGraphicFramePr>
          <p:nvPr>
            <p:extLst>
              <p:ext uri="{D42A27DB-BD31-4B8C-83A1-F6EECF244321}">
                <p14:modId xmlns:p14="http://schemas.microsoft.com/office/powerpoint/2010/main" val="328723097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B3F05CDA-3874-70FD-7C4E-89888406F665}"/>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t>
            </a:r>
            <a:r>
              <a:rPr lang="en-US" dirty="0"/>
              <a:t>applied in the fall of the previous year</a:t>
            </a:r>
            <a:r>
              <a:rPr lang="en-CA" dirty="0"/>
              <a:t> that was provided by each fertilizer type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893872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CCBF2-BCF9-94A1-2863-17AD8C6850DF}"/>
              </a:ext>
            </a:extLst>
          </p:cNvPr>
          <p:cNvPicPr>
            <a:picLocks noChangeAspect="1"/>
          </p:cNvPicPr>
          <p:nvPr/>
        </p:nvPicPr>
        <p:blipFill>
          <a:blip r:embed="rId3"/>
          <a:stretch>
            <a:fillRect/>
          </a:stretch>
        </p:blipFill>
        <p:spPr>
          <a:xfrm>
            <a:off x="2648356" y="874694"/>
            <a:ext cx="8961897" cy="56639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Soybean - Spring Before Planting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Text Placeholder 15">
            <a:extLst>
              <a:ext uri="{FF2B5EF4-FFF2-40B4-BE49-F238E27FC236}">
                <a16:creationId xmlns:a16="http://schemas.microsoft.com/office/drawing/2014/main" id="{BA91774D-1C03-4E0E-9AFD-A00BFD954B1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4" name="Picture 13" descr="Asset 17.png">
            <a:extLst>
              <a:ext uri="{FF2B5EF4-FFF2-40B4-BE49-F238E27FC236}">
                <a16:creationId xmlns:a16="http://schemas.microsoft.com/office/drawing/2014/main" id="{B6082F2A-A867-410C-8E6B-EEB76A96627B}"/>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5" name="Picture 14" descr="Asset 8.png">
            <a:hlinkClick r:id="rId6" action="ppaction://hlinksldjump"/>
            <a:extLst>
              <a:ext uri="{FF2B5EF4-FFF2-40B4-BE49-F238E27FC236}">
                <a16:creationId xmlns:a16="http://schemas.microsoft.com/office/drawing/2014/main" id="{C87B989B-C31F-4ABE-A7DF-D1358DFE59C3}"/>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4B37D10C-C7F9-2FBD-429F-90D0ABDB7499}"/>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50D271E-1D5F-9CFD-FE52-57A9D21EBA4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a:r>
            <a:r>
              <a:rPr lang="en-US" dirty="0"/>
              <a:t>in the spring before planting </a:t>
            </a:r>
            <a:r>
              <a:rPr lang="en-CA" dirty="0"/>
              <a:t>that was provided by each fertilizer type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744095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EE906A-D69C-7091-A0A1-7C80D571AD54}"/>
              </a:ext>
            </a:extLst>
          </p:cNvPr>
          <p:cNvPicPr>
            <a:picLocks noChangeAspect="1"/>
          </p:cNvPicPr>
          <p:nvPr/>
        </p:nvPicPr>
        <p:blipFill>
          <a:blip r:embed="rId2"/>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dirty="0"/>
              <a:t>Phosphorus (P₂O₅) Fertilizer Source in Soybean - At Planting</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Text Placeholder 15">
            <a:extLst>
              <a:ext uri="{FF2B5EF4-FFF2-40B4-BE49-F238E27FC236}">
                <a16:creationId xmlns:a16="http://schemas.microsoft.com/office/drawing/2014/main" id="{0FF5D7E7-7B37-4828-971F-91DF813507F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5" name="Picture 14" descr="Asset 17.png">
            <a:extLst>
              <a:ext uri="{FF2B5EF4-FFF2-40B4-BE49-F238E27FC236}">
                <a16:creationId xmlns:a16="http://schemas.microsoft.com/office/drawing/2014/main" id="{08EB4110-7E4A-496B-AAB2-5657F22282E3}"/>
              </a:ext>
            </a:extLst>
          </p:cNvPr>
          <p:cNvPicPr>
            <a:picLocks noChangeAspect="1"/>
          </p:cNvPicPr>
          <p:nvPr/>
        </p:nvPicPr>
        <p:blipFill>
          <a:blip r:embed="rId4" cstate="print"/>
          <a:stretch>
            <a:fillRect/>
          </a:stretch>
        </p:blipFill>
        <p:spPr>
          <a:xfrm>
            <a:off x="11706540" y="295922"/>
            <a:ext cx="407672" cy="407672"/>
          </a:xfrm>
          <a:prstGeom prst="rect">
            <a:avLst/>
          </a:prstGeom>
        </p:spPr>
      </p:pic>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in the spring at planting that was provided by each fertilizer type in each year. The phosphorus (P₂O₅) volume was calculated from all sources of phosphorus (P₂O₅) contained in all fertilizer types.</a:t>
            </a:r>
          </a:p>
        </p:txBody>
      </p:sp>
      <p:pic>
        <p:nvPicPr>
          <p:cNvPr id="14" name="Picture 13" descr="Asset 8.png">
            <a:hlinkClick r:id="rId5" action="ppaction://hlinksldjump"/>
            <a:extLst>
              <a:ext uri="{FF2B5EF4-FFF2-40B4-BE49-F238E27FC236}">
                <a16:creationId xmlns:a16="http://schemas.microsoft.com/office/drawing/2014/main" id="{D83FDD6D-858D-4BF9-AA35-4B60172C11AE}"/>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A0B792FA-4519-DF3D-B51E-22FACBED0F91}"/>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E4FE8F0-0996-1E17-2011-B2E2746FAF63}"/>
              </a:ext>
            </a:extLst>
          </p:cNvPr>
          <p:cNvPicPr>
            <a:picLocks noChangeAspect="1"/>
          </p:cNvPicPr>
          <p:nvPr/>
        </p:nvPicPr>
        <p:blipFill>
          <a:blip r:embed="rId8"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3289604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780" y="612488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54E8625-1D2C-4CE4-8C34-6553B4A4FDD4}"/>
              </a:ext>
            </a:extLst>
          </p:cNvPr>
          <p:cNvPicPr>
            <a:picLocks noChangeAspect="1"/>
          </p:cNvPicPr>
          <p:nvPr/>
        </p:nvPicPr>
        <p:blipFill>
          <a:blip r:embed="rId4"/>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Soybean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4" name="Text Placeholder 15">
            <a:extLst>
              <a:ext uri="{FF2B5EF4-FFF2-40B4-BE49-F238E27FC236}">
                <a16:creationId xmlns:a16="http://schemas.microsoft.com/office/drawing/2014/main" id="{2354EBB3-243E-4A28-92FA-4D065BAA22E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6" action="ppaction://hlinksldjump"/>
            <a:extLst>
              <a:ext uri="{FF2B5EF4-FFF2-40B4-BE49-F238E27FC236}">
                <a16:creationId xmlns:a16="http://schemas.microsoft.com/office/drawing/2014/main" id="{D04288BF-0361-4C87-B053-B0B9C5EC7233}"/>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804B948-A17B-9EDE-DBAC-648AA0F59869}"/>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A1DA7E4-C084-CB1C-BD30-B4227664F96B}"/>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phosphorus (P₂O₅) volume applied in soybean that came from each fertilizer source.</a:t>
            </a:r>
          </a:p>
          <a:p>
            <a:r>
              <a:rPr lang="en-CA"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417279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7490D5-F1B9-1904-2850-DE9036ED620B}"/>
              </a:ext>
            </a:extLst>
          </p:cNvPr>
          <p:cNvPicPr>
            <a:picLocks noChangeAspect="1"/>
          </p:cNvPicPr>
          <p:nvPr/>
        </p:nvPicPr>
        <p:blipFill>
          <a:blip r:embed="rId3"/>
          <a:stretch>
            <a:fillRect/>
          </a:stretch>
        </p:blipFill>
        <p:spPr>
          <a:xfrm>
            <a:off x="2648356" y="886643"/>
            <a:ext cx="8961899" cy="564002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Each </a:t>
            </a:r>
            <a:r>
              <a:rPr lang="en-CA" sz="2400" kern="1200" dirty="0">
                <a:solidFill>
                  <a:schemeClr val="accent2"/>
                </a:solidFill>
                <a:effectLst/>
                <a:latin typeface="Calibri" pitchFamily="34" charset="0"/>
                <a:ea typeface="+mj-ea"/>
                <a:cs typeface="+mj-cs"/>
              </a:rPr>
              <a:t>Potassium (K₂O) Sourc</a:t>
            </a:r>
            <a:r>
              <a:rPr lang="en-CA" sz="2200" dirty="0"/>
              <a:t>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4" name="Isosceles Triangle 3">
            <a:extLst>
              <a:ext uri="{FF2B5EF4-FFF2-40B4-BE49-F238E27FC236}">
                <a16:creationId xmlns:a16="http://schemas.microsoft.com/office/drawing/2014/main" id="{CFC4CA65-81C6-ABD3-8ED0-00AFB8CDC469}"/>
              </a:ext>
            </a:extLst>
          </p:cNvPr>
          <p:cNvSpPr/>
          <p:nvPr/>
        </p:nvSpPr>
        <p:spPr>
          <a:xfrm rot="16200000">
            <a:off x="9933065" y="372121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114118" y="3649965"/>
            <a:ext cx="15133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58% of soybean growers used dry potash in 2023.</a:t>
            </a:r>
          </a:p>
        </p:txBody>
      </p:sp>
      <p:pic>
        <p:nvPicPr>
          <p:cNvPr id="15" name="Picture 14" descr="Asset 8.png">
            <a:hlinkClick r:id="rId6" action="ppaction://hlinksldjump"/>
            <a:extLst>
              <a:ext uri="{FF2B5EF4-FFF2-40B4-BE49-F238E27FC236}">
                <a16:creationId xmlns:a16="http://schemas.microsoft.com/office/drawing/2014/main" id="{969D2294-D7AE-4D8D-A2CC-F89BADC602AE}"/>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392E09F-081A-8E54-E2D6-063BB0E040F9}"/>
              </a:ext>
            </a:extLst>
          </p:cNvPr>
          <p:cNvPicPr>
            <a:picLocks noChangeAspect="1"/>
          </p:cNvPicPr>
          <p:nvPr/>
        </p:nvPicPr>
        <p:blipFill>
          <a:blip r:embed="rId8"/>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D36A583A-6FD7-A2EE-3A83-0ADD12E64A7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891D8E87-569D-DFD1-90AF-6798FD32FF69}"/>
              </a:ext>
            </a:extLst>
          </p:cNvPr>
          <p:cNvGraphicFramePr>
            <a:graphicFrameLocks/>
          </p:cNvGraphicFramePr>
          <p:nvPr>
            <p:extLst>
              <p:ext uri="{D42A27DB-BD31-4B8C-83A1-F6EECF244321}">
                <p14:modId xmlns:p14="http://schemas.microsoft.com/office/powerpoint/2010/main" val="39943723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891D8E87-569D-DFD1-90AF-6798FD32FF69}"/>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and each fertilizer type in soybean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639791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F09320-B5BE-C758-F37B-7EBA08BF885C}"/>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Corn in 2023 (% of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16" name="Text Placeholder 15">
            <a:extLst>
              <a:ext uri="{FF2B5EF4-FFF2-40B4-BE49-F238E27FC236}">
                <a16:creationId xmlns:a16="http://schemas.microsoft.com/office/drawing/2014/main" id="{08001791-1795-435E-8095-50FABDB4E6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7" name="Rectangle 16">
            <a:extLst>
              <a:ext uri="{FF2B5EF4-FFF2-40B4-BE49-F238E27FC236}">
                <a16:creationId xmlns:a16="http://schemas.microsoft.com/office/drawing/2014/main" id="{9083C348-3216-4FB5-841C-9AC9385C490D}"/>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8" name="Picture 17">
            <a:extLst>
              <a:ext uri="{FF2B5EF4-FFF2-40B4-BE49-F238E27FC236}">
                <a16:creationId xmlns:a16="http://schemas.microsoft.com/office/drawing/2014/main" id="{F0191F99-7ED4-4F2F-831D-27E292A1A599}"/>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9870A24-EF40-4C8F-ED34-C5F3B1332B95}"/>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89D9C97-C079-F1A5-C002-31C20AF5FF3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acres of corn, how many acres of each fertilizer type did you apply?”</a:t>
            </a:r>
          </a:p>
          <a:p>
            <a:r>
              <a:rPr lang="en-CA" dirty="0"/>
              <a:t>Separately for each timing, the charts illustrate the % of total corn acres that was treated with a primary sulphur fertilizer by geography,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8"/>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506AE-887A-7928-F00D-A05763F0EC52}"/>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a:t>
            </a:r>
            <a:r>
              <a:rPr lang="en-CA" sz="2400" kern="1200" dirty="0">
                <a:solidFill>
                  <a:schemeClr val="accent2"/>
                </a:solidFill>
                <a:effectLst/>
                <a:latin typeface="Calibri" pitchFamily="34" charset="0"/>
                <a:ea typeface="+mj-ea"/>
                <a:cs typeface="+mj-cs"/>
              </a:rPr>
              <a:t>Potassium (K₂O) </a:t>
            </a:r>
            <a:r>
              <a:rPr lang="en-CA" sz="2200" dirty="0"/>
              <a:t>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8" name="Picture 17" descr="Asset 8.png">
            <a:hlinkClick r:id="rId6" action="ppaction://hlinksldjump"/>
            <a:extLst>
              <a:ext uri="{FF2B5EF4-FFF2-40B4-BE49-F238E27FC236}">
                <a16:creationId xmlns:a16="http://schemas.microsoft.com/office/drawing/2014/main" id="{72A7D9C6-630B-4C05-AFB7-8AAEB9BEDDE8}"/>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in soybean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918236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E3B850-693B-4869-93EC-29F87996838C}"/>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360612" y="250825"/>
            <a:ext cx="9477375" cy="334963"/>
          </a:xfrm>
          <a:prstGeom prst="rect">
            <a:avLst/>
          </a:prstGeom>
        </p:spPr>
        <p:txBody>
          <a:bodyPr/>
          <a:lstStyle/>
          <a:p>
            <a:r>
              <a:rPr lang="en-CA" sz="2200" dirty="0"/>
              <a:t>Acres Treated With Each </a:t>
            </a:r>
            <a:r>
              <a:rPr lang="en-CA" sz="2400" kern="1200" dirty="0">
                <a:solidFill>
                  <a:schemeClr val="accent2"/>
                </a:solidFill>
                <a:effectLst/>
                <a:latin typeface="Calibri" pitchFamily="34" charset="0"/>
                <a:ea typeface="+mj-ea"/>
                <a:cs typeface="+mj-cs"/>
              </a:rPr>
              <a:t>Potassium (K₂O)</a:t>
            </a:r>
            <a:r>
              <a:rPr lang="en-CA" sz="2200" dirty="0"/>
              <a:t> Source in Soybean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5" name="Rectangle 24">
            <a:hlinkClick r:id="rId5" action="ppaction://hlinksldjump"/>
            <a:extLst>
              <a:ext uri="{FF2B5EF4-FFF2-40B4-BE49-F238E27FC236}">
                <a16:creationId xmlns:a16="http://schemas.microsoft.com/office/drawing/2014/main" id="{298E8AB3-ADCA-41BA-B12C-75142003EA2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1" name="Isosceles Triangle 20">
            <a:extLst>
              <a:ext uri="{FF2B5EF4-FFF2-40B4-BE49-F238E27FC236}">
                <a16:creationId xmlns:a16="http://schemas.microsoft.com/office/drawing/2014/main" id="{A2593092-8814-400F-8FA2-9E345FD01706}"/>
              </a:ext>
            </a:extLst>
          </p:cNvPr>
          <p:cNvSpPr/>
          <p:nvPr/>
        </p:nvSpPr>
        <p:spPr>
          <a:xfrm>
            <a:off x="10859152" y="17705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2" name="TextBox 21">
            <a:extLst>
              <a:ext uri="{FF2B5EF4-FFF2-40B4-BE49-F238E27FC236}">
                <a16:creationId xmlns:a16="http://schemas.microsoft.com/office/drawing/2014/main" id="{D6FF83B8-B9B3-4D9F-856B-C66F807753DC}"/>
              </a:ext>
            </a:extLst>
          </p:cNvPr>
          <p:cNvSpPr txBox="1"/>
          <p:nvPr/>
        </p:nvSpPr>
        <p:spPr>
          <a:xfrm>
            <a:off x="9447212" y="1947948"/>
            <a:ext cx="20710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63% of soybean acres received an application of Potassium fertilizer.</a:t>
            </a:r>
          </a:p>
        </p:txBody>
      </p:sp>
      <p:pic>
        <p:nvPicPr>
          <p:cNvPr id="16" name="Picture 15" descr="Asset 8.png">
            <a:hlinkClick r:id="rId6" action="ppaction://hlinksldjump"/>
            <a:extLst>
              <a:ext uri="{FF2B5EF4-FFF2-40B4-BE49-F238E27FC236}">
                <a16:creationId xmlns:a16="http://schemas.microsoft.com/office/drawing/2014/main" id="{CFDD268B-95E1-401C-8BA4-3B9FE09A2D1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89E3956-2FED-C62D-3DBD-2233E1DD53F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8B97DF4-0081-067B-0F76-526443443E2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5809C92A-7B81-5828-4ED1-EB135FCBB70C}"/>
              </a:ext>
            </a:extLst>
          </p:cNvPr>
          <p:cNvGraphicFramePr>
            <a:graphicFrameLocks/>
          </p:cNvGraphicFramePr>
          <p:nvPr>
            <p:extLst>
              <p:ext uri="{D42A27DB-BD31-4B8C-83A1-F6EECF244321}">
                <p14:modId xmlns:p14="http://schemas.microsoft.com/office/powerpoint/2010/main" val="410217707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5809C92A-7B81-5828-4ED1-EB135FCBB70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soybean, how many acres of each fertilizer type did you apply?”</a:t>
            </a:r>
          </a:p>
          <a:p>
            <a:pPr lvl="0">
              <a:defRPr/>
            </a:pPr>
            <a:r>
              <a:rPr lang="en-US" dirty="0"/>
              <a:t>The chart illustrates the % of total soybean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41416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2D38A0-B41F-8CE8-29E3-5269FE4A9DAF}"/>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Volume in Soybean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1" name="Text Placeholder 15">
            <a:extLst>
              <a:ext uri="{FF2B5EF4-FFF2-40B4-BE49-F238E27FC236}">
                <a16:creationId xmlns:a16="http://schemas.microsoft.com/office/drawing/2014/main" id="{121D6B6A-EF56-43E6-A613-C10CEF85A0A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3" name="TextBox 12">
            <a:extLst>
              <a:ext uri="{FF2B5EF4-FFF2-40B4-BE49-F238E27FC236}">
                <a16:creationId xmlns:a16="http://schemas.microsoft.com/office/drawing/2014/main" id="{9BA98EB7-7CD3-4CAC-A041-25520F21C63D}"/>
              </a:ext>
            </a:extLst>
          </p:cNvPr>
          <p:cNvSpPr txBox="1"/>
          <p:nvPr/>
        </p:nvSpPr>
        <p:spPr>
          <a:xfrm>
            <a:off x="6170612" y="5532619"/>
            <a:ext cx="199248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126 million pounds of K</a:t>
            </a:r>
            <a:r>
              <a:rPr lang="en-US" sz="1000" baseline="-25000" dirty="0"/>
              <a:t>2</a:t>
            </a:r>
            <a:r>
              <a:rPr lang="en-US" sz="1000" dirty="0"/>
              <a:t>O</a:t>
            </a:r>
            <a:r>
              <a:rPr lang="en-US" sz="1000" baseline="-25000" dirty="0"/>
              <a:t> </a:t>
            </a:r>
            <a:r>
              <a:rPr lang="en-US" sz="1000" dirty="0"/>
              <a:t>was used in soybeans in 2023.</a:t>
            </a:r>
          </a:p>
        </p:txBody>
      </p:sp>
      <p:pic>
        <p:nvPicPr>
          <p:cNvPr id="14" name="Picture 13" descr="Asset 8.png">
            <a:hlinkClick r:id="rId5" action="ppaction://hlinksldjump"/>
            <a:extLst>
              <a:ext uri="{FF2B5EF4-FFF2-40B4-BE49-F238E27FC236}">
                <a16:creationId xmlns:a16="http://schemas.microsoft.com/office/drawing/2014/main" id="{1CC9D145-1E90-4C81-B188-AF4135D949E0}"/>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49B329D3-2597-001C-CAB4-6B6B79AFADCE}"/>
              </a:ext>
            </a:extLst>
          </p:cNvPr>
          <p:cNvGraphicFramePr>
            <a:graphicFrameLocks/>
          </p:cNvGraphicFramePr>
          <p:nvPr>
            <p:extLst>
              <p:ext uri="{D42A27DB-BD31-4B8C-83A1-F6EECF244321}">
                <p14:modId xmlns:p14="http://schemas.microsoft.com/office/powerpoint/2010/main" val="242384308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49B329D3-2597-001C-CAB4-6B6B79AFADC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33910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C4520-5F9B-0593-D0A2-C2719A1E8D4F}"/>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Volume in Soybean</a:t>
            </a:r>
            <a:r>
              <a:rPr lang="en-CA" sz="2200" dirty="0"/>
              <a:t> by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 Placeholder 15">
            <a:extLst>
              <a:ext uri="{FF2B5EF4-FFF2-40B4-BE49-F238E27FC236}">
                <a16:creationId xmlns:a16="http://schemas.microsoft.com/office/drawing/2014/main" id="{33013172-8D7E-4C42-97DC-0197CAE7A7F6}"/>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4" name="Picture 13" descr="Asset 8.png">
            <a:hlinkClick r:id="rId5" action="ppaction://hlinksldjump"/>
            <a:extLst>
              <a:ext uri="{FF2B5EF4-FFF2-40B4-BE49-F238E27FC236}">
                <a16:creationId xmlns:a16="http://schemas.microsoft.com/office/drawing/2014/main" id="{620B462A-07E3-47CC-AB2A-9D1D3BDA49B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DA820763-A8E7-AE6A-24A7-645CB525C36C}"/>
              </a:ext>
            </a:extLst>
          </p:cNvPr>
          <p:cNvGraphicFramePr>
            <a:graphicFrameLocks/>
          </p:cNvGraphicFramePr>
          <p:nvPr>
            <p:extLst>
              <p:ext uri="{D42A27DB-BD31-4B8C-83A1-F6EECF244321}">
                <p14:modId xmlns:p14="http://schemas.microsoft.com/office/powerpoint/2010/main" val="87695527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A820763-A8E7-AE6A-24A7-645CB525C36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at each application timing in each year. The potassium (K₂O) volume was calculated from all sources of potassium (K₂O) contained in all fertilizer types.</a:t>
            </a:r>
          </a:p>
        </p:txBody>
      </p:sp>
    </p:spTree>
    <p:extLst>
      <p:ext uri="{BB962C8B-B14F-4D97-AF65-F5344CB8AC3E}">
        <p14:creationId xmlns:p14="http://schemas.microsoft.com/office/powerpoint/2010/main" val="3566284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E36477-22D4-1044-58A8-1DC77A672CC4}"/>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Fertilizer Source in Soybean - All Timings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8" name="Text Placeholder 15">
            <a:extLst>
              <a:ext uri="{FF2B5EF4-FFF2-40B4-BE49-F238E27FC236}">
                <a16:creationId xmlns:a16="http://schemas.microsoft.com/office/drawing/2014/main" id="{70DABE6E-E903-4499-BF5B-C6539A76B5A6}"/>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5" name="Rectangle 14">
            <a:hlinkClick r:id="rId5" action="ppaction://hlinksldjump"/>
            <a:extLst>
              <a:ext uri="{FF2B5EF4-FFF2-40B4-BE49-F238E27FC236}">
                <a16:creationId xmlns:a16="http://schemas.microsoft.com/office/drawing/2014/main" id="{FC8C2B23-D7AE-4538-87EB-2E03338E587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0" name="Isosceles Triangle 19">
            <a:extLst>
              <a:ext uri="{FF2B5EF4-FFF2-40B4-BE49-F238E27FC236}">
                <a16:creationId xmlns:a16="http://schemas.microsoft.com/office/drawing/2014/main" id="{5CEEC280-8439-4D4A-8A06-495786B7BA95}"/>
              </a:ext>
            </a:extLst>
          </p:cNvPr>
          <p:cNvSpPr/>
          <p:nvPr/>
        </p:nvSpPr>
        <p:spPr>
          <a:xfrm>
            <a:off x="10751577" y="243045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913377" y="2619601"/>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Dry Potash remains the dominant source of K</a:t>
            </a:r>
            <a:r>
              <a:rPr lang="en-US" sz="1000" baseline="-25000" dirty="0"/>
              <a:t>2</a:t>
            </a:r>
            <a:r>
              <a:rPr lang="en-US" sz="1000" dirty="0"/>
              <a:t>O in soybeans.</a:t>
            </a:r>
          </a:p>
        </p:txBody>
      </p:sp>
      <p:pic>
        <p:nvPicPr>
          <p:cNvPr id="24" name="Picture 23" descr="Asset 8.png">
            <a:hlinkClick r:id="rId6" action="ppaction://hlinksldjump"/>
            <a:extLst>
              <a:ext uri="{FF2B5EF4-FFF2-40B4-BE49-F238E27FC236}">
                <a16:creationId xmlns:a16="http://schemas.microsoft.com/office/drawing/2014/main" id="{52E95333-361A-4477-B5CC-E981475AA399}"/>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4D8D7266-6739-773D-1AE6-8728D7A6F9F7}"/>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11074DF-8E11-DA12-4D7F-7EF3B373F298}"/>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A3F31574-EFE2-003C-8534-44B365B5BC90}"/>
              </a:ext>
            </a:extLst>
          </p:cNvPr>
          <p:cNvGraphicFramePr>
            <a:graphicFrameLocks/>
          </p:cNvGraphicFramePr>
          <p:nvPr>
            <p:extLst>
              <p:ext uri="{D42A27DB-BD31-4B8C-83A1-F6EECF244321}">
                <p14:modId xmlns:p14="http://schemas.microsoft.com/office/powerpoint/2010/main" val="78460971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A3F31574-EFE2-003C-8534-44B365B5BC90}"/>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all timings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818774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20D8EC-01AF-4FF1-AEC5-C24C3F819AAB}"/>
              </a:ext>
            </a:extLst>
          </p:cNvPr>
          <p:cNvPicPr>
            <a:picLocks noChangeAspect="1"/>
          </p:cNvPicPr>
          <p:nvPr/>
        </p:nvPicPr>
        <p:blipFill>
          <a:blip r:embed="rId3"/>
          <a:stretch>
            <a:fillRect/>
          </a:stretch>
        </p:blipFill>
        <p:spPr>
          <a:xfrm>
            <a:off x="2648356" y="816899"/>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Fertilizer Source in Soybean - Fall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 Placeholder 15">
            <a:extLst>
              <a:ext uri="{FF2B5EF4-FFF2-40B4-BE49-F238E27FC236}">
                <a16:creationId xmlns:a16="http://schemas.microsoft.com/office/drawing/2014/main" id="{0182F33C-9DCB-42EB-9126-CEB40B91127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1" name="Picture 20" descr="Asset 17.png">
            <a:extLst>
              <a:ext uri="{FF2B5EF4-FFF2-40B4-BE49-F238E27FC236}">
                <a16:creationId xmlns:a16="http://schemas.microsoft.com/office/drawing/2014/main" id="{4C80A201-8BC4-4B90-BBD6-C19D6374733C}"/>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7" name="Picture 16" descr="Asset 8.png">
            <a:hlinkClick r:id="rId6" action="ppaction://hlinksldjump"/>
            <a:extLst>
              <a:ext uri="{FF2B5EF4-FFF2-40B4-BE49-F238E27FC236}">
                <a16:creationId xmlns:a16="http://schemas.microsoft.com/office/drawing/2014/main" id="{E1C351DE-6D70-4C1C-8386-37970B251CB1}"/>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9ED238B0-D063-1F98-9867-8F4F1394070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C8C2F22-6597-5642-1193-E068E04D06F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0179A79F-3F74-8063-16A2-65F9273C5C2E}"/>
              </a:ext>
            </a:extLst>
          </p:cNvPr>
          <p:cNvGraphicFramePr>
            <a:graphicFrameLocks/>
          </p:cNvGraphicFramePr>
          <p:nvPr>
            <p:extLst>
              <p:ext uri="{D42A27DB-BD31-4B8C-83A1-F6EECF244321}">
                <p14:modId xmlns:p14="http://schemas.microsoft.com/office/powerpoint/2010/main" val="81541362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0179A79F-3F74-8063-16A2-65F9273C5C2E}"/>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t>
            </a:r>
            <a:r>
              <a:rPr lang="en-US" dirty="0"/>
              <a:t>applied in the fall of the previous year</a:t>
            </a:r>
            <a:r>
              <a:rPr lang="en-CA" dirty="0"/>
              <a:t>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322737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DD89B3-5F56-38E2-8C99-1A6E7DB82F8C}"/>
              </a:ext>
            </a:extLst>
          </p:cNvPr>
          <p:cNvPicPr>
            <a:picLocks noChangeAspect="1"/>
          </p:cNvPicPr>
          <p:nvPr/>
        </p:nvPicPr>
        <p:blipFill>
          <a:blip r:embed="rId3"/>
          <a:stretch>
            <a:fillRect/>
          </a:stretch>
        </p:blipFill>
        <p:spPr>
          <a:xfrm>
            <a:off x="2648356" y="879566"/>
            <a:ext cx="8961897" cy="565417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Fertilizer Source in Soybean - Spring Before Planting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 Placeholder 15">
            <a:extLst>
              <a:ext uri="{FF2B5EF4-FFF2-40B4-BE49-F238E27FC236}">
                <a16:creationId xmlns:a16="http://schemas.microsoft.com/office/drawing/2014/main" id="{BD1D8E24-ECF4-45F4-A12C-E2F5429177E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1" name="Picture 20" descr="Asset 17.png">
            <a:extLst>
              <a:ext uri="{FF2B5EF4-FFF2-40B4-BE49-F238E27FC236}">
                <a16:creationId xmlns:a16="http://schemas.microsoft.com/office/drawing/2014/main" id="{83EB0285-1297-41D7-8375-A4384E243590}"/>
              </a:ext>
            </a:extLst>
          </p:cNvPr>
          <p:cNvPicPr>
            <a:picLocks noChangeAspect="1"/>
          </p:cNvPicPr>
          <p:nvPr/>
        </p:nvPicPr>
        <p:blipFill>
          <a:blip r:embed="rId5" cstate="print"/>
          <a:stretch>
            <a:fillRect/>
          </a:stretch>
        </p:blipFill>
        <p:spPr>
          <a:xfrm>
            <a:off x="11706540" y="295922"/>
            <a:ext cx="407672" cy="407672"/>
          </a:xfrm>
          <a:prstGeom prst="rect">
            <a:avLst/>
          </a:prstGeom>
        </p:spPr>
      </p:pic>
      <p:sp>
        <p:nvSpPr>
          <p:cNvPr id="3" name="Isosceles Triangle 2">
            <a:extLst>
              <a:ext uri="{FF2B5EF4-FFF2-40B4-BE49-F238E27FC236}">
                <a16:creationId xmlns:a16="http://schemas.microsoft.com/office/drawing/2014/main" id="{30E66F25-0D7D-A9EF-C22D-8C18131AD4C0}"/>
              </a:ext>
            </a:extLst>
          </p:cNvPr>
          <p:cNvSpPr/>
          <p:nvPr/>
        </p:nvSpPr>
        <p:spPr>
          <a:xfrm rot="16200000">
            <a:off x="4647503" y="314023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5" name="TextBox 4">
            <a:extLst>
              <a:ext uri="{FF2B5EF4-FFF2-40B4-BE49-F238E27FC236}">
                <a16:creationId xmlns:a16="http://schemas.microsoft.com/office/drawing/2014/main" id="{915C7C6D-98D7-DC4A-B4BC-AD12BC50020E}"/>
              </a:ext>
            </a:extLst>
          </p:cNvPr>
          <p:cNvSpPr txBox="1"/>
          <p:nvPr/>
        </p:nvSpPr>
        <p:spPr>
          <a:xfrm>
            <a:off x="4799012" y="3067836"/>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Increased use of caustic potash in 2023.</a:t>
            </a:r>
          </a:p>
        </p:txBody>
      </p:sp>
      <p:pic>
        <p:nvPicPr>
          <p:cNvPr id="15" name="Picture 14" descr="Asset 8.png">
            <a:hlinkClick r:id="rId6" action="ppaction://hlinksldjump"/>
            <a:extLst>
              <a:ext uri="{FF2B5EF4-FFF2-40B4-BE49-F238E27FC236}">
                <a16:creationId xmlns:a16="http://schemas.microsoft.com/office/drawing/2014/main" id="{F80A9DCA-5C10-49E8-9467-9C586DBDBF2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B7B147EF-079F-2AF5-421F-877CF22E62FC}"/>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A55F3E09-EE5F-0D8D-7CE2-242A18D4795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r>
            <a:r>
              <a:rPr lang="en-US" dirty="0"/>
              <a:t>at planting in </a:t>
            </a:r>
            <a:r>
              <a:rPr lang="en-CA" dirty="0"/>
              <a:t>the spring before planting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51966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CC19B6-43EF-4B34-BDD5-B571A774C8BF}"/>
              </a:ext>
            </a:extLst>
          </p:cNvPr>
          <p:cNvPicPr>
            <a:picLocks noChangeAspect="1"/>
          </p:cNvPicPr>
          <p:nvPr/>
        </p:nvPicPr>
        <p:blipFill>
          <a:blip r:embed="rId2"/>
          <a:stretch>
            <a:fillRect/>
          </a:stretch>
        </p:blipFill>
        <p:spPr>
          <a:xfrm>
            <a:off x="2556908" y="816899"/>
            <a:ext cx="91447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Fertilizer Source in Soybean - Spring At Planting</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8" name="Text Placeholder 15">
            <a:extLst>
              <a:ext uri="{FF2B5EF4-FFF2-40B4-BE49-F238E27FC236}">
                <a16:creationId xmlns:a16="http://schemas.microsoft.com/office/drawing/2014/main" id="{FC00E1D4-B21F-470A-8243-5CB2B05DDE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r>
            <a:r>
              <a:rPr lang="en-US" dirty="0"/>
              <a:t>after planting in </a:t>
            </a:r>
            <a:r>
              <a:rPr lang="en-CA" dirty="0"/>
              <a:t>the spring at planting that was provided by each fertilizer type. The potassium (K₂O) volume was calculated from all sources of potassium (K₂O) contained in all fertilizer types.</a:t>
            </a:r>
          </a:p>
        </p:txBody>
      </p:sp>
      <p:pic>
        <p:nvPicPr>
          <p:cNvPr id="15" name="Picture 14" descr="Asset 17.png">
            <a:extLst>
              <a:ext uri="{FF2B5EF4-FFF2-40B4-BE49-F238E27FC236}">
                <a16:creationId xmlns:a16="http://schemas.microsoft.com/office/drawing/2014/main" id="{D414F5AF-DCDF-4607-B4C8-FCE21FC737C4}"/>
              </a:ext>
            </a:extLst>
          </p:cNvPr>
          <p:cNvPicPr>
            <a:picLocks noChangeAspect="1"/>
          </p:cNvPicPr>
          <p:nvPr/>
        </p:nvPicPr>
        <p:blipFill>
          <a:blip r:embed="rId4" cstate="print"/>
          <a:stretch>
            <a:fillRect/>
          </a:stretch>
        </p:blipFill>
        <p:spPr>
          <a:xfrm>
            <a:off x="11706540" y="295922"/>
            <a:ext cx="407672" cy="407672"/>
          </a:xfrm>
          <a:prstGeom prst="rect">
            <a:avLst/>
          </a:prstGeom>
        </p:spPr>
      </p:pic>
      <p:pic>
        <p:nvPicPr>
          <p:cNvPr id="13" name="Picture 12" descr="Asset 8.png">
            <a:hlinkClick r:id="rId5" action="ppaction://hlinksldjump"/>
            <a:extLst>
              <a:ext uri="{FF2B5EF4-FFF2-40B4-BE49-F238E27FC236}">
                <a16:creationId xmlns:a16="http://schemas.microsoft.com/office/drawing/2014/main" id="{718E4B84-AF3E-45FA-BFB0-53C356E9219C}"/>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27EF3172-871A-1EFD-1D57-25C620F32019}"/>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C8F48BC-85DF-1401-799B-BED85283C409}"/>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6" name="Isosceles Triangle 5">
            <a:extLst>
              <a:ext uri="{FF2B5EF4-FFF2-40B4-BE49-F238E27FC236}">
                <a16:creationId xmlns:a16="http://schemas.microsoft.com/office/drawing/2014/main" id="{E649F979-76C2-46FB-D947-93303FF1F289}"/>
              </a:ext>
            </a:extLst>
          </p:cNvPr>
          <p:cNvSpPr/>
          <p:nvPr/>
        </p:nvSpPr>
        <p:spPr>
          <a:xfrm rot="16200000">
            <a:off x="4723703" y="14234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9" name="TextBox 8">
            <a:extLst>
              <a:ext uri="{FF2B5EF4-FFF2-40B4-BE49-F238E27FC236}">
                <a16:creationId xmlns:a16="http://schemas.microsoft.com/office/drawing/2014/main" id="{EDF018BB-07A5-63A3-9C2A-05A0BFDF60B4}"/>
              </a:ext>
            </a:extLst>
          </p:cNvPr>
          <p:cNvSpPr txBox="1"/>
          <p:nvPr/>
        </p:nvSpPr>
        <p:spPr>
          <a:xfrm>
            <a:off x="4875212" y="1351096"/>
            <a:ext cx="1219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Declining use of K Mag at planting.</a:t>
            </a:r>
          </a:p>
        </p:txBody>
      </p:sp>
    </p:spTree>
    <p:extLst>
      <p:ext uri="{BB962C8B-B14F-4D97-AF65-F5344CB8AC3E}">
        <p14:creationId xmlns:p14="http://schemas.microsoft.com/office/powerpoint/2010/main" val="1177841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AF63F88E-E658-4BA1-A957-C6175CD0C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6412" y="614102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141C8D5-1412-4234-A67C-4C4ACA9CE523}"/>
              </a:ext>
            </a:extLst>
          </p:cNvPr>
          <p:cNvPicPr>
            <a:picLocks noChangeAspect="1"/>
          </p:cNvPicPr>
          <p:nvPr/>
        </p:nvPicPr>
        <p:blipFill>
          <a:blip r:embed="rId4"/>
          <a:stretch>
            <a:fillRect/>
          </a:stretch>
        </p:blipFill>
        <p:spPr>
          <a:xfrm>
            <a:off x="2556908" y="819948"/>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Potassium (K₂O) Fertilizer Source in Soybean by Timing</a:t>
            </a:r>
            <a:endParaRPr lang="en-US" sz="2200" u="none"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Text Placeholder 15">
            <a:extLst>
              <a:ext uri="{FF2B5EF4-FFF2-40B4-BE49-F238E27FC236}">
                <a16:creationId xmlns:a16="http://schemas.microsoft.com/office/drawing/2014/main" id="{B5D68515-BBEC-42CE-879F-C2BDE944EBE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6" action="ppaction://hlinksldjump"/>
            <a:extLst>
              <a:ext uri="{FF2B5EF4-FFF2-40B4-BE49-F238E27FC236}">
                <a16:creationId xmlns:a16="http://schemas.microsoft.com/office/drawing/2014/main" id="{A1161345-B163-4CAE-B2A2-1A88D9AFFC6F}"/>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BA7A405C-7C7F-9A2F-0ACC-D924840AF0CC}"/>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F01082F-0FED-B1F2-5A03-F143FAD949E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potassium (K₂O) volume applied in soybean that came from each fertilizer source.</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3923891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0331B-8453-AC5E-F39D-5A153AD7AC3E}"/>
              </a:ext>
            </a:extLst>
          </p:cNvPr>
          <p:cNvPicPr>
            <a:picLocks noChangeAspect="1"/>
          </p:cNvPicPr>
          <p:nvPr/>
        </p:nvPicPr>
        <p:blipFill>
          <a:blip r:embed="rId3"/>
          <a:stretch>
            <a:fillRect/>
          </a:stretch>
        </p:blipFill>
        <p:spPr>
          <a:xfrm>
            <a:off x="2648356" y="888521"/>
            <a:ext cx="8961899" cy="563626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Each Sulphur Source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Isosceles Triangle 15"/>
          <p:cNvSpPr/>
          <p:nvPr/>
        </p:nvSpPr>
        <p:spPr>
          <a:xfrm>
            <a:off x="11047412" y="16764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056812" y="1871748"/>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Just under a quarter of soybean growers applied Sulphur in 2023.</a:t>
            </a:r>
          </a:p>
        </p:txBody>
      </p:sp>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5" name="Picture 14" descr="Asset 8.png">
            <a:hlinkClick r:id="rId6" action="ppaction://hlinksldjump"/>
            <a:extLst>
              <a:ext uri="{FF2B5EF4-FFF2-40B4-BE49-F238E27FC236}">
                <a16:creationId xmlns:a16="http://schemas.microsoft.com/office/drawing/2014/main" id="{0493F1C0-8E39-408E-86BA-C4052A6DEE9D}"/>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44336B4-5DB0-5A22-F941-E01879708FA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C2938A3-DA0A-3E29-E13F-BAFF9C1B71E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FD849BFA-34CE-3DC0-9176-231584AE0CD2}"/>
              </a:ext>
            </a:extLst>
          </p:cNvPr>
          <p:cNvGraphicFramePr>
            <a:graphicFrameLocks/>
          </p:cNvGraphicFramePr>
          <p:nvPr>
            <p:extLst>
              <p:ext uri="{D42A27DB-BD31-4B8C-83A1-F6EECF244321}">
                <p14:modId xmlns:p14="http://schemas.microsoft.com/office/powerpoint/2010/main" val="207886871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FD849BFA-34CE-3DC0-9176-231584AE0CD2}"/>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and each fertilizer type in soybean in 2023.  </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795422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745181-E3F2-8B71-1F02-2F0464E37326}"/>
              </a:ext>
            </a:extLst>
          </p:cNvPr>
          <p:cNvPicPr>
            <a:picLocks noChangeAspect="1"/>
          </p:cNvPicPr>
          <p:nvPr/>
        </p:nvPicPr>
        <p:blipFill>
          <a:blip r:embed="rId3"/>
          <a:stretch>
            <a:fillRect/>
          </a:stretch>
        </p:blipFill>
        <p:spPr>
          <a:xfrm>
            <a:off x="2660849" y="824955"/>
            <a:ext cx="8936912"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Timing in Corn -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8" name="Text Placeholder 15">
            <a:extLst>
              <a:ext uri="{FF2B5EF4-FFF2-40B4-BE49-F238E27FC236}">
                <a16:creationId xmlns:a16="http://schemas.microsoft.com/office/drawing/2014/main" id="{E15E8BDB-0B17-4094-A1AB-5F9570FB94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9" name="Rectangle 18">
            <a:hlinkClick r:id="rId8" action="ppaction://hlinksldjump"/>
            <a:extLst>
              <a:ext uri="{FF2B5EF4-FFF2-40B4-BE49-F238E27FC236}">
                <a16:creationId xmlns:a16="http://schemas.microsoft.com/office/drawing/2014/main" id="{DF092698-98C2-4DE6-B9EA-D615DE114908}"/>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3" name="TextBox 22">
            <a:extLst>
              <a:ext uri="{FF2B5EF4-FFF2-40B4-BE49-F238E27FC236}">
                <a16:creationId xmlns:a16="http://schemas.microsoft.com/office/drawing/2014/main" id="{F777FE77-A547-4D0F-A3E8-0A0F1666D982}"/>
              </a:ext>
            </a:extLst>
          </p:cNvPr>
          <p:cNvSpPr txBox="1"/>
          <p:nvPr/>
        </p:nvSpPr>
        <p:spPr>
          <a:xfrm>
            <a:off x="7085012" y="5465896"/>
            <a:ext cx="243167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About a third of total Nitrogen applied in grain corn was applied after planting/in-crop.</a:t>
            </a:r>
          </a:p>
        </p:txBody>
      </p:sp>
      <p:pic>
        <p:nvPicPr>
          <p:cNvPr id="3" name="Picture 2">
            <a:extLst>
              <a:ext uri="{FF2B5EF4-FFF2-40B4-BE49-F238E27FC236}">
                <a16:creationId xmlns:a16="http://schemas.microsoft.com/office/drawing/2014/main" id="{8364B233-93C8-AB02-6EDD-307B2141C995}"/>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FF21DC8-5A5A-37AB-D794-9FF3F980F49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69AAF0EC-621A-2652-FDC3-BA1A21356D4C}"/>
              </a:ext>
            </a:extLst>
          </p:cNvPr>
          <p:cNvGraphicFramePr>
            <a:graphicFrameLocks/>
          </p:cNvGraphicFramePr>
          <p:nvPr>
            <p:extLst>
              <p:ext uri="{D42A27DB-BD31-4B8C-83A1-F6EECF244321}">
                <p14:modId xmlns:p14="http://schemas.microsoft.com/office/powerpoint/2010/main" val="28147287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69AAF0EC-621A-2652-FDC3-BA1A21356D4C}"/>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E84AF3AC-BFE0-852F-0640-5B96BDA54016}"/>
              </a:ext>
            </a:extLst>
          </p:cNvPr>
          <p:cNvSpPr txBox="1"/>
          <p:nvPr/>
        </p:nvSpPr>
        <p:spPr>
          <a:xfrm>
            <a:off x="5484812" y="1752600"/>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Limited use of N containing fertilizers in the previous fall.</a:t>
            </a:r>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Nitrogen volume applied in corn that was applied at each timing in each year.</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EA039-1A07-23E1-CCB1-5AF782B551EC}"/>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Soybean Growers Using Sulphur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6" action="ppaction://hlinksldjump"/>
            <a:extLst>
              <a:ext uri="{FF2B5EF4-FFF2-40B4-BE49-F238E27FC236}">
                <a16:creationId xmlns:a16="http://schemas.microsoft.com/office/drawing/2014/main" id="{4BCC4902-87FA-4854-8852-F3792FF32C70}"/>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soybean crop, did you apply fertilizer or manure at each timing? – and given the options of a) Applied in fall of previous year, b) in the spring before planting, c) in the spring at planting and d) after planting/in-crop.  For your 2023 soybean crop, which fertilizer types did you apply at each timing?</a:t>
            </a:r>
          </a:p>
          <a:p>
            <a:pPr lvl="0">
              <a:defRPr/>
            </a:pPr>
            <a:r>
              <a:rPr lang="en-CA" dirty="0"/>
              <a:t>The chart illustrates the % of soybean growers who indicated that they used this nutrient in soybean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138968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4FABAD-4BD9-7669-2585-86B64DE21D92}"/>
              </a:ext>
            </a:extLst>
          </p:cNvPr>
          <p:cNvPicPr>
            <a:picLocks noChangeAspect="1"/>
          </p:cNvPicPr>
          <p:nvPr/>
        </p:nvPicPr>
        <p:blipFill>
          <a:blip r:embed="rId3"/>
          <a:stretch>
            <a:fillRect/>
          </a:stretch>
        </p:blipFill>
        <p:spPr>
          <a:xfrm>
            <a:off x="2648356" y="885537"/>
            <a:ext cx="8961899" cy="5642234"/>
          </a:xfrm>
          <a:prstGeom prst="rect">
            <a:avLst/>
          </a:prstGeom>
        </p:spPr>
      </p:pic>
      <p:sp>
        <p:nvSpPr>
          <p:cNvPr id="2" name="Title 1"/>
          <p:cNvSpPr>
            <a:spLocks noGrp="1"/>
          </p:cNvSpPr>
          <p:nvPr>
            <p:ph type="title" idx="4294967295"/>
          </p:nvPr>
        </p:nvSpPr>
        <p:spPr>
          <a:xfrm>
            <a:off x="2360612" y="250825"/>
            <a:ext cx="9477375" cy="334963"/>
          </a:xfrm>
          <a:prstGeom prst="rect">
            <a:avLst/>
          </a:prstGeom>
        </p:spPr>
        <p:txBody>
          <a:bodyPr/>
          <a:lstStyle/>
          <a:p>
            <a:r>
              <a:rPr lang="en-CA" sz="2200" dirty="0"/>
              <a:t>Acres Treated With Each Sulphur Source in Soybean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5" name="Rectangle 24">
            <a:hlinkClick r:id="rId5" action="ppaction://hlinksldjump"/>
            <a:extLst>
              <a:ext uri="{FF2B5EF4-FFF2-40B4-BE49-F238E27FC236}">
                <a16:creationId xmlns:a16="http://schemas.microsoft.com/office/drawing/2014/main" id="{298E8AB3-ADCA-41BA-B12C-75142003EA2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1" name="Isosceles Triangle 20">
            <a:extLst>
              <a:ext uri="{FF2B5EF4-FFF2-40B4-BE49-F238E27FC236}">
                <a16:creationId xmlns:a16="http://schemas.microsoft.com/office/drawing/2014/main" id="{E9775232-52F5-4A9B-A78D-63BEC33DB276}"/>
              </a:ext>
            </a:extLst>
          </p:cNvPr>
          <p:cNvSpPr/>
          <p:nvPr/>
        </p:nvSpPr>
        <p:spPr>
          <a:xfrm>
            <a:off x="10527867" y="1600200"/>
            <a:ext cx="138545"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2" name="TextBox 21">
            <a:extLst>
              <a:ext uri="{FF2B5EF4-FFF2-40B4-BE49-F238E27FC236}">
                <a16:creationId xmlns:a16="http://schemas.microsoft.com/office/drawing/2014/main" id="{467C6465-7D8D-4B4C-96E5-BE05E1D79ADD}"/>
              </a:ext>
            </a:extLst>
          </p:cNvPr>
          <p:cNvSpPr txBox="1"/>
          <p:nvPr/>
        </p:nvSpPr>
        <p:spPr>
          <a:xfrm>
            <a:off x="9489981" y="1795548"/>
            <a:ext cx="188277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 of soybean acres received an application of Sulphur fertilizer.</a:t>
            </a:r>
          </a:p>
        </p:txBody>
      </p:sp>
      <p:pic>
        <p:nvPicPr>
          <p:cNvPr id="16" name="Picture 15" descr="Asset 8.png">
            <a:hlinkClick r:id="rId6" action="ppaction://hlinksldjump"/>
            <a:extLst>
              <a:ext uri="{FF2B5EF4-FFF2-40B4-BE49-F238E27FC236}">
                <a16:creationId xmlns:a16="http://schemas.microsoft.com/office/drawing/2014/main" id="{2096C5FF-F7B3-4FE9-91F5-AD8D64BABC59}"/>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4E464BC2-BDA5-1D8F-324D-0648F879C63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1075F23-85C6-799E-887C-086AE280A53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7B256EF1-9AA5-C556-3563-26F07BDB5111}"/>
              </a:ext>
            </a:extLst>
          </p:cNvPr>
          <p:cNvGraphicFramePr>
            <a:graphicFrameLocks/>
          </p:cNvGraphicFramePr>
          <p:nvPr>
            <p:extLst>
              <p:ext uri="{D42A27DB-BD31-4B8C-83A1-F6EECF244321}">
                <p14:modId xmlns:p14="http://schemas.microsoft.com/office/powerpoint/2010/main" val="302358163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7B256EF1-9AA5-C556-3563-26F07BDB5111}"/>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soybean, how many acres of each fertilizer type did you apply?”</a:t>
            </a:r>
          </a:p>
          <a:p>
            <a:pPr lvl="0">
              <a:defRPr/>
            </a:pPr>
            <a:r>
              <a:rPr lang="en-US" dirty="0"/>
              <a:t>The chart illustrates the % of total soybean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170004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DA679-A75D-EE60-7782-244CAAB60DC3}"/>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Sulphur Volume in Soybean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1" name="Text Placeholder 15">
            <a:extLst>
              <a:ext uri="{FF2B5EF4-FFF2-40B4-BE49-F238E27FC236}">
                <a16:creationId xmlns:a16="http://schemas.microsoft.com/office/drawing/2014/main" id="{5C3784BC-EC46-4E70-AB0F-0773F16EA92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3" name="TextBox 12">
            <a:extLst>
              <a:ext uri="{FF2B5EF4-FFF2-40B4-BE49-F238E27FC236}">
                <a16:creationId xmlns:a16="http://schemas.microsoft.com/office/drawing/2014/main" id="{5C836127-9A51-4510-B73E-558F0B620693}"/>
              </a:ext>
            </a:extLst>
          </p:cNvPr>
          <p:cNvSpPr txBox="1"/>
          <p:nvPr/>
        </p:nvSpPr>
        <p:spPr>
          <a:xfrm>
            <a:off x="5332412" y="5515201"/>
            <a:ext cx="206868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7 million pounds of Sulphur</a:t>
            </a:r>
            <a:r>
              <a:rPr lang="en-US" sz="1000" baseline="-25000" dirty="0"/>
              <a:t> </a:t>
            </a:r>
            <a:r>
              <a:rPr lang="en-US" sz="1000" dirty="0"/>
              <a:t>was used in soybeans in 2023.</a:t>
            </a:r>
          </a:p>
        </p:txBody>
      </p:sp>
      <p:pic>
        <p:nvPicPr>
          <p:cNvPr id="14" name="Picture 13" descr="Asset 8.png">
            <a:hlinkClick r:id="rId5" action="ppaction://hlinksldjump"/>
            <a:extLst>
              <a:ext uri="{FF2B5EF4-FFF2-40B4-BE49-F238E27FC236}">
                <a16:creationId xmlns:a16="http://schemas.microsoft.com/office/drawing/2014/main" id="{38EC554A-7963-4E87-AC63-2F37F91E4A59}"/>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86A6057A-0D67-877B-F9E0-90B7CE6F6811}"/>
              </a:ext>
            </a:extLst>
          </p:cNvPr>
          <p:cNvGraphicFramePr>
            <a:graphicFrameLocks/>
          </p:cNvGraphicFramePr>
          <p:nvPr>
            <p:extLst>
              <p:ext uri="{D42A27DB-BD31-4B8C-83A1-F6EECF244321}">
                <p14:modId xmlns:p14="http://schemas.microsoft.com/office/powerpoint/2010/main" val="40505858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6A6057A-0D67-877B-F9E0-90B7CE6F6811}"/>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3321665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EB579F-AF29-89B2-F4A6-0BE59A8C85C4}"/>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Sulphur Volume in Soybean</a:t>
            </a:r>
            <a:r>
              <a:rPr lang="en-CA" sz="2200" dirty="0"/>
              <a:t> by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 Placeholder 15">
            <a:extLst>
              <a:ext uri="{FF2B5EF4-FFF2-40B4-BE49-F238E27FC236}">
                <a16:creationId xmlns:a16="http://schemas.microsoft.com/office/drawing/2014/main" id="{6B8A98E5-E834-4939-BB9E-7ECD0764B42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4" name="Picture 13" descr="Asset 8.png">
            <a:hlinkClick r:id="rId5" action="ppaction://hlinksldjump"/>
            <a:extLst>
              <a:ext uri="{FF2B5EF4-FFF2-40B4-BE49-F238E27FC236}">
                <a16:creationId xmlns:a16="http://schemas.microsoft.com/office/drawing/2014/main" id="{0B612819-2AF3-4B41-8321-317CF432B9A6}"/>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880A4942-3D2A-CDA9-1DB9-A4AAA583C5F4}"/>
              </a:ext>
            </a:extLst>
          </p:cNvPr>
          <p:cNvGraphicFramePr>
            <a:graphicFrameLocks/>
          </p:cNvGraphicFramePr>
          <p:nvPr>
            <p:extLst>
              <p:ext uri="{D42A27DB-BD31-4B8C-83A1-F6EECF244321}">
                <p14:modId xmlns:p14="http://schemas.microsoft.com/office/powerpoint/2010/main" val="32306430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80A4942-3D2A-CDA9-1DB9-A4AAA583C5F4}"/>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at each application timing in each year. The sulphur volume was calculated from all sources of sulphur contained in all fertilizer types.</a:t>
            </a:r>
          </a:p>
        </p:txBody>
      </p:sp>
    </p:spTree>
    <p:extLst>
      <p:ext uri="{BB962C8B-B14F-4D97-AF65-F5344CB8AC3E}">
        <p14:creationId xmlns:p14="http://schemas.microsoft.com/office/powerpoint/2010/main" val="3546997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EE73F9-41A2-D4E3-8F90-E5EE0D2728F6}"/>
              </a:ext>
            </a:extLst>
          </p:cNvPr>
          <p:cNvPicPr>
            <a:picLocks noChangeAspect="1"/>
          </p:cNvPicPr>
          <p:nvPr/>
        </p:nvPicPr>
        <p:blipFill>
          <a:blip r:embed="rId3"/>
          <a:stretch>
            <a:fillRect/>
          </a:stretch>
        </p:blipFill>
        <p:spPr>
          <a:xfrm>
            <a:off x="2648356" y="876580"/>
            <a:ext cx="8961897" cy="566014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Soybean - All Timings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Box 16"/>
          <p:cNvSpPr txBox="1"/>
          <p:nvPr/>
        </p:nvSpPr>
        <p:spPr>
          <a:xfrm>
            <a:off x="7389941" y="2362200"/>
            <a:ext cx="190487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appear to be shifting from K Mag to K Mag Premium.</a:t>
            </a:r>
          </a:p>
        </p:txBody>
      </p:sp>
      <p:sp>
        <p:nvSpPr>
          <p:cNvPr id="18" name="Text Placeholder 15">
            <a:extLst>
              <a:ext uri="{FF2B5EF4-FFF2-40B4-BE49-F238E27FC236}">
                <a16:creationId xmlns:a16="http://schemas.microsoft.com/office/drawing/2014/main" id="{71E1E338-6DD1-4720-A029-E0D30CE2A3B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4" name="Rectangle 23">
            <a:hlinkClick r:id="rId5" action="ppaction://hlinksldjump"/>
            <a:extLst>
              <a:ext uri="{FF2B5EF4-FFF2-40B4-BE49-F238E27FC236}">
                <a16:creationId xmlns:a16="http://schemas.microsoft.com/office/drawing/2014/main" id="{D33EFB33-6127-48CB-AC93-5F360085A628}"/>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0" name="Picture 19" descr="Asset 8.png">
            <a:hlinkClick r:id="rId6" action="ppaction://hlinksldjump"/>
            <a:extLst>
              <a:ext uri="{FF2B5EF4-FFF2-40B4-BE49-F238E27FC236}">
                <a16:creationId xmlns:a16="http://schemas.microsoft.com/office/drawing/2014/main" id="{6DA2EC25-1103-4B87-8ECF-8D5716D200DB}"/>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CFD5F45-711E-6D10-5E6A-A48B92A9664F}"/>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46C819FF-9EE8-9B0E-8796-A433E7DBBF3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D556FAE1-ED54-2B58-2FFF-962BB2AE4A4A}"/>
              </a:ext>
            </a:extLst>
          </p:cNvPr>
          <p:cNvGraphicFramePr>
            <a:graphicFrameLocks/>
          </p:cNvGraphicFramePr>
          <p:nvPr>
            <p:extLst>
              <p:ext uri="{D42A27DB-BD31-4B8C-83A1-F6EECF244321}">
                <p14:modId xmlns:p14="http://schemas.microsoft.com/office/powerpoint/2010/main" val="163193526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D556FAE1-ED54-2B58-2FFF-962BB2AE4A4A}"/>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all timings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2405693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420BC5-09AD-F74C-35D7-07644D10BBAD}"/>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Soybean - Fall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 Placeholder 15">
            <a:extLst>
              <a:ext uri="{FF2B5EF4-FFF2-40B4-BE49-F238E27FC236}">
                <a16:creationId xmlns:a16="http://schemas.microsoft.com/office/drawing/2014/main" id="{8E965A12-4C4B-4546-AC0C-7A164077949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21" name="Picture 20" descr="Asset 17.png">
            <a:extLst>
              <a:ext uri="{FF2B5EF4-FFF2-40B4-BE49-F238E27FC236}">
                <a16:creationId xmlns:a16="http://schemas.microsoft.com/office/drawing/2014/main" id="{1D209244-8D34-41E4-AB1D-0D5A7B5BF21D}"/>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22" name="Picture 21" descr="Asset 8.png">
            <a:hlinkClick r:id="rId6" action="ppaction://hlinksldjump"/>
            <a:extLst>
              <a:ext uri="{FF2B5EF4-FFF2-40B4-BE49-F238E27FC236}">
                <a16:creationId xmlns:a16="http://schemas.microsoft.com/office/drawing/2014/main" id="{E7DA7E87-31D1-4A00-A419-92D72A600DD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76C38BC3-AEC2-CA5F-0F89-B812D4EFCFE8}"/>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1286AE0-4FA4-3E76-25D4-3AAF5C379F0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61FEC8F3-8ECB-1B57-7A3B-C28AA83453CE}"/>
              </a:ext>
            </a:extLst>
          </p:cNvPr>
          <p:cNvGraphicFramePr>
            <a:graphicFrameLocks/>
          </p:cNvGraphicFramePr>
          <p:nvPr>
            <p:extLst>
              <p:ext uri="{D42A27DB-BD31-4B8C-83A1-F6EECF244321}">
                <p14:modId xmlns:p14="http://schemas.microsoft.com/office/powerpoint/2010/main" val="285103430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5" name="Object 4">
                        <a:extLst>
                          <a:ext uri="{FF2B5EF4-FFF2-40B4-BE49-F238E27FC236}">
                            <a16:creationId xmlns:a16="http://schemas.microsoft.com/office/drawing/2014/main" id="{61FEC8F3-8ECB-1B57-7A3B-C28AA83453CE}"/>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B71E5F6A-5CCC-78F9-A027-1B93EE8965E7}"/>
              </a:ext>
            </a:extLst>
          </p:cNvPr>
          <p:cNvSpPr txBox="1"/>
          <p:nvPr/>
        </p:nvSpPr>
        <p:spPr>
          <a:xfrm>
            <a:off x="7694741" y="5116271"/>
            <a:ext cx="190487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Elemental Sulphur was the leading source of Sulphur at the fall timing.</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t>
            </a:r>
            <a:r>
              <a:rPr lang="en-US" dirty="0"/>
              <a:t>applied pre-plant in the fall of the previous year</a:t>
            </a:r>
            <a:r>
              <a:rPr lang="en-CA" dirty="0"/>
              <a:t>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3395891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996E8C-F57D-3AB3-060E-F13160DFA61C}"/>
              </a:ext>
            </a:extLst>
          </p:cNvPr>
          <p:cNvPicPr>
            <a:picLocks noChangeAspect="1"/>
          </p:cNvPicPr>
          <p:nvPr/>
        </p:nvPicPr>
        <p:blipFill>
          <a:blip r:embed="rId3"/>
          <a:stretch>
            <a:fillRect/>
          </a:stretch>
        </p:blipFill>
        <p:spPr>
          <a:xfrm>
            <a:off x="2648356" y="978457"/>
            <a:ext cx="8961897" cy="545639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Soybean - Spring Before Planting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8A8845FD-25E7-4AE0-A44A-84672B0BFD0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5" name="Picture 14" descr="Asset 17.png">
            <a:extLst>
              <a:ext uri="{FF2B5EF4-FFF2-40B4-BE49-F238E27FC236}">
                <a16:creationId xmlns:a16="http://schemas.microsoft.com/office/drawing/2014/main" id="{FF51167C-501F-4BF7-82DE-BB63A9B86C28}"/>
              </a:ext>
            </a:extLst>
          </p:cNvPr>
          <p:cNvPicPr>
            <a:picLocks noChangeAspect="1"/>
          </p:cNvPicPr>
          <p:nvPr/>
        </p:nvPicPr>
        <p:blipFill>
          <a:blip r:embed="rId5" cstate="print"/>
          <a:stretch>
            <a:fillRect/>
          </a:stretch>
        </p:blipFill>
        <p:spPr>
          <a:xfrm>
            <a:off x="11706540" y="295922"/>
            <a:ext cx="407672" cy="407672"/>
          </a:xfrm>
          <a:prstGeom prst="rect">
            <a:avLst/>
          </a:prstGeom>
        </p:spPr>
      </p:pic>
      <p:sp>
        <p:nvSpPr>
          <p:cNvPr id="6" name="TextBox 5">
            <a:extLst>
              <a:ext uri="{FF2B5EF4-FFF2-40B4-BE49-F238E27FC236}">
                <a16:creationId xmlns:a16="http://schemas.microsoft.com/office/drawing/2014/main" id="{028569CF-3DC9-AB76-1063-B1728DC8F397}"/>
              </a:ext>
            </a:extLst>
          </p:cNvPr>
          <p:cNvSpPr txBox="1"/>
          <p:nvPr/>
        </p:nvSpPr>
        <p:spPr>
          <a:xfrm>
            <a:off x="8048421" y="2761130"/>
            <a:ext cx="216079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Huge increase in use of K Mag Premium in the spring before planting.</a:t>
            </a:r>
          </a:p>
        </p:txBody>
      </p:sp>
      <p:pic>
        <p:nvPicPr>
          <p:cNvPr id="19" name="Picture 18" descr="Asset 8.png">
            <a:hlinkClick r:id="rId6" action="ppaction://hlinksldjump"/>
            <a:extLst>
              <a:ext uri="{FF2B5EF4-FFF2-40B4-BE49-F238E27FC236}">
                <a16:creationId xmlns:a16="http://schemas.microsoft.com/office/drawing/2014/main" id="{1561EF4D-0D7A-443F-ACA9-CD085B74BD2C}"/>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5" name="Picture 4">
            <a:extLst>
              <a:ext uri="{FF2B5EF4-FFF2-40B4-BE49-F238E27FC236}">
                <a16:creationId xmlns:a16="http://schemas.microsoft.com/office/drawing/2014/main" id="{92D576A9-4BC6-8473-7D51-76B84C622AA2}"/>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9997D73A-6159-4AA2-2A4B-735DCC83201A}"/>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a:r>
            <a:r>
              <a:rPr lang="en-US" dirty="0"/>
              <a:t>at planting in </a:t>
            </a:r>
            <a:r>
              <a:rPr lang="en-CA" dirty="0"/>
              <a:t>the spring before planting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2279053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5"/>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C05D349-EE6E-E595-3301-7C1555478709}"/>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Soybean - Spring At Planting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6" name="Text Placeholder 15">
            <a:extLst>
              <a:ext uri="{FF2B5EF4-FFF2-40B4-BE49-F238E27FC236}">
                <a16:creationId xmlns:a16="http://schemas.microsoft.com/office/drawing/2014/main" id="{B848846A-7779-47A0-BEF6-325EA410675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5" name="Picture 14" descr="Asset 17.png">
            <a:extLst>
              <a:ext uri="{FF2B5EF4-FFF2-40B4-BE49-F238E27FC236}">
                <a16:creationId xmlns:a16="http://schemas.microsoft.com/office/drawing/2014/main" id="{67737443-98D9-45F8-A930-E7A5E803D21A}"/>
              </a:ext>
            </a:extLst>
          </p:cNvPr>
          <p:cNvPicPr>
            <a:picLocks noChangeAspect="1"/>
          </p:cNvPicPr>
          <p:nvPr/>
        </p:nvPicPr>
        <p:blipFill>
          <a:blip r:embed="rId5" cstate="print"/>
          <a:stretch>
            <a:fillRect/>
          </a:stretch>
        </p:blipFill>
        <p:spPr>
          <a:xfrm>
            <a:off x="11706540" y="295922"/>
            <a:ext cx="407672" cy="407672"/>
          </a:xfrm>
          <a:prstGeom prst="rect">
            <a:avLst/>
          </a:prstGeom>
        </p:spPr>
      </p:pic>
      <p:sp>
        <p:nvSpPr>
          <p:cNvPr id="5" name="Isosceles Triangle 4">
            <a:extLst>
              <a:ext uri="{FF2B5EF4-FFF2-40B4-BE49-F238E27FC236}">
                <a16:creationId xmlns:a16="http://schemas.microsoft.com/office/drawing/2014/main" id="{8722C468-F943-2097-C38A-AD8BD61FB190}"/>
              </a:ext>
            </a:extLst>
          </p:cNvPr>
          <p:cNvSpPr/>
          <p:nvPr/>
        </p:nvSpPr>
        <p:spPr>
          <a:xfrm rot="16200000">
            <a:off x="8637665" y="367248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4" name="TextBox 3">
            <a:extLst>
              <a:ext uri="{FF2B5EF4-FFF2-40B4-BE49-F238E27FC236}">
                <a16:creationId xmlns:a16="http://schemas.microsoft.com/office/drawing/2014/main" id="{C143CFED-274B-C4C0-591E-D9FE9B1DD374}"/>
              </a:ext>
            </a:extLst>
          </p:cNvPr>
          <p:cNvSpPr txBox="1"/>
          <p:nvPr/>
        </p:nvSpPr>
        <p:spPr>
          <a:xfrm>
            <a:off x="8800789" y="3601236"/>
            <a:ext cx="184769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Expanded use of Ammonium Sulphate in the spring at planting.</a:t>
            </a:r>
          </a:p>
        </p:txBody>
      </p:sp>
      <p:pic>
        <p:nvPicPr>
          <p:cNvPr id="19" name="Picture 18" descr="Asset 8.png">
            <a:hlinkClick r:id="rId6" action="ppaction://hlinksldjump"/>
            <a:extLst>
              <a:ext uri="{FF2B5EF4-FFF2-40B4-BE49-F238E27FC236}">
                <a16:creationId xmlns:a16="http://schemas.microsoft.com/office/drawing/2014/main" id="{D15936D5-52C6-4F6E-BAFD-CE2A498D0B19}"/>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BB46D67-016E-4347-1968-203FE253AF42}"/>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F06B51EC-F957-7C3E-1BE3-D32BA7CA4EA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in the spring at planting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2614582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B1E4A9D8-BAB1-47DD-9E9B-C4BB9DE53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005" y="613147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A898272A-8E88-0E09-0760-C26AC2A9BF03}"/>
              </a:ext>
            </a:extLst>
          </p:cNvPr>
          <p:cNvPicPr>
            <a:picLocks noChangeAspect="1"/>
          </p:cNvPicPr>
          <p:nvPr/>
        </p:nvPicPr>
        <p:blipFill>
          <a:blip r:embed="rId4"/>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Soybean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 Placeholder 15">
            <a:extLst>
              <a:ext uri="{FF2B5EF4-FFF2-40B4-BE49-F238E27FC236}">
                <a16:creationId xmlns:a16="http://schemas.microsoft.com/office/drawing/2014/main" id="{7126FC4F-5F4D-44C0-BE08-9238C4DEC03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8" name="Picture 17" descr="Asset 8.png">
            <a:hlinkClick r:id="rId6" action="ppaction://hlinksldjump"/>
            <a:extLst>
              <a:ext uri="{FF2B5EF4-FFF2-40B4-BE49-F238E27FC236}">
                <a16:creationId xmlns:a16="http://schemas.microsoft.com/office/drawing/2014/main" id="{7DC1FC5E-06FE-4DC0-BB42-998EF0A587C5}"/>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35EE971B-72EB-EBCA-56E6-9C3EEF4246B8}"/>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09DAF1E-1FF9-7C2E-4FCA-90A3FB965D5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sulphur volume applied in soybean that came from each fertilizer source.</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947969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B2ED4-87DC-936B-1E0D-D6B3EB768CC4}"/>
              </a:ext>
            </a:extLst>
          </p:cNvPr>
          <p:cNvPicPr>
            <a:picLocks noChangeAspect="1"/>
          </p:cNvPicPr>
          <p:nvPr/>
        </p:nvPicPr>
        <p:blipFill>
          <a:blip r:embed="rId3"/>
          <a:stretch>
            <a:fillRect/>
          </a:stretch>
        </p:blipFill>
        <p:spPr>
          <a:xfrm>
            <a:off x="2653085" y="829083"/>
            <a:ext cx="8952442" cy="575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Placement in Soybean - %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5" action="ppaction://hlinksldjump"/>
            <a:extLst>
              <a:ext uri="{FF2B5EF4-FFF2-40B4-BE49-F238E27FC236}">
                <a16:creationId xmlns:a16="http://schemas.microsoft.com/office/drawing/2014/main" id="{14E6E2CC-B4B6-4BBC-8E2B-2D5FD5778F07}"/>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305B2DEE-0ADE-07F4-52CC-3B45184D8507}"/>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C1E5BB6-ADF2-2FD2-6D18-AFD67AFE669D}"/>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C5C1AC94-250E-9E50-9219-44DF2F8BA1A8}"/>
              </a:ext>
            </a:extLst>
          </p:cNvPr>
          <p:cNvGraphicFramePr>
            <a:graphicFrameLocks/>
          </p:cNvGraphicFramePr>
          <p:nvPr>
            <p:extLst>
              <p:ext uri="{D42A27DB-BD31-4B8C-83A1-F6EECF244321}">
                <p14:modId xmlns:p14="http://schemas.microsoft.com/office/powerpoint/2010/main" val="14462853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C5C1AC94-250E-9E50-9219-44DF2F8BA1A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Nitrogen, the chart illustrates the % of total soybean acres that was applied using each placement at each timing.</a:t>
            </a:r>
          </a:p>
          <a:p>
            <a:pPr lvl="0">
              <a:defRPr/>
            </a:pPr>
            <a:r>
              <a:rPr lang="en-US" dirty="0"/>
              <a:t>Nitrogen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3328735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711450" y="147404"/>
            <a:ext cx="9477375" cy="334963"/>
          </a:xfrm>
        </p:spPr>
        <p:txBody>
          <a:bodyPr/>
          <a:lstStyle/>
          <a:p>
            <a:r>
              <a:rPr lang="en-CA" dirty="0"/>
              <a:t>Navigation</a:t>
            </a:r>
          </a:p>
        </p:txBody>
      </p:sp>
      <p:sp>
        <p:nvSpPr>
          <p:cNvPr id="65" name="TextBox 64">
            <a:hlinkClick r:id="rId4" action="ppaction://hlinksldjump"/>
          </p:cNvPr>
          <p:cNvSpPr txBox="1"/>
          <p:nvPr/>
        </p:nvSpPr>
        <p:spPr>
          <a:xfrm>
            <a:off x="9023013" y="5534610"/>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Grain Corn</a:t>
            </a:r>
          </a:p>
        </p:txBody>
      </p:sp>
      <p:sp>
        <p:nvSpPr>
          <p:cNvPr id="120" name="Rounded Rectangle 119"/>
          <p:cNvSpPr/>
          <p:nvPr/>
        </p:nvSpPr>
        <p:spPr>
          <a:xfrm flipH="1">
            <a:off x="9036537" y="4356136"/>
            <a:ext cx="72000" cy="822960"/>
          </a:xfrm>
          <a:prstGeom prst="roundRect">
            <a:avLst/>
          </a:prstGeom>
          <a:solidFill>
            <a:schemeClr val="bg1">
              <a:lumMod val="75000"/>
            </a:schemeClr>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hlinkClick r:id="rId5" action="ppaction://hlinksldjump"/>
          </p:cNvPr>
          <p:cNvSpPr txBox="1"/>
          <p:nvPr/>
        </p:nvSpPr>
        <p:spPr>
          <a:xfrm>
            <a:off x="9023013" y="4345625"/>
            <a:ext cx="23760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Demographics</a:t>
            </a:r>
          </a:p>
        </p:txBody>
      </p:sp>
      <p:sp>
        <p:nvSpPr>
          <p:cNvPr id="63" name="Rounded Rectangle 62"/>
          <p:cNvSpPr/>
          <p:nvPr/>
        </p:nvSpPr>
        <p:spPr>
          <a:xfrm>
            <a:off x="9036348" y="5360470"/>
            <a:ext cx="72000" cy="640080"/>
          </a:xfrm>
          <a:prstGeom prst="roundRect">
            <a:avLst/>
          </a:prstGeom>
          <a:solidFill>
            <a:srgbClr val="4D6681"/>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hlinkClick r:id="rId4" action="ppaction://hlinksldjump"/>
          </p:cNvPr>
          <p:cNvSpPr txBox="1"/>
          <p:nvPr/>
        </p:nvSpPr>
        <p:spPr>
          <a:xfrm>
            <a:off x="9023013" y="5364755"/>
            <a:ext cx="2376000" cy="145473"/>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Key Findings</a:t>
            </a:r>
          </a:p>
        </p:txBody>
      </p:sp>
      <p:sp>
        <p:nvSpPr>
          <p:cNvPr id="66" name="TextBox 65">
            <a:hlinkClick r:id="rId6" action="ppaction://hlinksldjump"/>
          </p:cNvPr>
          <p:cNvSpPr txBox="1"/>
          <p:nvPr/>
        </p:nvSpPr>
        <p:spPr>
          <a:xfrm>
            <a:off x="9051588" y="5194900"/>
            <a:ext cx="2376000" cy="145473"/>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72" name="TextBox 71">
            <a:hlinkClick r:id="rId7" action="ppaction://hlinksldjump"/>
          </p:cNvPr>
          <p:cNvSpPr txBox="1"/>
          <p:nvPr/>
        </p:nvSpPr>
        <p:spPr>
          <a:xfrm>
            <a:off x="9127788" y="4515480"/>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Geographic Distribution</a:t>
            </a:r>
          </a:p>
        </p:txBody>
      </p:sp>
      <p:sp>
        <p:nvSpPr>
          <p:cNvPr id="75" name="TextBox 74">
            <a:hlinkClick r:id="rId8" action="ppaction://hlinksldjump"/>
          </p:cNvPr>
          <p:cNvSpPr txBox="1"/>
          <p:nvPr/>
        </p:nvSpPr>
        <p:spPr>
          <a:xfrm>
            <a:off x="9127788" y="4685335"/>
            <a:ext cx="2376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Farm Size and Crop Acre Categories</a:t>
            </a:r>
            <a:endParaRPr lang="en-US" sz="1100" dirty="0">
              <a:latin typeface="Calibri Light" pitchFamily="34" charset="0"/>
              <a:cs typeface="Calibri Light" pitchFamily="34" charset="0"/>
            </a:endParaRPr>
          </a:p>
        </p:txBody>
      </p:sp>
      <p:sp>
        <p:nvSpPr>
          <p:cNvPr id="76" name="TextBox 75">
            <a:hlinkClick r:id="rId9" action="ppaction://hlinksldjump"/>
          </p:cNvPr>
          <p:cNvSpPr txBox="1"/>
          <p:nvPr/>
        </p:nvSpPr>
        <p:spPr>
          <a:xfrm>
            <a:off x="9127788" y="4855190"/>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Demographics</a:t>
            </a:r>
          </a:p>
        </p:txBody>
      </p:sp>
      <p:sp>
        <p:nvSpPr>
          <p:cNvPr id="77" name="TextBox 76">
            <a:hlinkClick r:id="rId10" action="ppaction://hlinksldjump"/>
          </p:cNvPr>
          <p:cNvSpPr txBox="1"/>
          <p:nvPr/>
        </p:nvSpPr>
        <p:spPr>
          <a:xfrm>
            <a:off x="9127788" y="5025045"/>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Study Methodology &amp; Sample</a:t>
            </a:r>
          </a:p>
        </p:txBody>
      </p:sp>
      <p:sp>
        <p:nvSpPr>
          <p:cNvPr id="93" name="TextBox 92">
            <a:hlinkClick r:id="rId11" action="ppaction://hlinksldjump"/>
          </p:cNvPr>
          <p:cNvSpPr txBox="1"/>
          <p:nvPr/>
        </p:nvSpPr>
        <p:spPr>
          <a:xfrm>
            <a:off x="9023013" y="5874326"/>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4R Nutrient Stewardship</a:t>
            </a:r>
          </a:p>
        </p:txBody>
      </p:sp>
      <p:sp>
        <p:nvSpPr>
          <p:cNvPr id="119" name="TextBox 118">
            <a:hlinkClick r:id="rId12" action="ppaction://hlinksldjump"/>
            <a:extLst>
              <a:ext uri="{FF2B5EF4-FFF2-40B4-BE49-F238E27FC236}">
                <a16:creationId xmlns:a16="http://schemas.microsoft.com/office/drawing/2014/main" id="{435D224F-27DF-47A8-9706-4FC212408EB1}"/>
              </a:ext>
            </a:extLst>
          </p:cNvPr>
          <p:cNvSpPr txBox="1"/>
          <p:nvPr/>
        </p:nvSpPr>
        <p:spPr>
          <a:xfrm>
            <a:off x="9023013" y="5704465"/>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Soybean</a:t>
            </a:r>
          </a:p>
        </p:txBody>
      </p:sp>
      <p:sp>
        <p:nvSpPr>
          <p:cNvPr id="169" name="TextBox 168">
            <a:hlinkClick r:id="rId13" action="ppaction://hlinksldjump"/>
          </p:cNvPr>
          <p:cNvSpPr txBox="1"/>
          <p:nvPr/>
        </p:nvSpPr>
        <p:spPr>
          <a:xfrm>
            <a:off x="9041063" y="762050"/>
            <a:ext cx="3200400" cy="146304"/>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General Fertilizer Practices</a:t>
            </a:r>
          </a:p>
        </p:txBody>
      </p:sp>
      <p:sp>
        <p:nvSpPr>
          <p:cNvPr id="79" name="TextBox 78">
            <a:hlinkClick r:id="rId14" action="ppaction://hlinksldjump"/>
          </p:cNvPr>
          <p:cNvSpPr txBox="1"/>
          <p:nvPr/>
        </p:nvSpPr>
        <p:spPr>
          <a:xfrm>
            <a:off x="9137313" y="932736"/>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Sources of Fertilizer Advice</a:t>
            </a:r>
          </a:p>
        </p:txBody>
      </p:sp>
      <p:sp>
        <p:nvSpPr>
          <p:cNvPr id="80" name="TextBox 79">
            <a:hlinkClick r:id="rId15" action="ppaction://hlinksldjump"/>
          </p:cNvPr>
          <p:cNvSpPr txBox="1"/>
          <p:nvPr/>
        </p:nvSpPr>
        <p:spPr>
          <a:xfrm>
            <a:off x="9137313" y="1103422"/>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Nitrogen</a:t>
            </a:r>
          </a:p>
        </p:txBody>
      </p:sp>
      <p:sp>
        <p:nvSpPr>
          <p:cNvPr id="81" name="TextBox 80">
            <a:hlinkClick r:id="rId16" action="ppaction://hlinksldjump"/>
          </p:cNvPr>
          <p:cNvSpPr txBox="1"/>
          <p:nvPr/>
        </p:nvSpPr>
        <p:spPr>
          <a:xfrm>
            <a:off x="9137313" y="1444794"/>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P, K and S</a:t>
            </a:r>
          </a:p>
        </p:txBody>
      </p:sp>
      <p:sp>
        <p:nvSpPr>
          <p:cNvPr id="82" name="Rounded Rectangle 81"/>
          <p:cNvSpPr/>
          <p:nvPr/>
        </p:nvSpPr>
        <p:spPr>
          <a:xfrm>
            <a:off x="9045873" y="770467"/>
            <a:ext cx="72000" cy="3420000"/>
          </a:xfrm>
          <a:prstGeom prst="roundRect">
            <a:avLst/>
          </a:prstGeom>
          <a:solidFill>
            <a:srgbClr val="60504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83" name="TextBox 82">
            <a:hlinkClick r:id="rId17" action="ppaction://hlinksldjump"/>
          </p:cNvPr>
          <p:cNvSpPr txBox="1"/>
          <p:nvPr/>
        </p:nvSpPr>
        <p:spPr>
          <a:xfrm>
            <a:off x="9137313" y="2298224"/>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Familiarity with 4R Concept</a:t>
            </a:r>
          </a:p>
        </p:txBody>
      </p:sp>
      <p:sp>
        <p:nvSpPr>
          <p:cNvPr id="84" name="TextBox 83">
            <a:hlinkClick r:id="rId18" action="ppaction://hlinksldjump"/>
          </p:cNvPr>
          <p:cNvSpPr txBox="1"/>
          <p:nvPr/>
        </p:nvSpPr>
        <p:spPr>
          <a:xfrm>
            <a:off x="9137313" y="3493026"/>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Fee to Prepare 4R Plan</a:t>
            </a:r>
          </a:p>
        </p:txBody>
      </p:sp>
      <p:sp>
        <p:nvSpPr>
          <p:cNvPr id="85" name="TextBox 84">
            <a:hlinkClick r:id="rId19" action="ppaction://hlinksldjump"/>
          </p:cNvPr>
          <p:cNvSpPr txBox="1"/>
          <p:nvPr/>
        </p:nvSpPr>
        <p:spPr>
          <a:xfrm>
            <a:off x="9137313" y="3322340"/>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Some Farmers Do Not Adopt 4R Practices</a:t>
            </a:r>
          </a:p>
        </p:txBody>
      </p:sp>
      <p:sp>
        <p:nvSpPr>
          <p:cNvPr id="86" name="TextBox 85">
            <a:hlinkClick r:id="rId20" action="ppaction://hlinksldjump"/>
          </p:cNvPr>
          <p:cNvSpPr txBox="1"/>
          <p:nvPr/>
        </p:nvSpPr>
        <p:spPr>
          <a:xfrm>
            <a:off x="9137313" y="1274108"/>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Soil Testing for N Every Year</a:t>
            </a:r>
          </a:p>
        </p:txBody>
      </p:sp>
      <p:sp>
        <p:nvSpPr>
          <p:cNvPr id="87" name="TextBox 86">
            <a:hlinkClick r:id="rId21" action="ppaction://hlinksldjump"/>
          </p:cNvPr>
          <p:cNvSpPr txBox="1"/>
          <p:nvPr/>
        </p:nvSpPr>
        <p:spPr>
          <a:xfrm>
            <a:off x="9137313" y="1615480"/>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Micronutrients</a:t>
            </a:r>
          </a:p>
        </p:txBody>
      </p:sp>
      <p:sp>
        <p:nvSpPr>
          <p:cNvPr id="88" name="TextBox 87">
            <a:hlinkClick r:id="rId22" action="ppaction://hlinksldjump"/>
          </p:cNvPr>
          <p:cNvSpPr txBox="1"/>
          <p:nvPr/>
        </p:nvSpPr>
        <p:spPr>
          <a:xfrm>
            <a:off x="9137313" y="1786166"/>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Electrical Conductivity</a:t>
            </a:r>
          </a:p>
        </p:txBody>
      </p:sp>
      <p:sp>
        <p:nvSpPr>
          <p:cNvPr id="90" name="TextBox 89">
            <a:hlinkClick r:id="rId23" action="ppaction://hlinksldjump"/>
          </p:cNvPr>
          <p:cNvSpPr txBox="1"/>
          <p:nvPr/>
        </p:nvSpPr>
        <p:spPr>
          <a:xfrm>
            <a:off x="9137313" y="1956852"/>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Organic Matter</a:t>
            </a:r>
          </a:p>
        </p:txBody>
      </p:sp>
      <p:sp>
        <p:nvSpPr>
          <p:cNvPr id="91" name="TextBox 90">
            <a:hlinkClick r:id="rId24" action="ppaction://hlinksldjump"/>
          </p:cNvPr>
          <p:cNvSpPr txBox="1"/>
          <p:nvPr/>
        </p:nvSpPr>
        <p:spPr>
          <a:xfrm>
            <a:off x="9137313" y="2127538"/>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pH</a:t>
            </a:r>
          </a:p>
        </p:txBody>
      </p:sp>
      <p:sp>
        <p:nvSpPr>
          <p:cNvPr id="109" name="TextBox 108">
            <a:hlinkClick r:id="rId25" action="ppaction://hlinksldjump"/>
          </p:cNvPr>
          <p:cNvSpPr txBox="1"/>
          <p:nvPr/>
        </p:nvSpPr>
        <p:spPr>
          <a:xfrm>
            <a:off x="9137313" y="2468910"/>
            <a:ext cx="3240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Believe They Comply With 4R</a:t>
            </a:r>
          </a:p>
        </p:txBody>
      </p:sp>
      <p:sp>
        <p:nvSpPr>
          <p:cNvPr id="110" name="TextBox 109">
            <a:hlinkClick r:id="rId26" action="ppaction://hlinksldjump"/>
          </p:cNvPr>
          <p:cNvSpPr txBox="1"/>
          <p:nvPr/>
        </p:nvSpPr>
        <p:spPr>
          <a:xfrm>
            <a:off x="9137313" y="2639596"/>
            <a:ext cx="3240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Work With A 4R Certified Retailer</a:t>
            </a:r>
          </a:p>
        </p:txBody>
      </p:sp>
      <p:sp>
        <p:nvSpPr>
          <p:cNvPr id="111" name="TextBox 110">
            <a:hlinkClick r:id="rId27" action="ppaction://hlinksldjump"/>
          </p:cNvPr>
          <p:cNvSpPr txBox="1"/>
          <p:nvPr/>
        </p:nvSpPr>
        <p:spPr>
          <a:xfrm>
            <a:off x="9137313" y="2980968"/>
            <a:ext cx="313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Benefits Of Having A 4R Plan In Place</a:t>
            </a:r>
          </a:p>
        </p:txBody>
      </p:sp>
      <p:sp>
        <p:nvSpPr>
          <p:cNvPr id="112" name="TextBox 111">
            <a:hlinkClick r:id="rId28" action="ppaction://hlinksldjump"/>
          </p:cNvPr>
          <p:cNvSpPr txBox="1"/>
          <p:nvPr/>
        </p:nvSpPr>
        <p:spPr>
          <a:xfrm>
            <a:off x="9137313" y="3151654"/>
            <a:ext cx="313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Putting A 4R Plan In Place</a:t>
            </a:r>
          </a:p>
        </p:txBody>
      </p:sp>
      <p:sp>
        <p:nvSpPr>
          <p:cNvPr id="115" name="TextBox 114">
            <a:hlinkClick r:id="rId29" action="ppaction://hlinksldjump"/>
          </p:cNvPr>
          <p:cNvSpPr txBox="1"/>
          <p:nvPr/>
        </p:nvSpPr>
        <p:spPr>
          <a:xfrm>
            <a:off x="9137313" y="2810282"/>
            <a:ext cx="313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Have A 4R Plan In Place</a:t>
            </a:r>
          </a:p>
        </p:txBody>
      </p:sp>
      <p:sp>
        <p:nvSpPr>
          <p:cNvPr id="132" name="TextBox 131">
            <a:hlinkClick r:id="rId30" action="ppaction://hlinksldjump"/>
            <a:extLst>
              <a:ext uri="{FF2B5EF4-FFF2-40B4-BE49-F238E27FC236}">
                <a16:creationId xmlns:a16="http://schemas.microsoft.com/office/drawing/2014/main" id="{1DE5B9D3-9E81-4E14-9E94-C08AC498E0DE}"/>
              </a:ext>
            </a:extLst>
          </p:cNvPr>
          <p:cNvSpPr txBox="1"/>
          <p:nvPr/>
        </p:nvSpPr>
        <p:spPr>
          <a:xfrm>
            <a:off x="9137313" y="3663712"/>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Costs to Implement 4R Plan</a:t>
            </a:r>
          </a:p>
        </p:txBody>
      </p:sp>
      <p:sp>
        <p:nvSpPr>
          <p:cNvPr id="134" name="TextBox 133">
            <a:hlinkClick r:id="rId30" action="ppaction://hlinksldjump"/>
            <a:extLst>
              <a:ext uri="{FF2B5EF4-FFF2-40B4-BE49-F238E27FC236}">
                <a16:creationId xmlns:a16="http://schemas.microsoft.com/office/drawing/2014/main" id="{B326224D-79B4-4E27-B1F7-07D900BF7CB1}"/>
              </a:ext>
            </a:extLst>
          </p:cNvPr>
          <p:cNvSpPr txBox="1"/>
          <p:nvPr/>
        </p:nvSpPr>
        <p:spPr>
          <a:xfrm>
            <a:off x="9137313" y="3834398"/>
            <a:ext cx="32004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Sources of Fertilizer Information</a:t>
            </a:r>
          </a:p>
        </p:txBody>
      </p:sp>
      <p:sp>
        <p:nvSpPr>
          <p:cNvPr id="113" name="Rounded Rectangle 112"/>
          <p:cNvSpPr/>
          <p:nvPr/>
        </p:nvSpPr>
        <p:spPr>
          <a:xfrm>
            <a:off x="2140479" y="736602"/>
            <a:ext cx="72000" cy="568800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hlinkClick r:id="rId31" action="ppaction://hlinksldjump"/>
          </p:cNvPr>
          <p:cNvSpPr txBox="1"/>
          <p:nvPr/>
        </p:nvSpPr>
        <p:spPr>
          <a:xfrm>
            <a:off x="2098616" y="762000"/>
            <a:ext cx="29520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Fertilizer Use in Grain Corn</a:t>
            </a:r>
          </a:p>
        </p:txBody>
      </p:sp>
      <p:sp>
        <p:nvSpPr>
          <p:cNvPr id="217" name="TextBox 216">
            <a:hlinkClick r:id="rId32" action="ppaction://hlinksldjump"/>
            <a:extLst>
              <a:ext uri="{FF2B5EF4-FFF2-40B4-BE49-F238E27FC236}">
                <a16:creationId xmlns:a16="http://schemas.microsoft.com/office/drawing/2014/main" id="{2E59E4F4-FD68-4800-9103-3F2E3C9DE2DD}"/>
              </a:ext>
            </a:extLst>
          </p:cNvPr>
          <p:cNvSpPr txBox="1"/>
          <p:nvPr/>
        </p:nvSpPr>
        <p:spPr>
          <a:xfrm>
            <a:off x="2205447" y="93366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Timing</a:t>
            </a:r>
          </a:p>
        </p:txBody>
      </p:sp>
      <p:sp>
        <p:nvSpPr>
          <p:cNvPr id="218" name="TextBox 217">
            <a:hlinkClick r:id="rId33" action="ppaction://hlinksldjump"/>
            <a:extLst>
              <a:ext uri="{FF2B5EF4-FFF2-40B4-BE49-F238E27FC236}">
                <a16:creationId xmlns:a16="http://schemas.microsoft.com/office/drawing/2014/main" id="{011BE58A-E84C-49DE-99B1-056122717383}"/>
              </a:ext>
            </a:extLst>
          </p:cNvPr>
          <p:cNvSpPr txBox="1"/>
          <p:nvPr/>
        </p:nvSpPr>
        <p:spPr>
          <a:xfrm>
            <a:off x="2205447" y="1105332"/>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Source</a:t>
            </a:r>
          </a:p>
        </p:txBody>
      </p:sp>
      <p:sp>
        <p:nvSpPr>
          <p:cNvPr id="219" name="TextBox 218">
            <a:hlinkClick r:id="rId34" action="ppaction://hlinksldjump"/>
            <a:extLst>
              <a:ext uri="{FF2B5EF4-FFF2-40B4-BE49-F238E27FC236}">
                <a16:creationId xmlns:a16="http://schemas.microsoft.com/office/drawing/2014/main" id="{383116C8-9AF7-400E-8CC9-14668D3674E3}"/>
              </a:ext>
            </a:extLst>
          </p:cNvPr>
          <p:cNvSpPr txBox="1"/>
          <p:nvPr/>
        </p:nvSpPr>
        <p:spPr>
          <a:xfrm>
            <a:off x="2205447" y="1276998"/>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Placement</a:t>
            </a:r>
          </a:p>
        </p:txBody>
      </p:sp>
      <p:sp>
        <p:nvSpPr>
          <p:cNvPr id="220" name="TextBox 219">
            <a:hlinkClick r:id="rId35" action="ppaction://hlinksldjump"/>
            <a:extLst>
              <a:ext uri="{FF2B5EF4-FFF2-40B4-BE49-F238E27FC236}">
                <a16:creationId xmlns:a16="http://schemas.microsoft.com/office/drawing/2014/main" id="{2C71E2B5-41A0-4B16-BDA3-CA29AE10C65C}"/>
              </a:ext>
            </a:extLst>
          </p:cNvPr>
          <p:cNvSpPr txBox="1"/>
          <p:nvPr/>
        </p:nvSpPr>
        <p:spPr>
          <a:xfrm>
            <a:off x="2205447" y="1448664"/>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Rates</a:t>
            </a:r>
          </a:p>
        </p:txBody>
      </p:sp>
      <p:sp>
        <p:nvSpPr>
          <p:cNvPr id="221" name="TextBox 220">
            <a:hlinkClick r:id="rId36" action="ppaction://hlinksldjump"/>
            <a:extLst>
              <a:ext uri="{FF2B5EF4-FFF2-40B4-BE49-F238E27FC236}">
                <a16:creationId xmlns:a16="http://schemas.microsoft.com/office/drawing/2014/main" id="{F14E0716-72CE-4E3B-B102-85CD7E4244E7}"/>
              </a:ext>
            </a:extLst>
          </p:cNvPr>
          <p:cNvSpPr txBox="1"/>
          <p:nvPr/>
        </p:nvSpPr>
        <p:spPr>
          <a:xfrm>
            <a:off x="2205447" y="2135328"/>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Program</a:t>
            </a:r>
          </a:p>
        </p:txBody>
      </p:sp>
      <p:sp>
        <p:nvSpPr>
          <p:cNvPr id="222" name="TextBox 221">
            <a:hlinkClick r:id="rId37" action="ppaction://hlinksldjump"/>
            <a:extLst>
              <a:ext uri="{FF2B5EF4-FFF2-40B4-BE49-F238E27FC236}">
                <a16:creationId xmlns:a16="http://schemas.microsoft.com/office/drawing/2014/main" id="{164F7FBB-FE88-4126-8CB4-1232243BE1B3}"/>
              </a:ext>
            </a:extLst>
          </p:cNvPr>
          <p:cNvSpPr txBox="1"/>
          <p:nvPr/>
        </p:nvSpPr>
        <p:spPr>
          <a:xfrm>
            <a:off x="2205447" y="2821992"/>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Fixing Crop in Previous Year</a:t>
            </a:r>
          </a:p>
        </p:txBody>
      </p:sp>
      <p:sp>
        <p:nvSpPr>
          <p:cNvPr id="223" name="TextBox 222">
            <a:hlinkClick r:id="rId38" action="ppaction://hlinksldjump"/>
            <a:extLst>
              <a:ext uri="{FF2B5EF4-FFF2-40B4-BE49-F238E27FC236}">
                <a16:creationId xmlns:a16="http://schemas.microsoft.com/office/drawing/2014/main" id="{EC215483-8B17-4B11-A6BF-8BE452AA1050}"/>
              </a:ext>
            </a:extLst>
          </p:cNvPr>
          <p:cNvSpPr txBox="1"/>
          <p:nvPr/>
        </p:nvSpPr>
        <p:spPr>
          <a:xfrm>
            <a:off x="2205447" y="3165324"/>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Approaches Used To Decide Fertilizer Rate</a:t>
            </a:r>
          </a:p>
        </p:txBody>
      </p:sp>
      <p:sp>
        <p:nvSpPr>
          <p:cNvPr id="224" name="TextBox 223">
            <a:hlinkClick r:id="rId39" action="ppaction://hlinksldjump"/>
            <a:extLst>
              <a:ext uri="{FF2B5EF4-FFF2-40B4-BE49-F238E27FC236}">
                <a16:creationId xmlns:a16="http://schemas.microsoft.com/office/drawing/2014/main" id="{B4B1DD88-5871-484B-BF20-8E44EEDFDE2B}"/>
              </a:ext>
            </a:extLst>
          </p:cNvPr>
          <p:cNvSpPr txBox="1"/>
          <p:nvPr/>
        </p:nvSpPr>
        <p:spPr>
          <a:xfrm>
            <a:off x="2205447" y="4538652"/>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Stabilizers</a:t>
            </a:r>
          </a:p>
        </p:txBody>
      </p:sp>
      <p:sp>
        <p:nvSpPr>
          <p:cNvPr id="225" name="TextBox 224">
            <a:hlinkClick r:id="rId40" action="ppaction://hlinksldjump"/>
            <a:extLst>
              <a:ext uri="{FF2B5EF4-FFF2-40B4-BE49-F238E27FC236}">
                <a16:creationId xmlns:a16="http://schemas.microsoft.com/office/drawing/2014/main" id="{37897B00-619F-405B-8729-FDD60F0437C5}"/>
              </a:ext>
            </a:extLst>
          </p:cNvPr>
          <p:cNvSpPr txBox="1"/>
          <p:nvPr/>
        </p:nvSpPr>
        <p:spPr>
          <a:xfrm>
            <a:off x="2205447" y="4881984"/>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Target Yield vs. Actual Yield</a:t>
            </a:r>
          </a:p>
        </p:txBody>
      </p:sp>
      <p:sp>
        <p:nvSpPr>
          <p:cNvPr id="226" name="TextBox 225">
            <a:hlinkClick r:id="rId41" action="ppaction://hlinksldjump"/>
            <a:extLst>
              <a:ext uri="{FF2B5EF4-FFF2-40B4-BE49-F238E27FC236}">
                <a16:creationId xmlns:a16="http://schemas.microsoft.com/office/drawing/2014/main" id="{A0C1FE5A-9DD7-48F3-A882-292ACC2F314D}"/>
              </a:ext>
            </a:extLst>
          </p:cNvPr>
          <p:cNvSpPr txBox="1"/>
          <p:nvPr/>
        </p:nvSpPr>
        <p:spPr>
          <a:xfrm>
            <a:off x="2205447" y="5396982"/>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Micro/Secondary Nutrients</a:t>
            </a:r>
          </a:p>
        </p:txBody>
      </p:sp>
      <p:sp>
        <p:nvSpPr>
          <p:cNvPr id="227" name="TextBox 226">
            <a:hlinkClick r:id="rId42" action="ppaction://hlinksldjump"/>
            <a:extLst>
              <a:ext uri="{FF2B5EF4-FFF2-40B4-BE49-F238E27FC236}">
                <a16:creationId xmlns:a16="http://schemas.microsoft.com/office/drawing/2014/main" id="{3C5AE793-C0F4-4834-B43F-5F58909A8818}"/>
              </a:ext>
            </a:extLst>
          </p:cNvPr>
          <p:cNvSpPr txBox="1"/>
          <p:nvPr/>
        </p:nvSpPr>
        <p:spPr>
          <a:xfrm>
            <a:off x="2205447" y="5740314"/>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Tillage Practices</a:t>
            </a:r>
          </a:p>
        </p:txBody>
      </p:sp>
      <p:sp>
        <p:nvSpPr>
          <p:cNvPr id="228" name="TextBox 227">
            <a:hlinkClick r:id="rId43" action="ppaction://hlinksldjump"/>
            <a:extLst>
              <a:ext uri="{FF2B5EF4-FFF2-40B4-BE49-F238E27FC236}">
                <a16:creationId xmlns:a16="http://schemas.microsoft.com/office/drawing/2014/main" id="{4B96133D-233C-48BD-A3F4-A7F4D9DFC163}"/>
              </a:ext>
            </a:extLst>
          </p:cNvPr>
          <p:cNvSpPr txBox="1"/>
          <p:nvPr/>
        </p:nvSpPr>
        <p:spPr>
          <a:xfrm>
            <a:off x="2205447" y="247866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Consistency with 4R Practices</a:t>
            </a:r>
          </a:p>
        </p:txBody>
      </p:sp>
      <p:sp>
        <p:nvSpPr>
          <p:cNvPr id="229" name="TextBox 228">
            <a:hlinkClick r:id="rId44" action="ppaction://hlinksldjump"/>
            <a:extLst>
              <a:ext uri="{FF2B5EF4-FFF2-40B4-BE49-F238E27FC236}">
                <a16:creationId xmlns:a16="http://schemas.microsoft.com/office/drawing/2014/main" id="{70587B3F-71C9-4C66-ADB1-A51A3AF1E071}"/>
              </a:ext>
            </a:extLst>
          </p:cNvPr>
          <p:cNvSpPr txBox="1"/>
          <p:nvPr/>
        </p:nvSpPr>
        <p:spPr>
          <a:xfrm>
            <a:off x="2205447" y="162033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Phosphorus Rates</a:t>
            </a:r>
          </a:p>
        </p:txBody>
      </p:sp>
      <p:sp>
        <p:nvSpPr>
          <p:cNvPr id="230" name="TextBox 229">
            <a:hlinkClick r:id="rId45" action="ppaction://hlinksldjump"/>
            <a:extLst>
              <a:ext uri="{FF2B5EF4-FFF2-40B4-BE49-F238E27FC236}">
                <a16:creationId xmlns:a16="http://schemas.microsoft.com/office/drawing/2014/main" id="{5BAAFA57-D50B-4CB4-BC74-FE2A00F4F88D}"/>
              </a:ext>
            </a:extLst>
          </p:cNvPr>
          <p:cNvSpPr txBox="1"/>
          <p:nvPr/>
        </p:nvSpPr>
        <p:spPr>
          <a:xfrm>
            <a:off x="2205447" y="179199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Potassium Rates</a:t>
            </a:r>
          </a:p>
        </p:txBody>
      </p:sp>
      <p:sp>
        <p:nvSpPr>
          <p:cNvPr id="231" name="TextBox 230">
            <a:hlinkClick r:id="rId46" action="ppaction://hlinksldjump"/>
            <a:extLst>
              <a:ext uri="{FF2B5EF4-FFF2-40B4-BE49-F238E27FC236}">
                <a16:creationId xmlns:a16="http://schemas.microsoft.com/office/drawing/2014/main" id="{7CC0B7D9-DB10-4E36-91ED-8DA54B59ADD3}"/>
              </a:ext>
            </a:extLst>
          </p:cNvPr>
          <p:cNvSpPr txBox="1"/>
          <p:nvPr/>
        </p:nvSpPr>
        <p:spPr>
          <a:xfrm>
            <a:off x="2205447" y="1963662"/>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Sulphur Rates</a:t>
            </a:r>
          </a:p>
        </p:txBody>
      </p:sp>
      <p:sp>
        <p:nvSpPr>
          <p:cNvPr id="232" name="TextBox 231">
            <a:hlinkClick r:id="rId47" action="ppaction://hlinksldjump"/>
            <a:extLst>
              <a:ext uri="{FF2B5EF4-FFF2-40B4-BE49-F238E27FC236}">
                <a16:creationId xmlns:a16="http://schemas.microsoft.com/office/drawing/2014/main" id="{E14CEC47-671F-4CDD-B79D-212D4CD4A11A}"/>
              </a:ext>
            </a:extLst>
          </p:cNvPr>
          <p:cNvSpPr txBox="1"/>
          <p:nvPr/>
        </p:nvSpPr>
        <p:spPr>
          <a:xfrm>
            <a:off x="2205447" y="2993658"/>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Rates Set By Field Based On Expected Crop Yield</a:t>
            </a:r>
            <a:endParaRPr lang="en-CA" sz="1100" dirty="0">
              <a:latin typeface="Calibri Light" pitchFamily="34" charset="0"/>
              <a:cs typeface="Calibri Light" pitchFamily="34" charset="0"/>
            </a:endParaRPr>
          </a:p>
        </p:txBody>
      </p:sp>
      <p:sp>
        <p:nvSpPr>
          <p:cNvPr id="233" name="TextBox 232">
            <a:hlinkClick r:id="rId48" action="ppaction://hlinksldjump"/>
            <a:extLst>
              <a:ext uri="{FF2B5EF4-FFF2-40B4-BE49-F238E27FC236}">
                <a16:creationId xmlns:a16="http://schemas.microsoft.com/office/drawing/2014/main" id="{A10FDC1B-78ED-44C1-97E1-AAF619D5BD5E}"/>
              </a:ext>
            </a:extLst>
          </p:cNvPr>
          <p:cNvSpPr txBox="1"/>
          <p:nvPr/>
        </p:nvSpPr>
        <p:spPr>
          <a:xfrm>
            <a:off x="2205447" y="4710318"/>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EEFs by Timing</a:t>
            </a:r>
          </a:p>
        </p:txBody>
      </p:sp>
      <p:sp>
        <p:nvSpPr>
          <p:cNvPr id="234" name="TextBox 233">
            <a:hlinkClick r:id="rId49" action="ppaction://hlinksldjump"/>
            <a:extLst>
              <a:ext uri="{FF2B5EF4-FFF2-40B4-BE49-F238E27FC236}">
                <a16:creationId xmlns:a16="http://schemas.microsoft.com/office/drawing/2014/main" id="{BB6BD69A-CD54-4C8C-8A50-15F087E76298}"/>
              </a:ext>
            </a:extLst>
          </p:cNvPr>
          <p:cNvSpPr txBox="1"/>
          <p:nvPr/>
        </p:nvSpPr>
        <p:spPr>
          <a:xfrm>
            <a:off x="2205447" y="5568648"/>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Custom Application by Timing</a:t>
            </a:r>
          </a:p>
        </p:txBody>
      </p:sp>
      <p:sp>
        <p:nvSpPr>
          <p:cNvPr id="236" name="TextBox 235">
            <a:hlinkClick r:id="rId50" action="ppaction://hlinksldjump"/>
            <a:extLst>
              <a:ext uri="{FF2B5EF4-FFF2-40B4-BE49-F238E27FC236}">
                <a16:creationId xmlns:a16="http://schemas.microsoft.com/office/drawing/2014/main" id="{0ADD4C07-26FC-481F-BE50-8C5D53350C0A}"/>
              </a:ext>
            </a:extLst>
          </p:cNvPr>
          <p:cNvSpPr txBox="1"/>
          <p:nvPr/>
        </p:nvSpPr>
        <p:spPr>
          <a:xfrm>
            <a:off x="2205447" y="608364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Biostimulants</a:t>
            </a:r>
          </a:p>
        </p:txBody>
      </p:sp>
      <p:sp>
        <p:nvSpPr>
          <p:cNvPr id="237" name="TextBox 236">
            <a:hlinkClick r:id="rId51" action="ppaction://hlinksldjump"/>
            <a:extLst>
              <a:ext uri="{FF2B5EF4-FFF2-40B4-BE49-F238E27FC236}">
                <a16:creationId xmlns:a16="http://schemas.microsoft.com/office/drawing/2014/main" id="{D157BFD1-F85A-4096-985B-1DE77822C7A5}"/>
              </a:ext>
            </a:extLst>
          </p:cNvPr>
          <p:cNvSpPr txBox="1"/>
          <p:nvPr/>
        </p:nvSpPr>
        <p:spPr>
          <a:xfrm>
            <a:off x="2205447" y="2306994"/>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Variable Rates by Fertilizer Type</a:t>
            </a:r>
          </a:p>
        </p:txBody>
      </p:sp>
      <p:sp>
        <p:nvSpPr>
          <p:cNvPr id="238" name="TextBox 237">
            <a:hlinkClick r:id="rId52" action="ppaction://hlinksldjump"/>
            <a:extLst>
              <a:ext uri="{FF2B5EF4-FFF2-40B4-BE49-F238E27FC236}">
                <a16:creationId xmlns:a16="http://schemas.microsoft.com/office/drawing/2014/main" id="{8E51C396-D640-48D9-9C9B-B60FFF839748}"/>
              </a:ext>
            </a:extLst>
          </p:cNvPr>
          <p:cNvSpPr txBox="1"/>
          <p:nvPr/>
        </p:nvSpPr>
        <p:spPr>
          <a:xfrm>
            <a:off x="2205447" y="333699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Main Person Who Determined Fertilizer Rate</a:t>
            </a:r>
          </a:p>
        </p:txBody>
      </p:sp>
      <p:sp>
        <p:nvSpPr>
          <p:cNvPr id="239" name="TextBox 238">
            <a:hlinkClick r:id="rId53" action="ppaction://hlinksldjump"/>
            <a:extLst>
              <a:ext uri="{FF2B5EF4-FFF2-40B4-BE49-F238E27FC236}">
                <a16:creationId xmlns:a16="http://schemas.microsoft.com/office/drawing/2014/main" id="{E839B34F-910B-47D0-A204-9A12E680D69D}"/>
              </a:ext>
            </a:extLst>
          </p:cNvPr>
          <p:cNvSpPr txBox="1"/>
          <p:nvPr/>
        </p:nvSpPr>
        <p:spPr>
          <a:xfrm>
            <a:off x="2205447" y="3680322"/>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Professional Designation</a:t>
            </a:r>
          </a:p>
        </p:txBody>
      </p:sp>
      <p:sp>
        <p:nvSpPr>
          <p:cNvPr id="240" name="TextBox 239">
            <a:hlinkClick r:id="rId54" action="ppaction://hlinksldjump"/>
            <a:extLst>
              <a:ext uri="{FF2B5EF4-FFF2-40B4-BE49-F238E27FC236}">
                <a16:creationId xmlns:a16="http://schemas.microsoft.com/office/drawing/2014/main" id="{6DE8109A-604C-45BB-9160-04FF2D25AE21}"/>
              </a:ext>
            </a:extLst>
          </p:cNvPr>
          <p:cNvSpPr txBox="1"/>
          <p:nvPr/>
        </p:nvSpPr>
        <p:spPr>
          <a:xfrm>
            <a:off x="2205447" y="3851988"/>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Importance of Professional Designation</a:t>
            </a:r>
          </a:p>
        </p:txBody>
      </p:sp>
      <p:sp>
        <p:nvSpPr>
          <p:cNvPr id="241" name="TextBox 240">
            <a:hlinkClick r:id="rId55" action="ppaction://hlinksldjump"/>
            <a:extLst>
              <a:ext uri="{FF2B5EF4-FFF2-40B4-BE49-F238E27FC236}">
                <a16:creationId xmlns:a16="http://schemas.microsoft.com/office/drawing/2014/main" id="{FAB4628D-BBEB-4C91-9919-57A405011A81}"/>
              </a:ext>
            </a:extLst>
          </p:cNvPr>
          <p:cNvSpPr txBox="1"/>
          <p:nvPr/>
        </p:nvSpPr>
        <p:spPr>
          <a:xfrm>
            <a:off x="2205447" y="4023654"/>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Deviation from Recommended Application Rate</a:t>
            </a:r>
          </a:p>
        </p:txBody>
      </p:sp>
      <p:sp>
        <p:nvSpPr>
          <p:cNvPr id="243" name="TextBox 242">
            <a:hlinkClick r:id="rId56" action="ppaction://hlinksldjump"/>
            <a:extLst>
              <a:ext uri="{FF2B5EF4-FFF2-40B4-BE49-F238E27FC236}">
                <a16:creationId xmlns:a16="http://schemas.microsoft.com/office/drawing/2014/main" id="{E6A84060-1D26-4BC2-946A-09ADC83C1CD7}"/>
              </a:ext>
            </a:extLst>
          </p:cNvPr>
          <p:cNvSpPr txBox="1"/>
          <p:nvPr/>
        </p:nvSpPr>
        <p:spPr>
          <a:xfrm>
            <a:off x="2205447" y="419532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Increasing Rate</a:t>
            </a:r>
          </a:p>
        </p:txBody>
      </p:sp>
      <p:sp>
        <p:nvSpPr>
          <p:cNvPr id="244" name="TextBox 243">
            <a:hlinkClick r:id="rId57" action="ppaction://hlinksldjump"/>
            <a:extLst>
              <a:ext uri="{FF2B5EF4-FFF2-40B4-BE49-F238E27FC236}">
                <a16:creationId xmlns:a16="http://schemas.microsoft.com/office/drawing/2014/main" id="{67ED6347-2BE5-45C0-8B6E-B0E5377FFC1C}"/>
              </a:ext>
            </a:extLst>
          </p:cNvPr>
          <p:cNvSpPr txBox="1"/>
          <p:nvPr/>
        </p:nvSpPr>
        <p:spPr>
          <a:xfrm>
            <a:off x="2205447" y="436698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Decreasing Rate</a:t>
            </a:r>
          </a:p>
        </p:txBody>
      </p:sp>
      <p:sp>
        <p:nvSpPr>
          <p:cNvPr id="56" name="TextBox 55">
            <a:hlinkClick r:id="rId58" action="ppaction://hlinksldjump"/>
            <a:extLst>
              <a:ext uri="{FF2B5EF4-FFF2-40B4-BE49-F238E27FC236}">
                <a16:creationId xmlns:a16="http://schemas.microsoft.com/office/drawing/2014/main" id="{DEDEF5F2-AC49-4CA8-BF99-2BA0724220A9}"/>
              </a:ext>
            </a:extLst>
          </p:cNvPr>
          <p:cNvSpPr txBox="1"/>
          <p:nvPr/>
        </p:nvSpPr>
        <p:spPr>
          <a:xfrm>
            <a:off x="5661282" y="762050"/>
            <a:ext cx="29520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Fertilizer Use in Soybean</a:t>
            </a:r>
          </a:p>
        </p:txBody>
      </p:sp>
      <p:sp>
        <p:nvSpPr>
          <p:cNvPr id="189" name="Rounded Rectangle 112">
            <a:extLst>
              <a:ext uri="{FF2B5EF4-FFF2-40B4-BE49-F238E27FC236}">
                <a16:creationId xmlns:a16="http://schemas.microsoft.com/office/drawing/2014/main" id="{02BB452D-1B6F-4EBF-9F83-B5192A2E405B}"/>
              </a:ext>
            </a:extLst>
          </p:cNvPr>
          <p:cNvSpPr/>
          <p:nvPr/>
        </p:nvSpPr>
        <p:spPr>
          <a:xfrm>
            <a:off x="5681232" y="770467"/>
            <a:ext cx="72000" cy="5256000"/>
          </a:xfrm>
          <a:prstGeom prst="roundRect">
            <a:avLst/>
          </a:prstGeom>
          <a:solidFill>
            <a:schemeClr val="tx2"/>
          </a:solidFill>
          <a:ln w="6350">
            <a:solidFill>
              <a:schemeClr val="bg1">
                <a:alpha val="3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0" name="TextBox 189">
            <a:hlinkClick r:id="rId59" action="ppaction://hlinksldjump"/>
            <a:extLst>
              <a:ext uri="{FF2B5EF4-FFF2-40B4-BE49-F238E27FC236}">
                <a16:creationId xmlns:a16="http://schemas.microsoft.com/office/drawing/2014/main" id="{7A76C2F3-8EEE-4B43-8447-1150681AB0E7}"/>
              </a:ext>
            </a:extLst>
          </p:cNvPr>
          <p:cNvSpPr txBox="1"/>
          <p:nvPr/>
        </p:nvSpPr>
        <p:spPr>
          <a:xfrm>
            <a:off x="5747907" y="932459"/>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Timing</a:t>
            </a:r>
          </a:p>
        </p:txBody>
      </p:sp>
      <p:sp>
        <p:nvSpPr>
          <p:cNvPr id="191" name="TextBox 190">
            <a:hlinkClick r:id="rId60" action="ppaction://hlinksldjump"/>
            <a:extLst>
              <a:ext uri="{FF2B5EF4-FFF2-40B4-BE49-F238E27FC236}">
                <a16:creationId xmlns:a16="http://schemas.microsoft.com/office/drawing/2014/main" id="{97423543-19E4-422B-957E-1217300E0E4F}"/>
              </a:ext>
            </a:extLst>
          </p:cNvPr>
          <p:cNvSpPr txBox="1"/>
          <p:nvPr/>
        </p:nvSpPr>
        <p:spPr>
          <a:xfrm>
            <a:off x="5747907" y="1102868"/>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Source</a:t>
            </a:r>
          </a:p>
        </p:txBody>
      </p:sp>
      <p:sp>
        <p:nvSpPr>
          <p:cNvPr id="192" name="TextBox 191">
            <a:hlinkClick r:id="rId61" action="ppaction://hlinksldjump"/>
            <a:extLst>
              <a:ext uri="{FF2B5EF4-FFF2-40B4-BE49-F238E27FC236}">
                <a16:creationId xmlns:a16="http://schemas.microsoft.com/office/drawing/2014/main" id="{0FDF8D4B-096D-4C8E-834E-6839C2523978}"/>
              </a:ext>
            </a:extLst>
          </p:cNvPr>
          <p:cNvSpPr txBox="1"/>
          <p:nvPr/>
        </p:nvSpPr>
        <p:spPr>
          <a:xfrm>
            <a:off x="5747907" y="1273277"/>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Placement</a:t>
            </a:r>
          </a:p>
        </p:txBody>
      </p:sp>
      <p:sp>
        <p:nvSpPr>
          <p:cNvPr id="193" name="TextBox 192">
            <a:hlinkClick r:id="rId62" action="ppaction://hlinksldjump"/>
            <a:extLst>
              <a:ext uri="{FF2B5EF4-FFF2-40B4-BE49-F238E27FC236}">
                <a16:creationId xmlns:a16="http://schemas.microsoft.com/office/drawing/2014/main" id="{F30E452E-0D38-4C1C-845C-14B300E1AD9C}"/>
              </a:ext>
            </a:extLst>
          </p:cNvPr>
          <p:cNvSpPr txBox="1"/>
          <p:nvPr/>
        </p:nvSpPr>
        <p:spPr>
          <a:xfrm>
            <a:off x="5747907" y="144368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Rates</a:t>
            </a:r>
          </a:p>
        </p:txBody>
      </p:sp>
      <p:sp>
        <p:nvSpPr>
          <p:cNvPr id="194" name="TextBox 193">
            <a:hlinkClick r:id="rId63" action="ppaction://hlinksldjump"/>
            <a:extLst>
              <a:ext uri="{FF2B5EF4-FFF2-40B4-BE49-F238E27FC236}">
                <a16:creationId xmlns:a16="http://schemas.microsoft.com/office/drawing/2014/main" id="{F67F0847-78D7-4EA5-995D-B8B8CF816E62}"/>
              </a:ext>
            </a:extLst>
          </p:cNvPr>
          <p:cNvSpPr txBox="1"/>
          <p:nvPr/>
        </p:nvSpPr>
        <p:spPr>
          <a:xfrm>
            <a:off x="5747907" y="2125322"/>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Program</a:t>
            </a:r>
          </a:p>
        </p:txBody>
      </p:sp>
      <p:sp>
        <p:nvSpPr>
          <p:cNvPr id="195" name="TextBox 194">
            <a:hlinkClick r:id="rId64" action="ppaction://hlinksldjump"/>
            <a:extLst>
              <a:ext uri="{FF2B5EF4-FFF2-40B4-BE49-F238E27FC236}">
                <a16:creationId xmlns:a16="http://schemas.microsoft.com/office/drawing/2014/main" id="{451FADFD-8044-43AE-8A19-8C29BF967FEC}"/>
              </a:ext>
            </a:extLst>
          </p:cNvPr>
          <p:cNvSpPr txBox="1"/>
          <p:nvPr/>
        </p:nvSpPr>
        <p:spPr>
          <a:xfrm>
            <a:off x="5747907" y="2806958"/>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Fixing Crop in Previous Year</a:t>
            </a:r>
          </a:p>
        </p:txBody>
      </p:sp>
      <p:sp>
        <p:nvSpPr>
          <p:cNvPr id="196" name="TextBox 195">
            <a:hlinkClick r:id="rId65" action="ppaction://hlinksldjump"/>
            <a:extLst>
              <a:ext uri="{FF2B5EF4-FFF2-40B4-BE49-F238E27FC236}">
                <a16:creationId xmlns:a16="http://schemas.microsoft.com/office/drawing/2014/main" id="{8EF3C20D-048F-4817-BBFD-265F5CF92672}"/>
              </a:ext>
            </a:extLst>
          </p:cNvPr>
          <p:cNvSpPr txBox="1"/>
          <p:nvPr/>
        </p:nvSpPr>
        <p:spPr>
          <a:xfrm>
            <a:off x="5747907" y="3147776"/>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Approaches Used To Decide Fertilizer Rate</a:t>
            </a:r>
          </a:p>
        </p:txBody>
      </p:sp>
      <p:sp>
        <p:nvSpPr>
          <p:cNvPr id="198" name="TextBox 197">
            <a:hlinkClick r:id="rId66" action="ppaction://hlinksldjump"/>
            <a:extLst>
              <a:ext uri="{FF2B5EF4-FFF2-40B4-BE49-F238E27FC236}">
                <a16:creationId xmlns:a16="http://schemas.microsoft.com/office/drawing/2014/main" id="{A2B041E4-2660-4725-B168-AB53A23134DA}"/>
              </a:ext>
            </a:extLst>
          </p:cNvPr>
          <p:cNvSpPr txBox="1"/>
          <p:nvPr/>
        </p:nvSpPr>
        <p:spPr>
          <a:xfrm>
            <a:off x="5747907" y="4681457"/>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Target Yield vs. Actual Yield</a:t>
            </a:r>
          </a:p>
        </p:txBody>
      </p:sp>
      <p:sp>
        <p:nvSpPr>
          <p:cNvPr id="200" name="TextBox 199">
            <a:hlinkClick r:id="rId67" action="ppaction://hlinksldjump"/>
            <a:extLst>
              <a:ext uri="{FF2B5EF4-FFF2-40B4-BE49-F238E27FC236}">
                <a16:creationId xmlns:a16="http://schemas.microsoft.com/office/drawing/2014/main" id="{05E2F8C2-A86E-4D60-B4AE-2652D9725410}"/>
              </a:ext>
            </a:extLst>
          </p:cNvPr>
          <p:cNvSpPr txBox="1"/>
          <p:nvPr/>
        </p:nvSpPr>
        <p:spPr>
          <a:xfrm>
            <a:off x="5747907" y="5192684"/>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Micro/Secondary Nutrients</a:t>
            </a:r>
          </a:p>
        </p:txBody>
      </p:sp>
      <p:sp>
        <p:nvSpPr>
          <p:cNvPr id="201" name="TextBox 200">
            <a:hlinkClick r:id="rId68" action="ppaction://hlinksldjump"/>
            <a:extLst>
              <a:ext uri="{FF2B5EF4-FFF2-40B4-BE49-F238E27FC236}">
                <a16:creationId xmlns:a16="http://schemas.microsoft.com/office/drawing/2014/main" id="{0B9E7805-FE7D-4DC5-871D-C26726DBF6A6}"/>
              </a:ext>
            </a:extLst>
          </p:cNvPr>
          <p:cNvSpPr txBox="1"/>
          <p:nvPr/>
        </p:nvSpPr>
        <p:spPr>
          <a:xfrm>
            <a:off x="5747907" y="5533502"/>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Tillage Practices</a:t>
            </a:r>
          </a:p>
        </p:txBody>
      </p:sp>
      <p:sp>
        <p:nvSpPr>
          <p:cNvPr id="202" name="TextBox 201">
            <a:hlinkClick r:id="rId69" action="ppaction://hlinksldjump"/>
            <a:extLst>
              <a:ext uri="{FF2B5EF4-FFF2-40B4-BE49-F238E27FC236}">
                <a16:creationId xmlns:a16="http://schemas.microsoft.com/office/drawing/2014/main" id="{5F9210B7-2FD1-4C4F-99AF-847EBD58D722}"/>
              </a:ext>
            </a:extLst>
          </p:cNvPr>
          <p:cNvSpPr txBox="1"/>
          <p:nvPr/>
        </p:nvSpPr>
        <p:spPr>
          <a:xfrm>
            <a:off x="5747907" y="1614095"/>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Phosphorus Rates</a:t>
            </a:r>
          </a:p>
        </p:txBody>
      </p:sp>
      <p:sp>
        <p:nvSpPr>
          <p:cNvPr id="203" name="TextBox 202">
            <a:hlinkClick r:id="rId70" action="ppaction://hlinksldjump"/>
            <a:extLst>
              <a:ext uri="{FF2B5EF4-FFF2-40B4-BE49-F238E27FC236}">
                <a16:creationId xmlns:a16="http://schemas.microsoft.com/office/drawing/2014/main" id="{3125F626-4C1B-4804-8332-91BAAA9127EC}"/>
              </a:ext>
            </a:extLst>
          </p:cNvPr>
          <p:cNvSpPr txBox="1"/>
          <p:nvPr/>
        </p:nvSpPr>
        <p:spPr>
          <a:xfrm>
            <a:off x="5747907" y="1784504"/>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Potassium Rates</a:t>
            </a:r>
          </a:p>
        </p:txBody>
      </p:sp>
      <p:sp>
        <p:nvSpPr>
          <p:cNvPr id="204" name="TextBox 203">
            <a:hlinkClick r:id="rId71" action="ppaction://hlinksldjump"/>
            <a:extLst>
              <a:ext uri="{FF2B5EF4-FFF2-40B4-BE49-F238E27FC236}">
                <a16:creationId xmlns:a16="http://schemas.microsoft.com/office/drawing/2014/main" id="{71258F24-8CEF-4074-80B8-3C841A749617}"/>
              </a:ext>
            </a:extLst>
          </p:cNvPr>
          <p:cNvSpPr txBox="1"/>
          <p:nvPr/>
        </p:nvSpPr>
        <p:spPr>
          <a:xfrm>
            <a:off x="5747907" y="1954913"/>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Sulphur Rates</a:t>
            </a:r>
          </a:p>
        </p:txBody>
      </p:sp>
      <p:sp>
        <p:nvSpPr>
          <p:cNvPr id="205" name="TextBox 204">
            <a:hlinkClick r:id="rId72" action="ppaction://hlinksldjump"/>
            <a:extLst>
              <a:ext uri="{FF2B5EF4-FFF2-40B4-BE49-F238E27FC236}">
                <a16:creationId xmlns:a16="http://schemas.microsoft.com/office/drawing/2014/main" id="{91057AE9-3169-4A3E-8B99-D2DA0F71EFB6}"/>
              </a:ext>
            </a:extLst>
          </p:cNvPr>
          <p:cNvSpPr txBox="1"/>
          <p:nvPr/>
        </p:nvSpPr>
        <p:spPr>
          <a:xfrm>
            <a:off x="5747907" y="2977367"/>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Rates Set By Field Based On Expected Crop Yield</a:t>
            </a:r>
            <a:endParaRPr lang="en-CA" sz="1100" dirty="0">
              <a:latin typeface="Calibri Light" pitchFamily="34" charset="0"/>
              <a:cs typeface="Calibri Light" pitchFamily="34" charset="0"/>
            </a:endParaRPr>
          </a:p>
        </p:txBody>
      </p:sp>
      <p:sp>
        <p:nvSpPr>
          <p:cNvPr id="206" name="TextBox 205">
            <a:hlinkClick r:id="rId73" action="ppaction://hlinksldjump"/>
            <a:extLst>
              <a:ext uri="{FF2B5EF4-FFF2-40B4-BE49-F238E27FC236}">
                <a16:creationId xmlns:a16="http://schemas.microsoft.com/office/drawing/2014/main" id="{F5CF986E-F12F-4664-84F7-6E82361819C5}"/>
              </a:ext>
            </a:extLst>
          </p:cNvPr>
          <p:cNvSpPr txBox="1"/>
          <p:nvPr/>
        </p:nvSpPr>
        <p:spPr>
          <a:xfrm>
            <a:off x="5747907" y="2295731"/>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Variable Rates by Fertilizer Type</a:t>
            </a:r>
          </a:p>
        </p:txBody>
      </p:sp>
      <p:sp>
        <p:nvSpPr>
          <p:cNvPr id="207" name="TextBox 206">
            <a:hlinkClick r:id="rId74" action="ppaction://hlinksldjump"/>
            <a:extLst>
              <a:ext uri="{FF2B5EF4-FFF2-40B4-BE49-F238E27FC236}">
                <a16:creationId xmlns:a16="http://schemas.microsoft.com/office/drawing/2014/main" id="{62D8AEBD-EF79-4D40-A9FE-27C138229B74}"/>
              </a:ext>
            </a:extLst>
          </p:cNvPr>
          <p:cNvSpPr txBox="1"/>
          <p:nvPr/>
        </p:nvSpPr>
        <p:spPr>
          <a:xfrm>
            <a:off x="5747907" y="3318185"/>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Main Person Who Determined Fertilizer Rate</a:t>
            </a:r>
          </a:p>
        </p:txBody>
      </p:sp>
      <p:sp>
        <p:nvSpPr>
          <p:cNvPr id="208" name="TextBox 207">
            <a:hlinkClick r:id="rId75" action="ppaction://hlinksldjump"/>
            <a:extLst>
              <a:ext uri="{FF2B5EF4-FFF2-40B4-BE49-F238E27FC236}">
                <a16:creationId xmlns:a16="http://schemas.microsoft.com/office/drawing/2014/main" id="{9A2F580D-1083-4120-BED0-1D8C1CED9FF7}"/>
              </a:ext>
            </a:extLst>
          </p:cNvPr>
          <p:cNvSpPr txBox="1"/>
          <p:nvPr/>
        </p:nvSpPr>
        <p:spPr>
          <a:xfrm>
            <a:off x="5747907" y="4511048"/>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EEFs by Timing</a:t>
            </a:r>
          </a:p>
        </p:txBody>
      </p:sp>
      <p:sp>
        <p:nvSpPr>
          <p:cNvPr id="209" name="TextBox 208">
            <a:hlinkClick r:id="rId76" action="ppaction://hlinksldjump"/>
            <a:extLst>
              <a:ext uri="{FF2B5EF4-FFF2-40B4-BE49-F238E27FC236}">
                <a16:creationId xmlns:a16="http://schemas.microsoft.com/office/drawing/2014/main" id="{7E8E4486-199B-491F-BC71-780669921D3C}"/>
              </a:ext>
            </a:extLst>
          </p:cNvPr>
          <p:cNvSpPr txBox="1"/>
          <p:nvPr/>
        </p:nvSpPr>
        <p:spPr>
          <a:xfrm>
            <a:off x="5747907" y="5363093"/>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Custom Application by Timing</a:t>
            </a:r>
          </a:p>
        </p:txBody>
      </p:sp>
      <p:sp>
        <p:nvSpPr>
          <p:cNvPr id="210" name="TextBox 209">
            <a:hlinkClick r:id="rId77" action="ppaction://hlinksldjump"/>
            <a:extLst>
              <a:ext uri="{FF2B5EF4-FFF2-40B4-BE49-F238E27FC236}">
                <a16:creationId xmlns:a16="http://schemas.microsoft.com/office/drawing/2014/main" id="{A1FA9F54-2A77-4E7C-936F-9DB96E86DACE}"/>
              </a:ext>
            </a:extLst>
          </p:cNvPr>
          <p:cNvSpPr txBox="1"/>
          <p:nvPr/>
        </p:nvSpPr>
        <p:spPr>
          <a:xfrm>
            <a:off x="5747907" y="3659003"/>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Professional Designation</a:t>
            </a:r>
          </a:p>
        </p:txBody>
      </p:sp>
      <p:sp>
        <p:nvSpPr>
          <p:cNvPr id="211" name="TextBox 210">
            <a:hlinkClick r:id="rId78" action="ppaction://hlinksldjump"/>
            <a:extLst>
              <a:ext uri="{FF2B5EF4-FFF2-40B4-BE49-F238E27FC236}">
                <a16:creationId xmlns:a16="http://schemas.microsoft.com/office/drawing/2014/main" id="{3D732CB2-1683-4A04-8D3C-321EFD2C309F}"/>
              </a:ext>
            </a:extLst>
          </p:cNvPr>
          <p:cNvSpPr txBox="1"/>
          <p:nvPr/>
        </p:nvSpPr>
        <p:spPr>
          <a:xfrm>
            <a:off x="5747907" y="3829412"/>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Importance of Professional Designation</a:t>
            </a:r>
          </a:p>
        </p:txBody>
      </p:sp>
      <p:sp>
        <p:nvSpPr>
          <p:cNvPr id="212" name="TextBox 211">
            <a:hlinkClick r:id="rId79" action="ppaction://hlinksldjump"/>
            <a:extLst>
              <a:ext uri="{FF2B5EF4-FFF2-40B4-BE49-F238E27FC236}">
                <a16:creationId xmlns:a16="http://schemas.microsoft.com/office/drawing/2014/main" id="{50FBBC22-5845-4A84-BC25-CD83EF511ECE}"/>
              </a:ext>
            </a:extLst>
          </p:cNvPr>
          <p:cNvSpPr txBox="1"/>
          <p:nvPr/>
        </p:nvSpPr>
        <p:spPr>
          <a:xfrm>
            <a:off x="5747907" y="417023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Increasing Rate</a:t>
            </a:r>
          </a:p>
        </p:txBody>
      </p:sp>
      <p:sp>
        <p:nvSpPr>
          <p:cNvPr id="213" name="TextBox 212">
            <a:hlinkClick r:id="rId80" action="ppaction://hlinksldjump"/>
            <a:extLst>
              <a:ext uri="{FF2B5EF4-FFF2-40B4-BE49-F238E27FC236}">
                <a16:creationId xmlns:a16="http://schemas.microsoft.com/office/drawing/2014/main" id="{A5C1EA3A-1DD4-4090-8938-3664C91A0445}"/>
              </a:ext>
            </a:extLst>
          </p:cNvPr>
          <p:cNvSpPr txBox="1"/>
          <p:nvPr/>
        </p:nvSpPr>
        <p:spPr>
          <a:xfrm>
            <a:off x="5747907" y="4340639"/>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Decreasing Rate</a:t>
            </a:r>
          </a:p>
        </p:txBody>
      </p:sp>
      <p:sp>
        <p:nvSpPr>
          <p:cNvPr id="214" name="TextBox 213">
            <a:hlinkClick r:id="rId81" action="ppaction://hlinksldjump"/>
            <a:extLst>
              <a:ext uri="{FF2B5EF4-FFF2-40B4-BE49-F238E27FC236}">
                <a16:creationId xmlns:a16="http://schemas.microsoft.com/office/drawing/2014/main" id="{14FE3E11-3912-45FE-8AF8-D52E5E9C627C}"/>
              </a:ext>
            </a:extLst>
          </p:cNvPr>
          <p:cNvSpPr txBox="1"/>
          <p:nvPr/>
        </p:nvSpPr>
        <p:spPr>
          <a:xfrm>
            <a:off x="5747907" y="5022275"/>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215" name="TextBox 214">
            <a:hlinkClick r:id="rId82" action="ppaction://hlinksldjump"/>
            <a:extLst>
              <a:ext uri="{FF2B5EF4-FFF2-40B4-BE49-F238E27FC236}">
                <a16:creationId xmlns:a16="http://schemas.microsoft.com/office/drawing/2014/main" id="{50A3600A-B4C6-44C3-A723-9B3FF679DFF3}"/>
              </a:ext>
            </a:extLst>
          </p:cNvPr>
          <p:cNvSpPr txBox="1"/>
          <p:nvPr/>
        </p:nvSpPr>
        <p:spPr>
          <a:xfrm>
            <a:off x="5747907" y="3999821"/>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Deviation from Recommended Application Rate</a:t>
            </a:r>
          </a:p>
        </p:txBody>
      </p:sp>
      <p:sp>
        <p:nvSpPr>
          <p:cNvPr id="216" name="TextBox 215">
            <a:hlinkClick r:id="rId83" action="ppaction://hlinksldjump"/>
            <a:extLst>
              <a:ext uri="{FF2B5EF4-FFF2-40B4-BE49-F238E27FC236}">
                <a16:creationId xmlns:a16="http://schemas.microsoft.com/office/drawing/2014/main" id="{02CB2253-606D-43B5-8788-4741C739568F}"/>
              </a:ext>
            </a:extLst>
          </p:cNvPr>
          <p:cNvSpPr txBox="1"/>
          <p:nvPr/>
        </p:nvSpPr>
        <p:spPr>
          <a:xfrm>
            <a:off x="5747907" y="5703911"/>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Biostimulants</a:t>
            </a:r>
          </a:p>
        </p:txBody>
      </p:sp>
      <p:sp>
        <p:nvSpPr>
          <p:cNvPr id="245" name="TextBox 244">
            <a:hlinkClick r:id="rId84" action="ppaction://hlinksldjump"/>
            <a:extLst>
              <a:ext uri="{FF2B5EF4-FFF2-40B4-BE49-F238E27FC236}">
                <a16:creationId xmlns:a16="http://schemas.microsoft.com/office/drawing/2014/main" id="{F269F8FB-6C04-4E52-8CFB-180F3714D96F}"/>
              </a:ext>
            </a:extLst>
          </p:cNvPr>
          <p:cNvSpPr txBox="1"/>
          <p:nvPr/>
        </p:nvSpPr>
        <p:spPr>
          <a:xfrm>
            <a:off x="5747907" y="246614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Consistency with 4R Practices</a:t>
            </a:r>
          </a:p>
        </p:txBody>
      </p:sp>
      <p:sp>
        <p:nvSpPr>
          <p:cNvPr id="8" name="TextBox 7">
            <a:hlinkClick r:id="rId85" action="ppaction://hlinksldjump"/>
            <a:extLst>
              <a:ext uri="{FF2B5EF4-FFF2-40B4-BE49-F238E27FC236}">
                <a16:creationId xmlns:a16="http://schemas.microsoft.com/office/drawing/2014/main" id="{7C5CBF49-3D61-6464-4CDE-901569D8A710}"/>
              </a:ext>
            </a:extLst>
          </p:cNvPr>
          <p:cNvSpPr txBox="1"/>
          <p:nvPr/>
        </p:nvSpPr>
        <p:spPr>
          <a:xfrm>
            <a:off x="2205447" y="350865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a:t>
            </a:r>
          </a:p>
        </p:txBody>
      </p:sp>
      <p:sp>
        <p:nvSpPr>
          <p:cNvPr id="9" name="TextBox 8">
            <a:hlinkClick r:id="rId86" action="ppaction://hlinksldjump"/>
            <a:extLst>
              <a:ext uri="{FF2B5EF4-FFF2-40B4-BE49-F238E27FC236}">
                <a16:creationId xmlns:a16="http://schemas.microsoft.com/office/drawing/2014/main" id="{ECF83E78-8289-87E3-17AA-AC1BB1B36E57}"/>
              </a:ext>
            </a:extLst>
          </p:cNvPr>
          <p:cNvSpPr txBox="1"/>
          <p:nvPr/>
        </p:nvSpPr>
        <p:spPr>
          <a:xfrm>
            <a:off x="5747907" y="3488594"/>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a:t>
            </a:r>
          </a:p>
        </p:txBody>
      </p:sp>
      <p:sp>
        <p:nvSpPr>
          <p:cNvPr id="10" name="TextBox 9">
            <a:hlinkClick r:id="rId87" action="ppaction://hlinksldjump"/>
            <a:extLst>
              <a:ext uri="{FF2B5EF4-FFF2-40B4-BE49-F238E27FC236}">
                <a16:creationId xmlns:a16="http://schemas.microsoft.com/office/drawing/2014/main" id="{48950780-8205-C931-6B1B-B44DF2226220}"/>
              </a:ext>
            </a:extLst>
          </p:cNvPr>
          <p:cNvSpPr txBox="1"/>
          <p:nvPr/>
        </p:nvSpPr>
        <p:spPr>
          <a:xfrm>
            <a:off x="2205447" y="6255327"/>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Fixing Biostimulants</a:t>
            </a:r>
          </a:p>
        </p:txBody>
      </p:sp>
      <p:sp>
        <p:nvSpPr>
          <p:cNvPr id="11" name="TextBox 10">
            <a:hlinkClick r:id="rId88" action="ppaction://hlinksldjump"/>
            <a:extLst>
              <a:ext uri="{FF2B5EF4-FFF2-40B4-BE49-F238E27FC236}">
                <a16:creationId xmlns:a16="http://schemas.microsoft.com/office/drawing/2014/main" id="{F215BC2D-F071-D3EE-D3AE-A66AD27AC269}"/>
              </a:ext>
            </a:extLst>
          </p:cNvPr>
          <p:cNvSpPr txBox="1"/>
          <p:nvPr/>
        </p:nvSpPr>
        <p:spPr>
          <a:xfrm>
            <a:off x="5747907" y="5874327"/>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Fixing Biostimulants</a:t>
            </a:r>
          </a:p>
        </p:txBody>
      </p:sp>
      <p:sp>
        <p:nvSpPr>
          <p:cNvPr id="12" name="TextBox 11">
            <a:hlinkClick r:id="rId89" action="ppaction://hlinksldjump"/>
            <a:extLst>
              <a:ext uri="{FF2B5EF4-FFF2-40B4-BE49-F238E27FC236}">
                <a16:creationId xmlns:a16="http://schemas.microsoft.com/office/drawing/2014/main" id="{B78BE1A4-769F-A143-743B-AD06F96E2A4E}"/>
              </a:ext>
            </a:extLst>
          </p:cNvPr>
          <p:cNvSpPr txBox="1"/>
          <p:nvPr/>
        </p:nvSpPr>
        <p:spPr>
          <a:xfrm>
            <a:off x="2205447" y="5053650"/>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Use Efficiency</a:t>
            </a:r>
          </a:p>
        </p:txBody>
      </p:sp>
      <p:sp>
        <p:nvSpPr>
          <p:cNvPr id="13" name="TextBox 12">
            <a:hlinkClick r:id="rId90" action="ppaction://hlinksldjump"/>
            <a:extLst>
              <a:ext uri="{FF2B5EF4-FFF2-40B4-BE49-F238E27FC236}">
                <a16:creationId xmlns:a16="http://schemas.microsoft.com/office/drawing/2014/main" id="{BE235576-110C-7DB6-B46A-D2F9EAF73782}"/>
              </a:ext>
            </a:extLst>
          </p:cNvPr>
          <p:cNvSpPr txBox="1"/>
          <p:nvPr/>
        </p:nvSpPr>
        <p:spPr>
          <a:xfrm>
            <a:off x="5747907" y="4851866"/>
            <a:ext cx="2952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Use Efficiency</a:t>
            </a:r>
          </a:p>
        </p:txBody>
      </p:sp>
      <p:sp>
        <p:nvSpPr>
          <p:cNvPr id="14" name="TextBox 13">
            <a:hlinkClick r:id="rId91" action="ppaction://hlinksldjump"/>
            <a:extLst>
              <a:ext uri="{FF2B5EF4-FFF2-40B4-BE49-F238E27FC236}">
                <a16:creationId xmlns:a16="http://schemas.microsoft.com/office/drawing/2014/main" id="{8BEE69AD-607E-1BED-3EE3-6152095DC7BE}"/>
              </a:ext>
            </a:extLst>
          </p:cNvPr>
          <p:cNvSpPr txBox="1"/>
          <p:nvPr/>
        </p:nvSpPr>
        <p:spPr>
          <a:xfrm>
            <a:off x="2205447" y="265032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Not Meeting Consistency Criteria</a:t>
            </a:r>
          </a:p>
        </p:txBody>
      </p:sp>
      <p:sp>
        <p:nvSpPr>
          <p:cNvPr id="15" name="TextBox 14">
            <a:hlinkClick r:id="rId92" action="ppaction://hlinksldjump"/>
            <a:extLst>
              <a:ext uri="{FF2B5EF4-FFF2-40B4-BE49-F238E27FC236}">
                <a16:creationId xmlns:a16="http://schemas.microsoft.com/office/drawing/2014/main" id="{E3EBABF0-26AC-A6F7-C72D-861B22102286}"/>
              </a:ext>
            </a:extLst>
          </p:cNvPr>
          <p:cNvSpPr txBox="1"/>
          <p:nvPr/>
        </p:nvSpPr>
        <p:spPr>
          <a:xfrm>
            <a:off x="5747907" y="2636549"/>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Not Meeting Consistency Criteria</a:t>
            </a:r>
          </a:p>
        </p:txBody>
      </p:sp>
      <p:sp>
        <p:nvSpPr>
          <p:cNvPr id="16" name="TextBox 15">
            <a:hlinkClick r:id="rId93" action="ppaction://hlinksldjump"/>
            <a:extLst>
              <a:ext uri="{FF2B5EF4-FFF2-40B4-BE49-F238E27FC236}">
                <a16:creationId xmlns:a16="http://schemas.microsoft.com/office/drawing/2014/main" id="{4AF63B7A-89FC-2D80-1F53-8F3BB1F65D1C}"/>
              </a:ext>
            </a:extLst>
          </p:cNvPr>
          <p:cNvSpPr txBox="1"/>
          <p:nvPr/>
        </p:nvSpPr>
        <p:spPr>
          <a:xfrm>
            <a:off x="2205447" y="5225316"/>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Factors Considered When Setting Target Yield</a:t>
            </a:r>
            <a:endParaRPr lang="en-CA" sz="1100" dirty="0">
              <a:latin typeface="Calibri Light" pitchFamily="34" charset="0"/>
              <a:cs typeface="Calibri Light" pitchFamily="34" charset="0"/>
            </a:endParaRPr>
          </a:p>
        </p:txBody>
      </p:sp>
      <p:sp>
        <p:nvSpPr>
          <p:cNvPr id="17" name="TextBox 16">
            <a:hlinkClick r:id="rId94" action="ppaction://hlinksldjump"/>
            <a:extLst>
              <a:ext uri="{FF2B5EF4-FFF2-40B4-BE49-F238E27FC236}">
                <a16:creationId xmlns:a16="http://schemas.microsoft.com/office/drawing/2014/main" id="{929665C1-974D-6C9B-5E3A-92A34763E659}"/>
              </a:ext>
            </a:extLst>
          </p:cNvPr>
          <p:cNvSpPr txBox="1"/>
          <p:nvPr/>
        </p:nvSpPr>
        <p:spPr>
          <a:xfrm>
            <a:off x="2205447" y="5911980"/>
            <a:ext cx="2952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Application To Fertilize Next Year's Crop</a:t>
            </a:r>
            <a:endParaRPr lang="en-CA" sz="1100" dirty="0">
              <a:latin typeface="Calibri Light" pitchFamily="34" charset="0"/>
              <a:cs typeface="Calibri Light" pitchFamily="34" charset="0"/>
            </a:endParaRPr>
          </a:p>
        </p:txBody>
      </p:sp>
      <p:sp>
        <p:nvSpPr>
          <p:cNvPr id="102" name="TextBox 101">
            <a:hlinkClick r:id="rId95" action="ppaction://hlinksldjump"/>
            <a:extLst>
              <a:ext uri="{FF2B5EF4-FFF2-40B4-BE49-F238E27FC236}">
                <a16:creationId xmlns:a16="http://schemas.microsoft.com/office/drawing/2014/main" id="{7A5CED01-A6C9-47A7-A175-797FDCA68D46}"/>
              </a:ext>
            </a:extLst>
          </p:cNvPr>
          <p:cNvSpPr txBox="1"/>
          <p:nvPr/>
        </p:nvSpPr>
        <p:spPr>
          <a:xfrm>
            <a:off x="9137313" y="4005084"/>
            <a:ext cx="32004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Programs Used to Measure Environmental Footprint </a:t>
            </a:r>
            <a:endParaRPr lang="en-CA" sz="1100" dirty="0">
              <a:latin typeface="Calibri Light" pitchFamily="34" charset="0"/>
              <a:cs typeface="Calibri Light" pitchFamily="34" charset="0"/>
            </a:endParaRPr>
          </a:p>
        </p:txBody>
      </p:sp>
      <p:pic>
        <p:nvPicPr>
          <p:cNvPr id="103" name="Picture 102" descr="Asset 7.png">
            <a:extLst>
              <a:ext uri="{FF2B5EF4-FFF2-40B4-BE49-F238E27FC236}">
                <a16:creationId xmlns:a16="http://schemas.microsoft.com/office/drawing/2014/main" id="{08D03F98-37D3-4B44-A615-FF0896F58B74}"/>
              </a:ext>
            </a:extLst>
          </p:cNvPr>
          <p:cNvPicPr>
            <a:picLocks noChangeAspect="1"/>
          </p:cNvPicPr>
          <p:nvPr/>
        </p:nvPicPr>
        <p:blipFill>
          <a:blip r:embed="rId96" cstate="print"/>
          <a:stretch>
            <a:fillRect/>
          </a:stretch>
        </p:blipFill>
        <p:spPr>
          <a:xfrm>
            <a:off x="302419" y="5158644"/>
            <a:ext cx="301713" cy="301822"/>
          </a:xfrm>
          <a:prstGeom prst="rect">
            <a:avLst/>
          </a:prstGeom>
        </p:spPr>
      </p:pic>
      <p:grpSp>
        <p:nvGrpSpPr>
          <p:cNvPr id="104" name="Group 103">
            <a:extLst>
              <a:ext uri="{FF2B5EF4-FFF2-40B4-BE49-F238E27FC236}">
                <a16:creationId xmlns:a16="http://schemas.microsoft.com/office/drawing/2014/main" id="{4D98F85C-0711-4C30-9561-8C342DA7DD76}"/>
              </a:ext>
            </a:extLst>
          </p:cNvPr>
          <p:cNvGrpSpPr/>
          <p:nvPr/>
        </p:nvGrpSpPr>
        <p:grpSpPr>
          <a:xfrm>
            <a:off x="2199857" y="7059370"/>
            <a:ext cx="6941762" cy="3685624"/>
            <a:chOff x="5143628" y="1066800"/>
            <a:chExt cx="6942666" cy="3684771"/>
          </a:xfrm>
        </p:grpSpPr>
        <p:sp>
          <p:nvSpPr>
            <p:cNvPr id="105" name="MoreInfo">
              <a:extLst>
                <a:ext uri="{FF2B5EF4-FFF2-40B4-BE49-F238E27FC236}">
                  <a16:creationId xmlns:a16="http://schemas.microsoft.com/office/drawing/2014/main" id="{867D4A55-27E7-4E9A-9543-F0EC8F391349}"/>
                </a:ext>
              </a:extLst>
            </p:cNvPr>
            <p:cNvSpPr txBox="1"/>
            <p:nvPr>
              <p:custDataLst>
                <p:tags r:id="rId1"/>
              </p:custDataLst>
            </p:nvPr>
          </p:nvSpPr>
          <p:spPr>
            <a:xfrm>
              <a:off x="5143628" y="1066800"/>
              <a:ext cx="6942666" cy="368477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106" name="Group 105">
              <a:extLst>
                <a:ext uri="{FF2B5EF4-FFF2-40B4-BE49-F238E27FC236}">
                  <a16:creationId xmlns:a16="http://schemas.microsoft.com/office/drawing/2014/main" id="{D5759944-C87B-48BA-AD4B-04DBFB437A20}"/>
                </a:ext>
              </a:extLst>
            </p:cNvPr>
            <p:cNvGrpSpPr/>
            <p:nvPr/>
          </p:nvGrpSpPr>
          <p:grpSpPr>
            <a:xfrm>
              <a:off x="5265432" y="1711194"/>
              <a:ext cx="6696380" cy="2936954"/>
              <a:chOff x="5265432" y="1569998"/>
              <a:chExt cx="6696380" cy="2936954"/>
            </a:xfrm>
          </p:grpSpPr>
          <p:grpSp>
            <p:nvGrpSpPr>
              <p:cNvPr id="107" name="Group 106">
                <a:extLst>
                  <a:ext uri="{FF2B5EF4-FFF2-40B4-BE49-F238E27FC236}">
                    <a16:creationId xmlns:a16="http://schemas.microsoft.com/office/drawing/2014/main" id="{80878F0D-39BC-4628-9A3C-D0AA239A34DE}"/>
                  </a:ext>
                </a:extLst>
              </p:cNvPr>
              <p:cNvGrpSpPr/>
              <p:nvPr/>
            </p:nvGrpSpPr>
            <p:grpSpPr>
              <a:xfrm>
                <a:off x="5265432" y="2362252"/>
                <a:ext cx="2089242" cy="1371496"/>
                <a:chOff x="5265432" y="2362252"/>
                <a:chExt cx="2089242" cy="1371496"/>
              </a:xfrm>
            </p:grpSpPr>
            <p:sp>
              <p:nvSpPr>
                <p:cNvPr id="129" name="TextBox 128">
                  <a:extLst>
                    <a:ext uri="{FF2B5EF4-FFF2-40B4-BE49-F238E27FC236}">
                      <a16:creationId xmlns:a16="http://schemas.microsoft.com/office/drawing/2014/main" id="{5D02F553-D6D3-4E2C-B53C-AC5489CE3E0E}"/>
                    </a:ext>
                  </a:extLst>
                </p:cNvPr>
                <p:cNvSpPr txBox="1"/>
                <p:nvPr/>
              </p:nvSpPr>
              <p:spPr>
                <a:xfrm>
                  <a:off x="5265432" y="2362252"/>
                  <a:ext cx="2089242"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130" name="TextBox 129">
                  <a:extLst>
                    <a:ext uri="{FF2B5EF4-FFF2-40B4-BE49-F238E27FC236}">
                      <a16:creationId xmlns:a16="http://schemas.microsoft.com/office/drawing/2014/main" id="{0909B26E-FBF0-41A8-887E-75D12A84B3EA}"/>
                    </a:ext>
                  </a:extLst>
                </p:cNvPr>
                <p:cNvSpPr txBox="1"/>
                <p:nvPr/>
              </p:nvSpPr>
              <p:spPr>
                <a:xfrm>
                  <a:off x="5621734" y="3284498"/>
                  <a:ext cx="1732940"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108" name="Group 107">
                <a:extLst>
                  <a:ext uri="{FF2B5EF4-FFF2-40B4-BE49-F238E27FC236}">
                    <a16:creationId xmlns:a16="http://schemas.microsoft.com/office/drawing/2014/main" id="{EA560F6B-DF2A-4053-B1FB-E2072565A4E4}"/>
                  </a:ext>
                </a:extLst>
              </p:cNvPr>
              <p:cNvGrpSpPr/>
              <p:nvPr/>
            </p:nvGrpSpPr>
            <p:grpSpPr>
              <a:xfrm>
                <a:off x="10191627" y="2362252"/>
                <a:ext cx="1770185" cy="1352268"/>
                <a:chOff x="10191627" y="2362252"/>
                <a:chExt cx="1770185" cy="1352268"/>
              </a:xfrm>
            </p:grpSpPr>
            <p:sp>
              <p:nvSpPr>
                <p:cNvPr id="127" name="TextBox 126">
                  <a:extLst>
                    <a:ext uri="{FF2B5EF4-FFF2-40B4-BE49-F238E27FC236}">
                      <a16:creationId xmlns:a16="http://schemas.microsoft.com/office/drawing/2014/main" id="{CDC46FBC-616F-49A7-9782-2DE1E218F2CE}"/>
                    </a:ext>
                  </a:extLst>
                </p:cNvPr>
                <p:cNvSpPr txBox="1"/>
                <p:nvPr/>
              </p:nvSpPr>
              <p:spPr>
                <a:xfrm>
                  <a:off x="10191628" y="2362252"/>
                  <a:ext cx="1770184"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sp>
              <p:nvSpPr>
                <p:cNvPr id="128" name="TextBox 127">
                  <a:extLst>
                    <a:ext uri="{FF2B5EF4-FFF2-40B4-BE49-F238E27FC236}">
                      <a16:creationId xmlns:a16="http://schemas.microsoft.com/office/drawing/2014/main" id="{4C88D1D5-4B03-49AA-87BA-14A385D216AE}"/>
                    </a:ext>
                  </a:extLst>
                </p:cNvPr>
                <p:cNvSpPr txBox="1"/>
                <p:nvPr/>
              </p:nvSpPr>
              <p:spPr>
                <a:xfrm>
                  <a:off x="10191627" y="3263475"/>
                  <a:ext cx="1770176" cy="451045"/>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grpSp>
          <p:grpSp>
            <p:nvGrpSpPr>
              <p:cNvPr id="114" name="Group 113">
                <a:extLst>
                  <a:ext uri="{FF2B5EF4-FFF2-40B4-BE49-F238E27FC236}">
                    <a16:creationId xmlns:a16="http://schemas.microsoft.com/office/drawing/2014/main" id="{4D8787CF-6A05-47E6-94ED-5C15A605DA7B}"/>
                  </a:ext>
                </a:extLst>
              </p:cNvPr>
              <p:cNvGrpSpPr/>
              <p:nvPr/>
            </p:nvGrpSpPr>
            <p:grpSpPr>
              <a:xfrm>
                <a:off x="7439651" y="1569998"/>
                <a:ext cx="2667000" cy="2936954"/>
                <a:chOff x="7439651" y="1569998"/>
                <a:chExt cx="2667000" cy="2936954"/>
              </a:xfrm>
            </p:grpSpPr>
            <p:pic>
              <p:nvPicPr>
                <p:cNvPr id="122" name="Picture 2">
                  <a:extLst>
                    <a:ext uri="{FF2B5EF4-FFF2-40B4-BE49-F238E27FC236}">
                      <a16:creationId xmlns:a16="http://schemas.microsoft.com/office/drawing/2014/main" id="{CE0CBCC5-DF18-4A47-85DE-A40AD42C8242}"/>
                    </a:ext>
                  </a:extLst>
                </p:cNvPr>
                <p:cNvPicPr>
                  <a:picLocks noChangeAspect="1" noChangeArrowheads="1"/>
                </p:cNvPicPr>
                <p:nvPr/>
              </p:nvPicPr>
              <p:blipFill rotWithShape="1">
                <a:blip r:embed="rId97">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TextBox 122">
                  <a:extLst>
                    <a:ext uri="{FF2B5EF4-FFF2-40B4-BE49-F238E27FC236}">
                      <a16:creationId xmlns:a16="http://schemas.microsoft.com/office/drawing/2014/main" id="{10583D04-B409-40D0-8DE0-5F3308A6390F}"/>
                    </a:ext>
                  </a:extLst>
                </p:cNvPr>
                <p:cNvSpPr txBox="1"/>
                <p:nvPr/>
              </p:nvSpPr>
              <p:spPr>
                <a:xfrm>
                  <a:off x="7439651" y="1569998"/>
                  <a:ext cx="2667000"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124" name="TextBox 123">
                  <a:extLst>
                    <a:ext uri="{FF2B5EF4-FFF2-40B4-BE49-F238E27FC236}">
                      <a16:creationId xmlns:a16="http://schemas.microsoft.com/office/drawing/2014/main" id="{091ADA95-71E6-494B-9A77-09211CFB0E36}"/>
                    </a:ext>
                  </a:extLst>
                </p:cNvPr>
                <p:cNvSpPr txBox="1"/>
                <p:nvPr/>
              </p:nvSpPr>
              <p:spPr>
                <a:xfrm>
                  <a:off x="8104381" y="4057702"/>
                  <a:ext cx="1337542"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125" name="Straight Arrow Connector 124">
                  <a:extLst>
                    <a:ext uri="{FF2B5EF4-FFF2-40B4-BE49-F238E27FC236}">
                      <a16:creationId xmlns:a16="http://schemas.microsoft.com/office/drawing/2014/main" id="{6440338B-5D2C-448F-BDFB-CE2006B5419D}"/>
                    </a:ext>
                  </a:extLst>
                </p:cNvPr>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DF943DF9-C7BF-43FD-9260-48465A6A443C}"/>
                    </a:ext>
                  </a:extLst>
                </p:cNvPr>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6" name="Straight Arrow Connector 115">
                <a:extLst>
                  <a:ext uri="{FF2B5EF4-FFF2-40B4-BE49-F238E27FC236}">
                    <a16:creationId xmlns:a16="http://schemas.microsoft.com/office/drawing/2014/main" id="{B2E9FCE2-9277-468E-8A20-60722760C117}"/>
                  </a:ext>
                </a:extLst>
              </p:cNvPr>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3FCACE76-5217-450B-96E1-99F7C2E5F9E5}"/>
                  </a:ext>
                </a:extLst>
              </p:cNvPr>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E3419A05-BD73-4C56-9D32-A282B8F0143E}"/>
                  </a:ext>
                </a:extLst>
              </p:cNvPr>
              <p:cNvCxnSpPr>
                <a:stCxn id="129" idx="3"/>
              </p:cNvCxnSpPr>
              <p:nvPr/>
            </p:nvCxnSpPr>
            <p:spPr>
              <a:xfrm>
                <a:off x="7354674" y="2586877"/>
                <a:ext cx="640084"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571EB6B5-F81A-4B36-8F25-07998A276181}"/>
                  </a:ext>
                </a:extLst>
              </p:cNvPr>
              <p:cNvCxnSpPr>
                <a:stCxn id="130" idx="3"/>
              </p:cNvCxnSpPr>
              <p:nvPr/>
            </p:nvCxnSpPr>
            <p:spPr>
              <a:xfrm flipV="1">
                <a:off x="7354674" y="3352803"/>
                <a:ext cx="644738" cy="156320"/>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 name="TextBox 6">
            <a:hlinkClick r:id="rId6" action="ppaction://hlinksldjump"/>
            <a:extLst>
              <a:ext uri="{FF2B5EF4-FFF2-40B4-BE49-F238E27FC236}">
                <a16:creationId xmlns:a16="http://schemas.microsoft.com/office/drawing/2014/main" id="{85D88712-0CE6-9056-8435-B331C931A1E7}"/>
              </a:ext>
            </a:extLst>
          </p:cNvPr>
          <p:cNvSpPr txBox="1"/>
          <p:nvPr/>
        </p:nvSpPr>
        <p:spPr>
          <a:xfrm>
            <a:off x="9052412" y="4175770"/>
            <a:ext cx="2376000" cy="145473"/>
          </a:xfrm>
          <a:prstGeom prst="rect">
            <a:avLst/>
          </a:prstGeom>
          <a:solidFill>
            <a:schemeClr val="bg1">
              <a:alpha val="1176"/>
            </a:scheme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Tree>
    <p:extLst>
      <p:ext uri="{BB962C8B-B14F-4D97-AF65-F5344CB8AC3E}">
        <p14:creationId xmlns:p14="http://schemas.microsoft.com/office/powerpoint/2010/main" val="1486098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54 -0.01318 L 0.01602 -0.56406 " pathEditMode="fixed" rAng="0" ptsTypes="AA">
                                      <p:cBhvr>
                                        <p:cTn id="6" dur="1000" fill="hold"/>
                                        <p:tgtEl>
                                          <p:spTgt spid="104"/>
                                        </p:tgtEl>
                                        <p:attrNameLst>
                                          <p:attrName>ppt_x</p:attrName>
                                          <p:attrName>ppt_y</p:attrName>
                                        </p:attrNameLst>
                                      </p:cBhvr>
                                      <p:rCtr x="-26" y="-27544"/>
                                    </p:animMotion>
                                  </p:childTnLst>
                                  <p:subTnLst>
                                    <p:set>
                                      <p:cBhvr override="childStyle">
                                        <p:cTn dur="1" fill="hold" display="0" masterRel="nextClick" afterEffect="1"/>
                                        <p:tgtEl>
                                          <p:spTgt spid="104"/>
                                        </p:tgtEl>
                                        <p:attrNameLst>
                                          <p:attrName>style.visibility</p:attrName>
                                        </p:attrNameLst>
                                      </p:cBhvr>
                                      <p:to>
                                        <p:strVal val="hidden"/>
                                      </p:to>
                                    </p:set>
                                  </p:subTnLst>
                                </p:cTn>
                              </p:par>
                            </p:childTnLst>
                          </p:cTn>
                        </p:par>
                      </p:childTnLst>
                    </p:cTn>
                  </p:par>
                </p:childTnLst>
              </p:cTn>
              <p:nextCondLst>
                <p:cond evt="onClick" delay="0">
                  <p:tgtEl>
                    <p:spTgt spid="10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E1CC49-B335-F9F9-0930-93C8B10A7C7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Nitrogen Timing in Corn in 2023 (% of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 Placeholder 15">
            <a:extLst>
              <a:ext uri="{FF2B5EF4-FFF2-40B4-BE49-F238E27FC236}">
                <a16:creationId xmlns:a16="http://schemas.microsoft.com/office/drawing/2014/main" id="{594E2524-35B3-4707-A10F-6133181D43C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Rectangle 19">
            <a:extLst>
              <a:ext uri="{FF2B5EF4-FFF2-40B4-BE49-F238E27FC236}">
                <a16:creationId xmlns:a16="http://schemas.microsoft.com/office/drawing/2014/main" id="{734D798B-1A4E-463F-B52B-27CB087852AB}"/>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09AC9A4C-0FE5-4963-B92A-69F383C6D2B7}"/>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30A28029-B3BD-FE7C-9CBF-E2822B1616AC}"/>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4868B32-F93C-4B56-7091-5A1D08AF5B3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nitrogen volume that was applied by geography, farm size, age and 4R program familiarity.</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368115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E0C368-E3EE-45EC-A576-386CC0CEBA6C}"/>
              </a:ext>
            </a:extLst>
          </p:cNvPr>
          <p:cNvPicPr>
            <a:picLocks noChangeAspect="1"/>
          </p:cNvPicPr>
          <p:nvPr/>
        </p:nvPicPr>
        <p:blipFill>
          <a:blip r:embed="rId3"/>
          <a:stretch>
            <a:fillRect/>
          </a:stretch>
        </p:blipFill>
        <p:spPr>
          <a:xfrm>
            <a:off x="2645307" y="826045"/>
            <a:ext cx="8967993" cy="5761219"/>
          </a:xfrm>
          <a:prstGeom prst="rect">
            <a:avLst/>
          </a:prstGeom>
        </p:spPr>
      </p:pic>
      <p:sp>
        <p:nvSpPr>
          <p:cNvPr id="2" name="Title 1"/>
          <p:cNvSpPr>
            <a:spLocks noGrp="1"/>
          </p:cNvSpPr>
          <p:nvPr>
            <p:ph type="title" idx="4294967295"/>
          </p:nvPr>
        </p:nvSpPr>
        <p:spPr>
          <a:xfrm>
            <a:off x="2360612" y="250825"/>
            <a:ext cx="9828213" cy="334963"/>
          </a:xfrm>
          <a:prstGeom prst="rect">
            <a:avLst/>
          </a:prstGeom>
        </p:spPr>
        <p:txBody>
          <a:bodyPr/>
          <a:lstStyle/>
          <a:p>
            <a:r>
              <a:rPr lang="en-CA" sz="2200" u="none" dirty="0"/>
              <a:t>Nitrogen Placement in Soybean - % Nutrient Volume Applied at All Timings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Rectangle 20">
            <a:hlinkClick r:id="rId5" action="ppaction://hlinksldjump"/>
            <a:extLst>
              <a:ext uri="{FF2B5EF4-FFF2-40B4-BE49-F238E27FC236}">
                <a16:creationId xmlns:a16="http://schemas.microsoft.com/office/drawing/2014/main" id="{63E85E0F-EE18-4BB5-BACF-99FE6921624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8" name="Picture 17" descr="Asset 17.png">
            <a:extLst>
              <a:ext uri="{FF2B5EF4-FFF2-40B4-BE49-F238E27FC236}">
                <a16:creationId xmlns:a16="http://schemas.microsoft.com/office/drawing/2014/main" id="{F1DD6579-4BE0-47D0-A593-3AC24B28AE83}"/>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19" name="Picture 18" descr="Asset 8.png">
            <a:hlinkClick r:id="rId7" action="ppaction://hlinksldjump"/>
            <a:extLst>
              <a:ext uri="{FF2B5EF4-FFF2-40B4-BE49-F238E27FC236}">
                <a16:creationId xmlns:a16="http://schemas.microsoft.com/office/drawing/2014/main" id="{65EF6A38-7493-4676-B47F-97F7D801526A}"/>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0AA5B44-5DFE-105C-6819-0B16EFEA5222}"/>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7269194-BCBF-8E74-375C-52052A0C0AA0}"/>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1645029A-69A9-140A-AE7D-8EA19304FC2D}"/>
              </a:ext>
            </a:extLst>
          </p:cNvPr>
          <p:cNvGraphicFramePr>
            <a:graphicFrameLocks/>
          </p:cNvGraphicFramePr>
          <p:nvPr>
            <p:extLst>
              <p:ext uri="{D42A27DB-BD31-4B8C-83A1-F6EECF244321}">
                <p14:modId xmlns:p14="http://schemas.microsoft.com/office/powerpoint/2010/main" val="4795647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1645029A-69A9-140A-AE7D-8EA19304FC2D}"/>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Nitrogen, the graph illustrates the % of total nutrient volume applied in soybeans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2511524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D1252B-7F1F-44D9-B6E5-1A8F9E5E0B54}"/>
              </a:ext>
            </a:extLst>
          </p:cNvPr>
          <p:cNvPicPr>
            <a:picLocks noChangeAspect="1"/>
          </p:cNvPicPr>
          <p:nvPr/>
        </p:nvPicPr>
        <p:blipFill>
          <a:blip r:embed="rId3"/>
          <a:stretch>
            <a:fillRect/>
          </a:stretch>
        </p:blipFill>
        <p:spPr>
          <a:xfrm>
            <a:off x="2653085" y="831039"/>
            <a:ext cx="8952442" cy="57512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dirty="0"/>
              <a:t> Placement in Soybean - %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6" action="ppaction://hlinksldjump"/>
            <a:extLst>
              <a:ext uri="{FF2B5EF4-FFF2-40B4-BE49-F238E27FC236}">
                <a16:creationId xmlns:a16="http://schemas.microsoft.com/office/drawing/2014/main" id="{52F85C4B-E50D-425A-9672-95C9F8940EA4}"/>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A42DF68-3802-D021-B9AE-1C7C0CE93C72}"/>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BD8F73C-D820-C1BC-06B0-806AEFF2F39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Phosphorus, the chart illustrates the % of total soybean acres that was applied using each placement at each timing.</a:t>
            </a:r>
          </a:p>
          <a:p>
            <a:pPr lvl="0">
              <a:defRPr/>
            </a:pPr>
            <a:r>
              <a:rPr lang="en-US" dirty="0"/>
              <a:t>Phosphorus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1353002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A0522-A23C-705B-AF9E-058113591B13}"/>
              </a:ext>
            </a:extLst>
          </p:cNvPr>
          <p:cNvPicPr>
            <a:picLocks noChangeAspect="1"/>
          </p:cNvPicPr>
          <p:nvPr/>
        </p:nvPicPr>
        <p:blipFill>
          <a:blip r:embed="rId3"/>
          <a:stretch>
            <a:fillRect/>
          </a:stretch>
        </p:blipFill>
        <p:spPr>
          <a:xfrm>
            <a:off x="2653085" y="831039"/>
            <a:ext cx="8952442" cy="5751229"/>
          </a:xfrm>
          <a:prstGeom prst="rect">
            <a:avLst/>
          </a:prstGeom>
        </p:spPr>
      </p:pic>
      <p:sp>
        <p:nvSpPr>
          <p:cNvPr id="2" name="Title 1"/>
          <p:cNvSpPr>
            <a:spLocks noGrp="1"/>
          </p:cNvSpPr>
          <p:nvPr>
            <p:ph type="title" idx="4294967295"/>
          </p:nvPr>
        </p:nvSpPr>
        <p:spPr>
          <a:xfrm>
            <a:off x="2165064" y="250825"/>
            <a:ext cx="9644348" cy="334963"/>
          </a:xfrm>
          <a:prstGeom prst="rect">
            <a:avLst/>
          </a:prstGeom>
        </p:spPr>
        <p:txBody>
          <a:bodyPr/>
          <a:lstStyle/>
          <a:p>
            <a:r>
              <a:rPr lang="en-CA" sz="2150" kern="1200" dirty="0">
                <a:solidFill>
                  <a:schemeClr val="accent2"/>
                </a:solidFill>
                <a:effectLst/>
              </a:rPr>
              <a:t>Phosphorus (P₂O₅)</a:t>
            </a:r>
            <a:r>
              <a:rPr lang="en-CA" sz="2150" dirty="0"/>
              <a:t> Placement in Soybean - % Nutrient Volume Applied at All Timings</a:t>
            </a:r>
            <a:endParaRPr lang="en-US" sz="215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Rectangle 20">
            <a:hlinkClick r:id="rId5" action="ppaction://hlinksldjump"/>
            <a:extLst>
              <a:ext uri="{FF2B5EF4-FFF2-40B4-BE49-F238E27FC236}">
                <a16:creationId xmlns:a16="http://schemas.microsoft.com/office/drawing/2014/main" id="{63E85E0F-EE18-4BB5-BACF-99FE6921624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2" name="Picture 11" descr="Asset 17.png">
            <a:extLst>
              <a:ext uri="{FF2B5EF4-FFF2-40B4-BE49-F238E27FC236}">
                <a16:creationId xmlns:a16="http://schemas.microsoft.com/office/drawing/2014/main" id="{DFF34617-BD06-4882-846D-61DC3883020C}"/>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18" name="Picture 17" descr="Asset 8.png">
            <a:hlinkClick r:id="rId7" action="ppaction://hlinksldjump"/>
            <a:extLst>
              <a:ext uri="{FF2B5EF4-FFF2-40B4-BE49-F238E27FC236}">
                <a16:creationId xmlns:a16="http://schemas.microsoft.com/office/drawing/2014/main" id="{276578B9-4533-44B1-972A-2F6900536BCB}"/>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C7D35D9D-7600-31D1-E5F9-36DD96FDA0EE}"/>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9452675-7F63-D594-36C5-55F3B2BFDE4C}"/>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Phosphorus, the graph illustrates the % of total nutrient volume applied in soybeans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1182465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77D763-AF13-A678-33D6-6CEC06AEB16D}"/>
              </a:ext>
            </a:extLst>
          </p:cNvPr>
          <p:cNvPicPr>
            <a:picLocks noChangeAspect="1"/>
          </p:cNvPicPr>
          <p:nvPr/>
        </p:nvPicPr>
        <p:blipFill>
          <a:blip r:embed="rId3"/>
          <a:stretch>
            <a:fillRect/>
          </a:stretch>
        </p:blipFill>
        <p:spPr>
          <a:xfrm>
            <a:off x="2653085" y="831039"/>
            <a:ext cx="8952442" cy="57512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a:t>
            </a:r>
            <a:r>
              <a:rPr lang="en-CA" sz="2200" dirty="0"/>
              <a:t> Placement in Soybean - %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6" action="ppaction://hlinksldjump"/>
            <a:extLst>
              <a:ext uri="{FF2B5EF4-FFF2-40B4-BE49-F238E27FC236}">
                <a16:creationId xmlns:a16="http://schemas.microsoft.com/office/drawing/2014/main" id="{23203A87-775D-4C3A-92D3-C59A928BAD45}"/>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753AC7B5-24EE-7C58-7D52-40B7575FA637}"/>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32DA1AF-3B28-1C38-44AA-08A7C5767B7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Potassium, the chart illustrates the % of total soybean acres that was applied using each placement at each timing.</a:t>
            </a:r>
          </a:p>
          <a:p>
            <a:pPr lvl="0">
              <a:defRPr/>
            </a:pPr>
            <a:r>
              <a:rPr lang="en-US" dirty="0"/>
              <a:t>Potassium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296816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9BDA5C-58F7-3F50-0922-BF6005CEC03C}"/>
              </a:ext>
            </a:extLst>
          </p:cNvPr>
          <p:cNvPicPr>
            <a:picLocks noChangeAspect="1"/>
          </p:cNvPicPr>
          <p:nvPr/>
        </p:nvPicPr>
        <p:blipFill>
          <a:blip r:embed="rId3"/>
          <a:stretch>
            <a:fillRect/>
          </a:stretch>
        </p:blipFill>
        <p:spPr>
          <a:xfrm>
            <a:off x="2837870" y="819948"/>
            <a:ext cx="8582872" cy="5773411"/>
          </a:xfrm>
          <a:prstGeom prst="rect">
            <a:avLst/>
          </a:prstGeom>
        </p:spPr>
      </p:pic>
      <p:sp>
        <p:nvSpPr>
          <p:cNvPr id="2" name="Title 1"/>
          <p:cNvSpPr>
            <a:spLocks noGrp="1"/>
          </p:cNvSpPr>
          <p:nvPr>
            <p:ph type="title" idx="4294967295"/>
          </p:nvPr>
        </p:nvSpPr>
        <p:spPr>
          <a:xfrm>
            <a:off x="2165065" y="250825"/>
            <a:ext cx="9644348"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a:t>
            </a:r>
            <a:r>
              <a:rPr lang="en-CA" sz="2200" dirty="0"/>
              <a:t> Placement in Soybean - % Nutrient Volume Applied at All Timings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Rectangle 20">
            <a:hlinkClick r:id="rId5" action="ppaction://hlinksldjump"/>
            <a:extLst>
              <a:ext uri="{FF2B5EF4-FFF2-40B4-BE49-F238E27FC236}">
                <a16:creationId xmlns:a16="http://schemas.microsoft.com/office/drawing/2014/main" id="{63E85E0F-EE18-4BB5-BACF-99FE6921624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2" name="Picture 11" descr="Asset 17.png">
            <a:extLst>
              <a:ext uri="{FF2B5EF4-FFF2-40B4-BE49-F238E27FC236}">
                <a16:creationId xmlns:a16="http://schemas.microsoft.com/office/drawing/2014/main" id="{D366A2D9-5F10-4656-83C0-E396BBCDC115}"/>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18" name="Picture 17" descr="Asset 8.png">
            <a:hlinkClick r:id="rId7" action="ppaction://hlinksldjump"/>
            <a:extLst>
              <a:ext uri="{FF2B5EF4-FFF2-40B4-BE49-F238E27FC236}">
                <a16:creationId xmlns:a16="http://schemas.microsoft.com/office/drawing/2014/main" id="{2DE638A7-35B2-4F3D-8778-DFCFFAF22CF7}"/>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D77DCED-AE82-4CA9-C924-C7467016D548}"/>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7C37809-FD1D-796E-C7E4-8E3FE245F6D2}"/>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Potassium, the graph illustrates the % of total nutrient volume applied in soybeans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4059210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958421-BD48-BE77-8C31-1BB1F0726AC9}"/>
              </a:ext>
            </a:extLst>
          </p:cNvPr>
          <p:cNvPicPr>
            <a:picLocks noChangeAspect="1"/>
          </p:cNvPicPr>
          <p:nvPr/>
        </p:nvPicPr>
        <p:blipFill>
          <a:blip r:embed="rId3"/>
          <a:stretch>
            <a:fillRect/>
          </a:stretch>
        </p:blipFill>
        <p:spPr>
          <a:xfrm>
            <a:off x="2653085" y="829083"/>
            <a:ext cx="8952442" cy="575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Placement in Soybean - % Crop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6" action="ppaction://hlinksldjump"/>
            <a:extLst>
              <a:ext uri="{FF2B5EF4-FFF2-40B4-BE49-F238E27FC236}">
                <a16:creationId xmlns:a16="http://schemas.microsoft.com/office/drawing/2014/main" id="{BF9E0202-1DB1-48BD-A903-D6325952D38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5112B40-3F93-9D9F-726D-89C8EE966CD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D2AE4C6-F40B-4F17-5DEC-4D20F30B312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Sulphur, the chart illustrates the % of total soybean acres that was applied using each placement at each timing.</a:t>
            </a:r>
          </a:p>
          <a:p>
            <a:pPr lvl="0">
              <a:defRPr/>
            </a:pPr>
            <a:r>
              <a:rPr lang="en-US" dirty="0"/>
              <a:t>Sulphur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1102658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A18F92-1379-AC8C-D86E-79A1FEDFFD99}"/>
              </a:ext>
            </a:extLst>
          </p:cNvPr>
          <p:cNvPicPr>
            <a:picLocks noChangeAspect="1"/>
          </p:cNvPicPr>
          <p:nvPr/>
        </p:nvPicPr>
        <p:blipFill>
          <a:blip r:embed="rId3"/>
          <a:stretch>
            <a:fillRect/>
          </a:stretch>
        </p:blipFill>
        <p:spPr>
          <a:xfrm>
            <a:off x="2829346" y="819947"/>
            <a:ext cx="8599919" cy="5773412"/>
          </a:xfrm>
          <a:prstGeom prst="rect">
            <a:avLst/>
          </a:prstGeom>
        </p:spPr>
      </p:pic>
      <p:sp>
        <p:nvSpPr>
          <p:cNvPr id="2" name="Title 1"/>
          <p:cNvSpPr>
            <a:spLocks noGrp="1"/>
          </p:cNvSpPr>
          <p:nvPr>
            <p:ph type="title" idx="4294967295"/>
          </p:nvPr>
        </p:nvSpPr>
        <p:spPr>
          <a:xfrm>
            <a:off x="2360612" y="250825"/>
            <a:ext cx="9828213" cy="334963"/>
          </a:xfrm>
          <a:prstGeom prst="rect">
            <a:avLst/>
          </a:prstGeom>
        </p:spPr>
        <p:txBody>
          <a:bodyPr/>
          <a:lstStyle/>
          <a:p>
            <a:r>
              <a:rPr lang="en-CA" sz="2200" dirty="0"/>
              <a:t>Sulphur Placement in Soybean - % Nutrient Volume Applied at All Timings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Rectangle 20">
            <a:hlinkClick r:id="rId5" action="ppaction://hlinksldjump"/>
            <a:extLst>
              <a:ext uri="{FF2B5EF4-FFF2-40B4-BE49-F238E27FC236}">
                <a16:creationId xmlns:a16="http://schemas.microsoft.com/office/drawing/2014/main" id="{63E85E0F-EE18-4BB5-BACF-99FE6921624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2" name="Picture 11" descr="Asset 8.png">
            <a:hlinkClick r:id="rId6" action="ppaction://hlinksldjump"/>
            <a:extLst>
              <a:ext uri="{FF2B5EF4-FFF2-40B4-BE49-F238E27FC236}">
                <a16:creationId xmlns:a16="http://schemas.microsoft.com/office/drawing/2014/main" id="{B2F2F210-81C9-44D6-8065-7024CE2C3307}"/>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688EBB3-EBFD-C2D5-606B-E162E848798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E2C156B-F1A4-D8DC-0D8D-174C1B95618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For Sulphur, the graph illustrates the % of total nutrient volume applied in soybeans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1216508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59259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CD3A31-85BF-E06D-74AD-ACD70F7F18AC}"/>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Nitrogen Rates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14" name="TextBox 13"/>
          <p:cNvSpPr txBox="1"/>
          <p:nvPr/>
        </p:nvSpPr>
        <p:spPr>
          <a:xfrm>
            <a:off x="9523211" y="1629001"/>
            <a:ext cx="18703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Nitrogen rates were slightly lower in 2023 vs. 2022.</a:t>
            </a:r>
          </a:p>
        </p:txBody>
      </p:sp>
      <p:sp>
        <p:nvSpPr>
          <p:cNvPr id="15" name="Text Placeholder 15">
            <a:extLst>
              <a:ext uri="{FF2B5EF4-FFF2-40B4-BE49-F238E27FC236}">
                <a16:creationId xmlns:a16="http://schemas.microsoft.com/office/drawing/2014/main" id="{1661C8BB-EF36-4400-8021-218EF0C5AF9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3" name="Rectangle 12">
            <a:hlinkClick r:id="rId5" action="ppaction://hlinksldjump"/>
            <a:extLst>
              <a:ext uri="{FF2B5EF4-FFF2-40B4-BE49-F238E27FC236}">
                <a16:creationId xmlns:a16="http://schemas.microsoft.com/office/drawing/2014/main" id="{E2FA8374-A5E4-4D34-9CD5-DA904374B87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7" name="Picture 16" descr="Asset 8.png">
            <a:hlinkClick r:id="rId6" action="ppaction://hlinksldjump"/>
            <a:extLst>
              <a:ext uri="{FF2B5EF4-FFF2-40B4-BE49-F238E27FC236}">
                <a16:creationId xmlns:a16="http://schemas.microsoft.com/office/drawing/2014/main" id="{4918673D-2665-40C2-AC7A-16AE511361AF}"/>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6405FC8C-0F9E-7260-072B-EDCFA2A3112F}"/>
              </a:ext>
            </a:extLst>
          </p:cNvPr>
          <p:cNvGraphicFramePr>
            <a:graphicFrameLocks/>
          </p:cNvGraphicFramePr>
          <p:nvPr>
            <p:extLst>
              <p:ext uri="{D42A27DB-BD31-4B8C-83A1-F6EECF244321}">
                <p14:modId xmlns:p14="http://schemas.microsoft.com/office/powerpoint/2010/main" val="39866288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6405FC8C-0F9E-7260-072B-EDCFA2A3112F}"/>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210826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in each year expressed in pounds of actual nitrogen per acre.</a:t>
            </a:r>
          </a:p>
          <a:p>
            <a:r>
              <a:rPr lang="en-CA" dirty="0"/>
              <a:t>Note: </a:t>
            </a:r>
          </a:p>
          <a:p>
            <a:pPr marL="228600" indent="-228600">
              <a:buAutoNum type="arabicPeriod"/>
            </a:pPr>
            <a:r>
              <a:rPr lang="en-CA" dirty="0"/>
              <a:t>Rates include non-users of nitrogen.</a:t>
            </a:r>
          </a:p>
          <a:p>
            <a:pPr marL="228600" indent="-228600">
              <a:buAutoNum type="arabicPeriod"/>
            </a:pPr>
            <a:r>
              <a:rPr lang="en-CA" dirty="0"/>
              <a:t>Prior to 2022, respondents had the option of reporting rates in pounds of product or pounds of actual nutrient.  Starting in 2022, respondents reported rates in pounds of actual nutrient only.</a:t>
            </a:r>
          </a:p>
        </p:txBody>
      </p:sp>
    </p:spTree>
    <p:extLst>
      <p:ext uri="{BB962C8B-B14F-4D97-AF65-F5344CB8AC3E}">
        <p14:creationId xmlns:p14="http://schemas.microsoft.com/office/powerpoint/2010/main" val="2453034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216033F-B2A3-F375-99AF-39D47E51487E}"/>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Rates in Soybean - Average Rate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20" name="Text Placeholder 15">
            <a:extLst>
              <a:ext uri="{FF2B5EF4-FFF2-40B4-BE49-F238E27FC236}">
                <a16:creationId xmlns:a16="http://schemas.microsoft.com/office/drawing/2014/main" id="{2F31881F-DB8C-4CE8-912B-D7520451EFC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Rectangle 20">
            <a:extLst>
              <a:ext uri="{FF2B5EF4-FFF2-40B4-BE49-F238E27FC236}">
                <a16:creationId xmlns:a16="http://schemas.microsoft.com/office/drawing/2014/main" id="{62ADA1C6-EBCF-4D68-B21D-CE0334180B2E}"/>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2" name="Picture 21">
            <a:extLst>
              <a:ext uri="{FF2B5EF4-FFF2-40B4-BE49-F238E27FC236}">
                <a16:creationId xmlns:a16="http://schemas.microsoft.com/office/drawing/2014/main" id="{B9071E7B-AF5B-483B-924F-A711968BD3BB}"/>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5" name="Picture 14" descr="Asset 8.png">
            <a:hlinkClick r:id="rId7" action="ppaction://hlinksldjump"/>
            <a:extLst>
              <a:ext uri="{FF2B5EF4-FFF2-40B4-BE49-F238E27FC236}">
                <a16:creationId xmlns:a16="http://schemas.microsoft.com/office/drawing/2014/main" id="{164ABB65-33AE-4EDE-BF06-1DBD2298F2B0}"/>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5FE39406-8AE7-FEBF-F36E-A7A249AF12AE}"/>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ECE91F9-65AA-A125-F615-9BFA9EEBD3F5}"/>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3FD642D8-2120-BA1E-9355-A4999BF183D2}"/>
              </a:ext>
            </a:extLst>
          </p:cNvPr>
          <p:cNvGraphicFramePr>
            <a:graphicFrameLocks/>
          </p:cNvGraphicFramePr>
          <p:nvPr>
            <p:extLst>
              <p:ext uri="{D42A27DB-BD31-4B8C-83A1-F6EECF244321}">
                <p14:modId xmlns:p14="http://schemas.microsoft.com/office/powerpoint/2010/main" val="202718740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3FD642D8-2120-BA1E-9355-A4999BF183D2}"/>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geography, farm size, age and 4R familiarity, the graph illustrates the average nitrogen application rate in pounds of nitrogen per acre (including untreated soybean acres).</a:t>
            </a:r>
          </a:p>
        </p:txBody>
      </p:sp>
    </p:spTree>
    <p:extLst>
      <p:ext uri="{BB962C8B-B14F-4D97-AF65-F5344CB8AC3E}">
        <p14:creationId xmlns:p14="http://schemas.microsoft.com/office/powerpoint/2010/main" val="378420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7B39B-DEB5-CC75-960F-571A9D73DC88}"/>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Rates in Soybean - Rate Ranges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Text Placeholder 15">
            <a:extLst>
              <a:ext uri="{FF2B5EF4-FFF2-40B4-BE49-F238E27FC236}">
                <a16:creationId xmlns:a16="http://schemas.microsoft.com/office/drawing/2014/main" id="{E8D7C8AB-53C8-48EC-929C-E3391554003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2" name="Picture 11" descr="Asset 8.png">
            <a:hlinkClick r:id="rId5" action="ppaction://hlinksldjump"/>
            <a:extLst>
              <a:ext uri="{FF2B5EF4-FFF2-40B4-BE49-F238E27FC236}">
                <a16:creationId xmlns:a16="http://schemas.microsoft.com/office/drawing/2014/main" id="{87564C84-3388-4749-B3A3-7B61E553CB5B}"/>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F069A1E3-BC5C-3DC9-B98C-77AFEDCB5527}"/>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5B74E7F-79FC-3028-4F72-9FE139D4A65C}"/>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6" name="Isosceles Triangle 5">
            <a:extLst>
              <a:ext uri="{FF2B5EF4-FFF2-40B4-BE49-F238E27FC236}">
                <a16:creationId xmlns:a16="http://schemas.microsoft.com/office/drawing/2014/main" id="{388CE166-DCA1-E6C3-94A8-1464B069D395}"/>
              </a:ext>
            </a:extLst>
          </p:cNvPr>
          <p:cNvSpPr/>
          <p:nvPr/>
        </p:nvSpPr>
        <p:spPr>
          <a:xfrm>
            <a:off x="6636777" y="15240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9" name="TextBox 8">
            <a:extLst>
              <a:ext uri="{FF2B5EF4-FFF2-40B4-BE49-F238E27FC236}">
                <a16:creationId xmlns:a16="http://schemas.microsoft.com/office/drawing/2014/main" id="{D8BE209F-EE23-3C99-31B5-6FBB86FCB0CA}"/>
              </a:ext>
            </a:extLst>
          </p:cNvPr>
          <p:cNvSpPr txBox="1"/>
          <p:nvPr/>
        </p:nvSpPr>
        <p:spPr>
          <a:xfrm>
            <a:off x="5552048" y="1708557"/>
            <a:ext cx="199016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51% of soybean acres were not treated with a N containing fertilizer.</a:t>
            </a:r>
          </a:p>
        </p:txBody>
      </p:sp>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on the left illustrates the % of soybean acres that was treated with nitrogen at an application rate that fell within each rate range. The graph on the right illustrates the cumulative % of soybean acres that was treated with nitrogen at an application rate that fell within each rate range. </a:t>
            </a:r>
          </a:p>
        </p:txBody>
      </p:sp>
    </p:spTree>
    <p:extLst>
      <p:ext uri="{BB962C8B-B14F-4D97-AF65-F5344CB8AC3E}">
        <p14:creationId xmlns:p14="http://schemas.microsoft.com/office/powerpoint/2010/main" val="3475775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609B74-5621-7AFF-35F4-BABAF2A17F54}"/>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Corn -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8" name="Text Placeholder 15">
            <a:extLst>
              <a:ext uri="{FF2B5EF4-FFF2-40B4-BE49-F238E27FC236}">
                <a16:creationId xmlns:a16="http://schemas.microsoft.com/office/drawing/2014/main" id="{AEA242F6-305B-472A-99D4-902FC3B4D6E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9" name="Rectangle 18">
            <a:hlinkClick r:id="rId8" action="ppaction://hlinksldjump"/>
            <a:extLst>
              <a:ext uri="{FF2B5EF4-FFF2-40B4-BE49-F238E27FC236}">
                <a16:creationId xmlns:a16="http://schemas.microsoft.com/office/drawing/2014/main" id="{C59C114E-1B9A-4DF0-B651-5206E8E6F6F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4" name="Isosceles Triangle 3">
            <a:extLst>
              <a:ext uri="{FF2B5EF4-FFF2-40B4-BE49-F238E27FC236}">
                <a16:creationId xmlns:a16="http://schemas.microsoft.com/office/drawing/2014/main" id="{26DF5BBE-C864-373D-6F77-4FB55A34F6B2}"/>
              </a:ext>
            </a:extLst>
          </p:cNvPr>
          <p:cNvSpPr/>
          <p:nvPr/>
        </p:nvSpPr>
        <p:spPr>
          <a:xfrm rot="16200000">
            <a:off x="8637665" y="327542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52EB1EE1-68C3-DFDC-75F8-C4AD2D674773}"/>
              </a:ext>
            </a:extLst>
          </p:cNvPr>
          <p:cNvSpPr txBox="1"/>
          <p:nvPr/>
        </p:nvSpPr>
        <p:spPr>
          <a:xfrm>
            <a:off x="8818718" y="3206791"/>
            <a:ext cx="260969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P₂O₅ volumes applied before planting returned to more normal levels shifting from fall to spring.</a:t>
            </a:r>
          </a:p>
        </p:txBody>
      </p:sp>
      <p:pic>
        <p:nvPicPr>
          <p:cNvPr id="3" name="Picture 2">
            <a:extLst>
              <a:ext uri="{FF2B5EF4-FFF2-40B4-BE49-F238E27FC236}">
                <a16:creationId xmlns:a16="http://schemas.microsoft.com/office/drawing/2014/main" id="{83D7087D-8E87-35EC-996D-E3EE34E4AB1E}"/>
              </a:ext>
            </a:extLst>
          </p:cNvPr>
          <p:cNvPicPr>
            <a:picLocks noChangeAspect="1"/>
          </p:cNvPicPr>
          <p:nvPr/>
        </p:nvPicPr>
        <p:blipFill>
          <a:blip r:embed="rId9"/>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8D399DB5-BF77-D251-D8FA-9436FB2CA73F}"/>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12" name="TextBox 11">
            <a:extLst>
              <a:ext uri="{FF2B5EF4-FFF2-40B4-BE49-F238E27FC236}">
                <a16:creationId xmlns:a16="http://schemas.microsoft.com/office/drawing/2014/main" id="{DAC0FC83-7724-4E64-CC0D-925C94A1258E}"/>
              </a:ext>
            </a:extLst>
          </p:cNvPr>
          <p:cNvSpPr txBox="1"/>
          <p:nvPr/>
        </p:nvSpPr>
        <p:spPr>
          <a:xfrm>
            <a:off x="7999412" y="4114800"/>
            <a:ext cx="184444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Consistently, about 45% of P</a:t>
            </a:r>
            <a:r>
              <a:rPr lang="en-US" sz="1000" baseline="-25000" dirty="0"/>
              <a:t>2</a:t>
            </a:r>
            <a:r>
              <a:rPr lang="en-US" sz="1000" dirty="0"/>
              <a:t>O</a:t>
            </a:r>
            <a:r>
              <a:rPr lang="en-US" sz="1000" baseline="-25000" dirty="0"/>
              <a:t>5</a:t>
            </a:r>
            <a:r>
              <a:rPr lang="en-US" sz="1000" dirty="0"/>
              <a:t> volumes are applied at planting.</a:t>
            </a:r>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Phosphorus (P₂O₅) volume applied in corn that was applied at each timing in each year.</a:t>
            </a:r>
          </a:p>
          <a:p>
            <a:r>
              <a:rPr lang="en-CA"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D89E07-8EC1-5308-5EBC-35B2D417FFC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Nitrogen Rate Ranges in Soybean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Text Placeholder 15">
            <a:extLst>
              <a:ext uri="{FF2B5EF4-FFF2-40B4-BE49-F238E27FC236}">
                <a16:creationId xmlns:a16="http://schemas.microsoft.com/office/drawing/2014/main" id="{721310FA-51E7-404C-9457-88C1F023C2E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9" name="Isosceles Triangle 18">
            <a:extLst>
              <a:ext uri="{FF2B5EF4-FFF2-40B4-BE49-F238E27FC236}">
                <a16:creationId xmlns:a16="http://schemas.microsoft.com/office/drawing/2014/main" id="{022F2BCE-ED09-47D5-BA44-42F3BD19DB76}"/>
              </a:ext>
            </a:extLst>
          </p:cNvPr>
          <p:cNvSpPr/>
          <p:nvPr/>
        </p:nvSpPr>
        <p:spPr>
          <a:xfrm>
            <a:off x="10294377" y="26858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8" name="TextBox 17">
            <a:extLst>
              <a:ext uri="{FF2B5EF4-FFF2-40B4-BE49-F238E27FC236}">
                <a16:creationId xmlns:a16="http://schemas.microsoft.com/office/drawing/2014/main" id="{824CC4D0-7D55-4455-9998-DBD3E9782F4A}"/>
              </a:ext>
            </a:extLst>
          </p:cNvPr>
          <p:cNvSpPr txBox="1"/>
          <p:nvPr/>
        </p:nvSpPr>
        <p:spPr>
          <a:xfrm>
            <a:off x="9456177" y="2886635"/>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25% of the N volume was applied at 10 to 14.9 lbs./ac.</a:t>
            </a:r>
          </a:p>
        </p:txBody>
      </p:sp>
      <p:pic>
        <p:nvPicPr>
          <p:cNvPr id="15" name="Picture 14" descr="Asset 8.png">
            <a:hlinkClick r:id="rId5" action="ppaction://hlinksldjump"/>
            <a:extLst>
              <a:ext uri="{FF2B5EF4-FFF2-40B4-BE49-F238E27FC236}">
                <a16:creationId xmlns:a16="http://schemas.microsoft.com/office/drawing/2014/main" id="{0633C104-7002-4D36-9D59-CDA1062E2728}"/>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1B1F5ECB-9385-DBEC-6F1A-E86F571915C2}"/>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DEDE6A0-2F17-8BD9-B2F1-1AA6052F17B1}"/>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76A8A989-9C39-6720-25D3-A36A20EF02FC}"/>
              </a:ext>
            </a:extLst>
          </p:cNvPr>
          <p:cNvGraphicFramePr>
            <a:graphicFrameLocks/>
          </p:cNvGraphicFramePr>
          <p:nvPr>
            <p:extLst>
              <p:ext uri="{D42A27DB-BD31-4B8C-83A1-F6EECF244321}">
                <p14:modId xmlns:p14="http://schemas.microsoft.com/office/powerpoint/2010/main" val="10933247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76A8A989-9C39-6720-25D3-A36A20EF02FC}"/>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nitrogen volume that was applied in soybean within each rate range.</a:t>
            </a:r>
          </a:p>
          <a:p>
            <a:r>
              <a:rPr lang="en-US" dirty="0"/>
              <a:t>Total pounds of actual nitrogen applied was calculated based on all sources of nitrogen from all fertilizer types.</a:t>
            </a:r>
          </a:p>
        </p:txBody>
      </p:sp>
    </p:spTree>
    <p:extLst>
      <p:ext uri="{BB962C8B-B14F-4D97-AF65-F5344CB8AC3E}">
        <p14:creationId xmlns:p14="http://schemas.microsoft.com/office/powerpoint/2010/main" val="2896834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54F45E75-881D-4641-83DB-83C96AE74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1" y="534886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55BC41BD-53BA-4FFC-B279-992ADDF69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1" y="591573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4">
            <a:extLst>
              <a:ext uri="{FF2B5EF4-FFF2-40B4-BE49-F238E27FC236}">
                <a16:creationId xmlns:a16="http://schemas.microsoft.com/office/drawing/2014/main" id="{E4AA9DBB-9182-B272-5A02-B53CC6878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1" y="57053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FCDC176-C5B8-4D75-A5A9-83FE646775CD}"/>
              </a:ext>
            </a:extLst>
          </p:cNvPr>
          <p:cNvPicPr>
            <a:picLocks noChangeAspect="1"/>
          </p:cNvPicPr>
          <p:nvPr/>
        </p:nvPicPr>
        <p:blipFill>
          <a:blip r:embed="rId4"/>
          <a:stretch>
            <a:fillRect/>
          </a:stretch>
        </p:blipFill>
        <p:spPr>
          <a:xfrm>
            <a:off x="2648355"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Nitrogen Rates in Soybean -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nitrogen</a:t>
            </a:r>
          </a:p>
        </p:txBody>
      </p:sp>
      <p:sp>
        <p:nvSpPr>
          <p:cNvPr id="13" name="Text Placeholder 15">
            <a:extLst>
              <a:ext uri="{FF2B5EF4-FFF2-40B4-BE49-F238E27FC236}">
                <a16:creationId xmlns:a16="http://schemas.microsoft.com/office/drawing/2014/main" id="{9FFA1552-5632-4232-A738-30B5315E646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Rectangle 20">
            <a:hlinkClick r:id="rId6" action="ppaction://hlinksldjump"/>
            <a:extLst>
              <a:ext uri="{FF2B5EF4-FFF2-40B4-BE49-F238E27FC236}">
                <a16:creationId xmlns:a16="http://schemas.microsoft.com/office/drawing/2014/main" id="{EF2F0BE7-CF71-4A57-AB85-B88BD0ABB8F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2" name="Picture 21" descr="Asset 8.png">
            <a:hlinkClick r:id="rId7" action="ppaction://hlinksldjump"/>
            <a:extLst>
              <a:ext uri="{FF2B5EF4-FFF2-40B4-BE49-F238E27FC236}">
                <a16:creationId xmlns:a16="http://schemas.microsoft.com/office/drawing/2014/main" id="{AE5109F9-483D-4C3E-ADE3-E9F80D626AB1}"/>
              </a:ext>
            </a:extLst>
          </p:cNvPr>
          <p:cNvPicPr>
            <a:picLocks noChangeAspect="1"/>
          </p:cNvPicPr>
          <p:nvPr/>
        </p:nvPicPr>
        <p:blipFill>
          <a:blip r:embed="rId8"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9B0670C1-2FCF-3FF4-77D0-B53BFA61D110}"/>
              </a:ext>
            </a:extLst>
          </p:cNvPr>
          <p:cNvGraphicFramePr>
            <a:graphicFrameLocks/>
          </p:cNvGraphicFramePr>
          <p:nvPr>
            <p:extLst>
              <p:ext uri="{D42A27DB-BD31-4B8C-83A1-F6EECF244321}">
                <p14:modId xmlns:p14="http://schemas.microsoft.com/office/powerpoint/2010/main" val="302113904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9B0670C1-2FCF-3FF4-77D0-B53BFA61D110}"/>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at each application timing in each year expressed in pounds of actual Nitrogen per acre.</a:t>
            </a:r>
          </a:p>
          <a:p>
            <a:r>
              <a:rPr lang="en-CA" dirty="0"/>
              <a:t>Note: Rates exclude non-users of Nitrogen.</a:t>
            </a:r>
          </a:p>
        </p:txBody>
      </p:sp>
    </p:spTree>
    <p:extLst>
      <p:ext uri="{BB962C8B-B14F-4D97-AF65-F5344CB8AC3E}">
        <p14:creationId xmlns:p14="http://schemas.microsoft.com/office/powerpoint/2010/main" val="2649756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1639C-875D-1731-5616-195A50248639}"/>
              </a:ext>
            </a:extLst>
          </p:cNvPr>
          <p:cNvPicPr>
            <a:picLocks noChangeAspect="1"/>
          </p:cNvPicPr>
          <p:nvPr/>
        </p:nvPicPr>
        <p:blipFill>
          <a:blip r:embed="rId3"/>
          <a:stretch>
            <a:fillRect/>
          </a:stretch>
        </p:blipFill>
        <p:spPr>
          <a:xfrm>
            <a:off x="2648356" y="880668"/>
            <a:ext cx="8961897" cy="565197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Phosphorus (P₂O₅) Rates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4" name="TextBox 13"/>
          <p:cNvSpPr txBox="1"/>
          <p:nvPr/>
        </p:nvSpPr>
        <p:spPr>
          <a:xfrm>
            <a:off x="9447212" y="2543401"/>
            <a:ext cx="204915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Phosphorus (P₂O₅) rates were unchanged in 2023 compared to 2022.</a:t>
            </a:r>
          </a:p>
        </p:txBody>
      </p:sp>
      <p:sp>
        <p:nvSpPr>
          <p:cNvPr id="13" name="Text Placeholder 15">
            <a:extLst>
              <a:ext uri="{FF2B5EF4-FFF2-40B4-BE49-F238E27FC236}">
                <a16:creationId xmlns:a16="http://schemas.microsoft.com/office/drawing/2014/main" id="{E09107F1-8316-4C23-BD4F-479CAA00E48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7" name="Rectangle 16">
            <a:hlinkClick r:id="rId5" action="ppaction://hlinksldjump"/>
            <a:extLst>
              <a:ext uri="{FF2B5EF4-FFF2-40B4-BE49-F238E27FC236}">
                <a16:creationId xmlns:a16="http://schemas.microsoft.com/office/drawing/2014/main" id="{CB07F692-2310-44B5-A4E9-724BB0D52AB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8" name="Picture 17" descr="Asset 8.png">
            <a:hlinkClick r:id="rId6" action="ppaction://hlinksldjump"/>
            <a:extLst>
              <a:ext uri="{FF2B5EF4-FFF2-40B4-BE49-F238E27FC236}">
                <a16:creationId xmlns:a16="http://schemas.microsoft.com/office/drawing/2014/main" id="{27E38085-58B2-469F-A8CB-A6D3D1AC2EB5}"/>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526A7C9F-C05A-6D70-72B1-E19474A3D93B}"/>
              </a:ext>
            </a:extLst>
          </p:cNvPr>
          <p:cNvGraphicFramePr>
            <a:graphicFrameLocks/>
          </p:cNvGraphicFramePr>
          <p:nvPr>
            <p:extLst>
              <p:ext uri="{D42A27DB-BD31-4B8C-83A1-F6EECF244321}">
                <p14:modId xmlns:p14="http://schemas.microsoft.com/office/powerpoint/2010/main" val="9195508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526A7C9F-C05A-6D70-72B1-E19474A3D93B}"/>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in each year expressed in pounds of actual Phosphorus (P₂O₅) per acre.</a:t>
            </a:r>
          </a:p>
          <a:p>
            <a:r>
              <a:rPr lang="en-CA" dirty="0"/>
              <a:t>Note: Rates include non-users of Phosphorus (P₂O₅).</a:t>
            </a:r>
          </a:p>
        </p:txBody>
      </p:sp>
    </p:spTree>
    <p:extLst>
      <p:ext uri="{BB962C8B-B14F-4D97-AF65-F5344CB8AC3E}">
        <p14:creationId xmlns:p14="http://schemas.microsoft.com/office/powerpoint/2010/main" val="3134808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B85734-D1F1-D5DA-D243-AFE0F714358E}"/>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Rates in Soybean - Average Rate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9" name="Text Placeholder 15">
            <a:extLst>
              <a:ext uri="{FF2B5EF4-FFF2-40B4-BE49-F238E27FC236}">
                <a16:creationId xmlns:a16="http://schemas.microsoft.com/office/drawing/2014/main" id="{83FF697B-7355-4E7C-A332-658137B2D18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2" name="Rectangle 21">
            <a:extLst>
              <a:ext uri="{FF2B5EF4-FFF2-40B4-BE49-F238E27FC236}">
                <a16:creationId xmlns:a16="http://schemas.microsoft.com/office/drawing/2014/main" id="{C34627F4-E921-4BF0-B2EE-21AE08AFE6EB}"/>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3" name="Picture 22">
            <a:extLst>
              <a:ext uri="{FF2B5EF4-FFF2-40B4-BE49-F238E27FC236}">
                <a16:creationId xmlns:a16="http://schemas.microsoft.com/office/drawing/2014/main" id="{2B5631C4-39D3-473C-B13A-32777FB024B9}"/>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5" name="Picture 14" descr="Asset 8.png">
            <a:hlinkClick r:id="rId7" action="ppaction://hlinksldjump"/>
            <a:extLst>
              <a:ext uri="{FF2B5EF4-FFF2-40B4-BE49-F238E27FC236}">
                <a16:creationId xmlns:a16="http://schemas.microsoft.com/office/drawing/2014/main" id="{D1FC1DB3-0909-47C1-A690-D1DB92287F24}"/>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8F841BD7-D9FD-8A95-2C97-2A97C034725B}"/>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643922A-3860-9E7B-9F30-7012FB8444A6}"/>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4CA0D69A-EB7E-18CF-1167-DCF5975629C2}"/>
              </a:ext>
            </a:extLst>
          </p:cNvPr>
          <p:cNvGraphicFramePr>
            <a:graphicFrameLocks/>
          </p:cNvGraphicFramePr>
          <p:nvPr>
            <p:extLst>
              <p:ext uri="{D42A27DB-BD31-4B8C-83A1-F6EECF244321}">
                <p14:modId xmlns:p14="http://schemas.microsoft.com/office/powerpoint/2010/main" val="20959826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4CA0D69A-EB7E-18CF-1167-DCF5975629C2}"/>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D7D88CA1-F320-AFB5-BDA4-8FDE7F4387A7}"/>
              </a:ext>
            </a:extLst>
          </p:cNvPr>
          <p:cNvSpPr txBox="1"/>
          <p:nvPr/>
        </p:nvSpPr>
        <p:spPr>
          <a:xfrm>
            <a:off x="8990012" y="3762601"/>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Younger farmers use slightly lower P</a:t>
            </a:r>
            <a:r>
              <a:rPr lang="en-US" sz="1000" baseline="-25000" dirty="0"/>
              <a:t>2</a:t>
            </a:r>
            <a:r>
              <a:rPr lang="en-US" sz="1000" dirty="0"/>
              <a:t>O</a:t>
            </a:r>
            <a:r>
              <a:rPr lang="en-US" sz="1000" baseline="-25000" dirty="0"/>
              <a:t>5</a:t>
            </a:r>
            <a:r>
              <a:rPr lang="en-US" sz="1000" dirty="0"/>
              <a:t> rates.</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geography, farm size, age and 4R familiarity, the graph illustrates the average Phosphorus (P₂O₅) application rate in pounds of Phosphorus (P₂O₅) per acre (including untreated soybean acres).</a:t>
            </a:r>
          </a:p>
        </p:txBody>
      </p:sp>
    </p:spTree>
    <p:extLst>
      <p:ext uri="{BB962C8B-B14F-4D97-AF65-F5344CB8AC3E}">
        <p14:creationId xmlns:p14="http://schemas.microsoft.com/office/powerpoint/2010/main" val="2507221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AF4CB1-8FC6-3D7B-7FDF-E9D61B22176F}"/>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Rates in Soybean - Rate Ranges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6712977" y="13430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714999" y="1524000"/>
            <a:ext cx="175101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52% of soybean acres were not treated with Phosphorus.</a:t>
            </a:r>
          </a:p>
        </p:txBody>
      </p:sp>
      <p:sp>
        <p:nvSpPr>
          <p:cNvPr id="18" name="Text Placeholder 15">
            <a:extLst>
              <a:ext uri="{FF2B5EF4-FFF2-40B4-BE49-F238E27FC236}">
                <a16:creationId xmlns:a16="http://schemas.microsoft.com/office/drawing/2014/main" id="{DA177581-6F9C-49B5-A2C0-636D5C84779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4" name="Rectangle 23">
            <a:hlinkClick r:id="rId5" action="ppaction://hlinksldjump"/>
            <a:extLst>
              <a:ext uri="{FF2B5EF4-FFF2-40B4-BE49-F238E27FC236}">
                <a16:creationId xmlns:a16="http://schemas.microsoft.com/office/drawing/2014/main" id="{553848AA-D2C0-4222-94E7-3B0D505750E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5" name="Picture 14" descr="Asset 8.png">
            <a:hlinkClick r:id="rId6" action="ppaction://hlinksldjump"/>
            <a:extLst>
              <a:ext uri="{FF2B5EF4-FFF2-40B4-BE49-F238E27FC236}">
                <a16:creationId xmlns:a16="http://schemas.microsoft.com/office/drawing/2014/main" id="{3AB7FB0D-3B26-482F-97FF-8DE56624E528}"/>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02F18A77-FFAC-1DE9-2A7E-E0FEC7BF7F6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E31C8D7-4E7B-C23B-B498-AA600182D20C}"/>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soybean acres that was treated with phosphorus (P</a:t>
            </a:r>
            <a:r>
              <a:rPr lang="en-US" baseline="-25000" dirty="0"/>
              <a:t>2</a:t>
            </a:r>
            <a:r>
              <a:rPr lang="en-US" dirty="0"/>
              <a:t>O</a:t>
            </a:r>
            <a:r>
              <a:rPr lang="en-US" baseline="-25000" dirty="0"/>
              <a:t>5</a:t>
            </a:r>
            <a:r>
              <a:rPr lang="en-US" dirty="0"/>
              <a:t>) at an application rate that fell within each rate range. The graph on the right illustrates the cumulative % of soybean acres that was treated with phosphorus (P</a:t>
            </a:r>
            <a:r>
              <a:rPr lang="en-US" baseline="-25000" dirty="0"/>
              <a:t>2</a:t>
            </a:r>
            <a:r>
              <a:rPr lang="en-US" dirty="0"/>
              <a:t>O</a:t>
            </a:r>
            <a:r>
              <a:rPr lang="en-US" baseline="-25000" dirty="0"/>
              <a:t>5</a:t>
            </a:r>
            <a:r>
              <a:rPr lang="en-US" dirty="0"/>
              <a:t>) at an application rate that fell within each rate range. </a:t>
            </a:r>
          </a:p>
        </p:txBody>
      </p:sp>
    </p:spTree>
    <p:extLst>
      <p:ext uri="{BB962C8B-B14F-4D97-AF65-F5344CB8AC3E}">
        <p14:creationId xmlns:p14="http://schemas.microsoft.com/office/powerpoint/2010/main" val="2912750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A0C742-A25E-5723-97A6-817B45E58BA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a:t>
            </a:r>
            <a:r>
              <a:rPr lang="en-US" sz="2200" dirty="0"/>
              <a:t> Rate Ranges in Soybean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7" name="Text Placeholder 15">
            <a:extLst>
              <a:ext uri="{FF2B5EF4-FFF2-40B4-BE49-F238E27FC236}">
                <a16:creationId xmlns:a16="http://schemas.microsoft.com/office/drawing/2014/main" id="{B32143C8-D50D-4D11-8046-018FDCAC0A3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9" name="Isosceles Triangle 18">
            <a:extLst>
              <a:ext uri="{FF2B5EF4-FFF2-40B4-BE49-F238E27FC236}">
                <a16:creationId xmlns:a16="http://schemas.microsoft.com/office/drawing/2014/main" id="{131B9E73-667C-4999-A038-EBA982FB3026}"/>
              </a:ext>
            </a:extLst>
          </p:cNvPr>
          <p:cNvSpPr/>
          <p:nvPr/>
        </p:nvSpPr>
        <p:spPr>
          <a:xfrm>
            <a:off x="10487117" y="390509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0" name="TextBox 19">
            <a:extLst>
              <a:ext uri="{FF2B5EF4-FFF2-40B4-BE49-F238E27FC236}">
                <a16:creationId xmlns:a16="http://schemas.microsoft.com/office/drawing/2014/main" id="{38E3AA44-C43C-4D07-8098-364FB7DA693F}"/>
              </a:ext>
            </a:extLst>
          </p:cNvPr>
          <p:cNvSpPr txBox="1"/>
          <p:nvPr/>
        </p:nvSpPr>
        <p:spPr>
          <a:xfrm>
            <a:off x="9159764" y="4088687"/>
            <a:ext cx="20400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30% of the P</a:t>
            </a:r>
            <a:r>
              <a:rPr lang="en-US" sz="1000" baseline="-25000" dirty="0"/>
              <a:t>2</a:t>
            </a:r>
            <a:r>
              <a:rPr lang="en-US" sz="1000" dirty="0"/>
              <a:t>O</a:t>
            </a:r>
            <a:r>
              <a:rPr lang="en-US" sz="1000" baseline="-25000" dirty="0"/>
              <a:t>5</a:t>
            </a:r>
            <a:r>
              <a:rPr lang="en-US" sz="1000" dirty="0"/>
              <a:t> volume was applied between 50 to 54.9 lbs./ac.</a:t>
            </a:r>
          </a:p>
        </p:txBody>
      </p:sp>
      <p:pic>
        <p:nvPicPr>
          <p:cNvPr id="22" name="Picture 21" descr="Asset 8.png">
            <a:hlinkClick r:id="rId5" action="ppaction://hlinksldjump"/>
            <a:extLst>
              <a:ext uri="{FF2B5EF4-FFF2-40B4-BE49-F238E27FC236}">
                <a16:creationId xmlns:a16="http://schemas.microsoft.com/office/drawing/2014/main" id="{ADEF52C5-5DAE-4EFB-AEF2-7FEA63098129}"/>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C03F51E8-F08B-57F0-B01B-4772E3222BFC}"/>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96918EF-8774-A38B-912F-6591B7591047}"/>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E05DCA53-1C1C-4BCE-8C02-43D39D3D7B7C}"/>
              </a:ext>
            </a:extLst>
          </p:cNvPr>
          <p:cNvGraphicFramePr>
            <a:graphicFrameLocks/>
          </p:cNvGraphicFramePr>
          <p:nvPr>
            <p:extLst>
              <p:ext uri="{D42A27DB-BD31-4B8C-83A1-F6EECF244321}">
                <p14:modId xmlns:p14="http://schemas.microsoft.com/office/powerpoint/2010/main" val="224597659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E05DCA53-1C1C-4BCE-8C02-43D39D3D7B7C}"/>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phosphorus (P₂O₅) volume that was applied in soybean within each rate range.</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1885610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1B53CEE8-C79C-44B7-A25B-6DC42C1E6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7" y="593421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4">
            <a:extLst>
              <a:ext uri="{FF2B5EF4-FFF2-40B4-BE49-F238E27FC236}">
                <a16:creationId xmlns:a16="http://schemas.microsoft.com/office/drawing/2014/main" id="{44463244-B8B1-52BC-0BCB-459AF50EC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7" y="536964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7" y="555220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C0EEA27A-1C9B-4EDC-A0AA-9DFC3C9D9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7" y="573679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00C2F4F-E479-44A3-9E51-1A4FDB58F4AF}"/>
              </a:ext>
            </a:extLst>
          </p:cNvPr>
          <p:cNvPicPr>
            <a:picLocks noChangeAspect="1"/>
          </p:cNvPicPr>
          <p:nvPr/>
        </p:nvPicPr>
        <p:blipFill>
          <a:blip r:embed="rId4"/>
          <a:stretch>
            <a:fillRect/>
          </a:stretch>
        </p:blipFill>
        <p:spPr>
          <a:xfrm>
            <a:off x="2648355"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Phosphorus (P₂O₅) Rates in Soybean -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phosphorus</a:t>
            </a:r>
          </a:p>
        </p:txBody>
      </p:sp>
      <p:sp>
        <p:nvSpPr>
          <p:cNvPr id="15" name="Text Placeholder 15">
            <a:extLst>
              <a:ext uri="{FF2B5EF4-FFF2-40B4-BE49-F238E27FC236}">
                <a16:creationId xmlns:a16="http://schemas.microsoft.com/office/drawing/2014/main" id="{9E6701D5-AA26-4424-84FB-278385AC547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0" name="TextBox 19">
            <a:extLst>
              <a:ext uri="{FF2B5EF4-FFF2-40B4-BE49-F238E27FC236}">
                <a16:creationId xmlns:a16="http://schemas.microsoft.com/office/drawing/2014/main" id="{9A0D7E62-C88F-464E-A9A3-29A1FFCCFEDF}"/>
              </a:ext>
            </a:extLst>
          </p:cNvPr>
          <p:cNvSpPr txBox="1"/>
          <p:nvPr/>
        </p:nvSpPr>
        <p:spPr>
          <a:xfrm>
            <a:off x="6475412" y="1735182"/>
            <a:ext cx="2022765"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Where Phosphorus was applied, average rates were 38 lbs./ac in 2023.</a:t>
            </a:r>
          </a:p>
        </p:txBody>
      </p:sp>
      <p:pic>
        <p:nvPicPr>
          <p:cNvPr id="21" name="Picture 20" descr="Asset 8.png">
            <a:hlinkClick r:id="rId6" action="ppaction://hlinksldjump"/>
            <a:extLst>
              <a:ext uri="{FF2B5EF4-FFF2-40B4-BE49-F238E27FC236}">
                <a16:creationId xmlns:a16="http://schemas.microsoft.com/office/drawing/2014/main" id="{4AD6337C-5A29-4E82-80CE-8CFEA2E917B2}"/>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6FD16D19-F3AA-B824-226B-927672F07F93}"/>
              </a:ext>
            </a:extLst>
          </p:cNvPr>
          <p:cNvGraphicFramePr>
            <a:graphicFrameLocks/>
          </p:cNvGraphicFramePr>
          <p:nvPr>
            <p:extLst>
              <p:ext uri="{D42A27DB-BD31-4B8C-83A1-F6EECF244321}">
                <p14:modId xmlns:p14="http://schemas.microsoft.com/office/powerpoint/2010/main" val="116603596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6FD16D19-F3AA-B824-226B-927672F07F9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at each application timing in each year expressed in pounds of actual Phosphorus (P₂O₅) per acre.</a:t>
            </a:r>
          </a:p>
          <a:p>
            <a:r>
              <a:rPr lang="en-CA" dirty="0"/>
              <a:t>Note: Rates </a:t>
            </a:r>
            <a:r>
              <a:rPr lang="en-CA" u="sng" dirty="0"/>
              <a:t>exclude</a:t>
            </a:r>
            <a:r>
              <a:rPr lang="en-CA" dirty="0"/>
              <a:t> non-users of Phosphorus (P₂O₅).</a:t>
            </a:r>
          </a:p>
        </p:txBody>
      </p:sp>
    </p:spTree>
    <p:extLst>
      <p:ext uri="{BB962C8B-B14F-4D97-AF65-F5344CB8AC3E}">
        <p14:creationId xmlns:p14="http://schemas.microsoft.com/office/powerpoint/2010/main" val="2976592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5FFFAD-CBB1-EAF9-6448-488AA9B1A319}"/>
              </a:ext>
            </a:extLst>
          </p:cNvPr>
          <p:cNvPicPr>
            <a:picLocks noChangeAspect="1"/>
          </p:cNvPicPr>
          <p:nvPr/>
        </p:nvPicPr>
        <p:blipFill>
          <a:blip r:embed="rId3"/>
          <a:stretch>
            <a:fillRect/>
          </a:stretch>
        </p:blipFill>
        <p:spPr>
          <a:xfrm>
            <a:off x="2648356" y="885536"/>
            <a:ext cx="8961899" cy="564223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Potassium (K₂O) Rates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Box 12"/>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2" name="TextBox 11"/>
          <p:cNvSpPr txBox="1"/>
          <p:nvPr/>
        </p:nvSpPr>
        <p:spPr>
          <a:xfrm>
            <a:off x="9643157" y="2238601"/>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Potassium (K₂O) rates were unchanged in 2023. </a:t>
            </a:r>
          </a:p>
        </p:txBody>
      </p:sp>
      <p:sp>
        <p:nvSpPr>
          <p:cNvPr id="14" name="Text Placeholder 15">
            <a:extLst>
              <a:ext uri="{FF2B5EF4-FFF2-40B4-BE49-F238E27FC236}">
                <a16:creationId xmlns:a16="http://schemas.microsoft.com/office/drawing/2014/main" id="{306B54D1-14A5-4EF3-903E-7290002E157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8" name="Rectangle 17">
            <a:hlinkClick r:id="rId5" action="ppaction://hlinksldjump"/>
            <a:extLst>
              <a:ext uri="{FF2B5EF4-FFF2-40B4-BE49-F238E27FC236}">
                <a16:creationId xmlns:a16="http://schemas.microsoft.com/office/drawing/2014/main" id="{F003DF95-4F0E-4345-8433-35BE9872103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7" name="Picture 16" descr="Asset 8.png">
            <a:hlinkClick r:id="rId6" action="ppaction://hlinksldjump"/>
            <a:extLst>
              <a:ext uri="{FF2B5EF4-FFF2-40B4-BE49-F238E27FC236}">
                <a16:creationId xmlns:a16="http://schemas.microsoft.com/office/drawing/2014/main" id="{E4B67509-9DDF-4E80-88BC-A9D269037B7E}"/>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1BE14360-63E5-6F66-6F29-5A34A81F0341}"/>
              </a:ext>
            </a:extLst>
          </p:cNvPr>
          <p:cNvGraphicFramePr>
            <a:graphicFrameLocks/>
          </p:cNvGraphicFramePr>
          <p:nvPr>
            <p:extLst>
              <p:ext uri="{D42A27DB-BD31-4B8C-83A1-F6EECF244321}">
                <p14:modId xmlns:p14="http://schemas.microsoft.com/office/powerpoint/2010/main" val="20165904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BE14360-63E5-6F66-6F29-5A34A81F034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in each year expressed in pounds of actual Potassium (K₂O) per acre.</a:t>
            </a:r>
          </a:p>
          <a:p>
            <a:r>
              <a:rPr lang="en-CA" dirty="0"/>
              <a:t>Note: Rates include non-users of Potassium (K₂O).</a:t>
            </a:r>
          </a:p>
        </p:txBody>
      </p:sp>
    </p:spTree>
    <p:extLst>
      <p:ext uri="{BB962C8B-B14F-4D97-AF65-F5344CB8AC3E}">
        <p14:creationId xmlns:p14="http://schemas.microsoft.com/office/powerpoint/2010/main" val="2231572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2513E6-77E4-B5CD-4265-D9A72EFBDBA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Rates in Soybean - Average Rate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9" name="Text Placeholder 15">
            <a:extLst>
              <a:ext uri="{FF2B5EF4-FFF2-40B4-BE49-F238E27FC236}">
                <a16:creationId xmlns:a16="http://schemas.microsoft.com/office/drawing/2014/main" id="{D1BE1028-9852-42FA-9D94-A9DD3D70B4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2" name="Rectangle 21">
            <a:extLst>
              <a:ext uri="{FF2B5EF4-FFF2-40B4-BE49-F238E27FC236}">
                <a16:creationId xmlns:a16="http://schemas.microsoft.com/office/drawing/2014/main" id="{C6646522-AC7D-4656-9AB8-687F691BBB04}"/>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3" name="Picture 22">
            <a:extLst>
              <a:ext uri="{FF2B5EF4-FFF2-40B4-BE49-F238E27FC236}">
                <a16:creationId xmlns:a16="http://schemas.microsoft.com/office/drawing/2014/main" id="{8196BE62-30C4-4348-9FBC-3C4C8F63618C}"/>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5" name="Picture 14" descr="Asset 8.png">
            <a:hlinkClick r:id="rId7" action="ppaction://hlinksldjump"/>
            <a:extLst>
              <a:ext uri="{FF2B5EF4-FFF2-40B4-BE49-F238E27FC236}">
                <a16:creationId xmlns:a16="http://schemas.microsoft.com/office/drawing/2014/main" id="{64BA9E1A-A94F-45DE-846D-9FBA7AAA544F}"/>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3FC51DCF-64C1-88C2-2777-ABB2AB073DC0}"/>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EC26906-D1E9-C5C8-3AD5-DE603B4F8061}"/>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21940D38-7751-B4EB-D024-573207D162BB}"/>
              </a:ext>
            </a:extLst>
          </p:cNvPr>
          <p:cNvGraphicFramePr>
            <a:graphicFrameLocks/>
          </p:cNvGraphicFramePr>
          <p:nvPr>
            <p:extLst>
              <p:ext uri="{D42A27DB-BD31-4B8C-83A1-F6EECF244321}">
                <p14:modId xmlns:p14="http://schemas.microsoft.com/office/powerpoint/2010/main" val="1130024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21940D38-7751-B4EB-D024-573207D162BB}"/>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geography, farm size, age and 4R familiarity, the graph illustrates the average potassium (K₂O) application rate in pounds of potassium (K₂O) per acre (including untreated soybean acres).</a:t>
            </a:r>
          </a:p>
        </p:txBody>
      </p:sp>
    </p:spTree>
    <p:extLst>
      <p:ext uri="{BB962C8B-B14F-4D97-AF65-F5344CB8AC3E}">
        <p14:creationId xmlns:p14="http://schemas.microsoft.com/office/powerpoint/2010/main" val="167979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6480F-370A-418D-8530-DF2FE4F59A42}"/>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Soybean - Rate Ranges in 2023</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Isosceles Triangle 15"/>
          <p:cNvSpPr/>
          <p:nvPr/>
        </p:nvSpPr>
        <p:spPr>
          <a:xfrm>
            <a:off x="6661590" y="127907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807542" y="1476601"/>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42% of soybean acres did not receive any Potassium in 2023.</a:t>
            </a:r>
          </a:p>
        </p:txBody>
      </p:sp>
      <p:sp>
        <p:nvSpPr>
          <p:cNvPr id="18" name="Text Placeholder 15">
            <a:extLst>
              <a:ext uri="{FF2B5EF4-FFF2-40B4-BE49-F238E27FC236}">
                <a16:creationId xmlns:a16="http://schemas.microsoft.com/office/drawing/2014/main" id="{170E964C-0CF4-4755-BBA0-49462DC5512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4" name="Rectangle 23">
            <a:hlinkClick r:id="rId6" action="ppaction://hlinksldjump"/>
            <a:extLst>
              <a:ext uri="{FF2B5EF4-FFF2-40B4-BE49-F238E27FC236}">
                <a16:creationId xmlns:a16="http://schemas.microsoft.com/office/drawing/2014/main" id="{DD4C75E6-4C58-433E-B1DF-34D23784F67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5" name="Picture 14" descr="Asset 8.png">
            <a:hlinkClick r:id="rId7" action="ppaction://hlinksldjump"/>
            <a:extLst>
              <a:ext uri="{FF2B5EF4-FFF2-40B4-BE49-F238E27FC236}">
                <a16:creationId xmlns:a16="http://schemas.microsoft.com/office/drawing/2014/main" id="{EB4A25BC-26D6-44C0-8AFA-137B1AC6F2A7}"/>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CBA7EB0-F9E8-07F5-91B2-2DCF98625FC4}"/>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B94FBBE-2E3D-6873-01A6-22549934121F}"/>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soybean acres that was treated with potassium (K</a:t>
            </a:r>
            <a:r>
              <a:rPr lang="en-US" baseline="-25000" dirty="0"/>
              <a:t>2</a:t>
            </a:r>
            <a:r>
              <a:rPr lang="en-US" dirty="0"/>
              <a:t>O) at an application rate that fell within each rate range. The graph on the right illustrates the cumulative % of soybean acres that was treated with potassium (K</a:t>
            </a:r>
            <a:r>
              <a:rPr lang="en-US" baseline="-25000" dirty="0"/>
              <a:t>2</a:t>
            </a:r>
            <a:r>
              <a:rPr lang="en-US" dirty="0"/>
              <a:t>O) at an application rate that fell within each rate range. </a:t>
            </a:r>
          </a:p>
        </p:txBody>
      </p:sp>
    </p:spTree>
    <p:extLst>
      <p:ext uri="{BB962C8B-B14F-4D97-AF65-F5344CB8AC3E}">
        <p14:creationId xmlns:p14="http://schemas.microsoft.com/office/powerpoint/2010/main" val="3543932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280A51-A227-495E-8CFA-C71075479095}"/>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Timing in Corn in 2023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9" name="Text Placeholder 15">
            <a:extLst>
              <a:ext uri="{FF2B5EF4-FFF2-40B4-BE49-F238E27FC236}">
                <a16:creationId xmlns:a16="http://schemas.microsoft.com/office/drawing/2014/main" id="{4B64A1AD-C9CB-4358-BD0D-38E5559095C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Rectangle 19">
            <a:extLst>
              <a:ext uri="{FF2B5EF4-FFF2-40B4-BE49-F238E27FC236}">
                <a16:creationId xmlns:a16="http://schemas.microsoft.com/office/drawing/2014/main" id="{6EA9F4CA-EB9A-4BD3-800B-30A24570BFB1}"/>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E8EBF79C-F00B-4F8B-B5A2-5BA574A4B97A}"/>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F018A5B-7371-9136-8003-76039DE7BCC5}"/>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D3C5574-696A-7D10-58E8-CEE7484AC86F}"/>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for each timing, the charts illustrate the % of total Phosphorus (P₂O₅) volume that was applied by geography, farm size, age and 4R program familiarity.</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77805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EBAE4C-C6C2-4846-90DE-E593CCB58EE3}"/>
              </a:ext>
            </a:extLst>
          </p:cNvPr>
          <p:cNvPicPr>
            <a:picLocks noChangeAspect="1"/>
          </p:cNvPicPr>
          <p:nvPr/>
        </p:nvPicPr>
        <p:blipFill>
          <a:blip r:embed="rId3"/>
          <a:stretch>
            <a:fillRect/>
          </a:stretch>
        </p:blipFill>
        <p:spPr>
          <a:xfrm>
            <a:off x="2650427" y="826044"/>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Soybean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Text Placeholder 15">
            <a:extLst>
              <a:ext uri="{FF2B5EF4-FFF2-40B4-BE49-F238E27FC236}">
                <a16:creationId xmlns:a16="http://schemas.microsoft.com/office/drawing/2014/main" id="{9110178C-B08E-4918-B873-ABE42E38388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7" name="TextBox 16">
            <a:extLst>
              <a:ext uri="{FF2B5EF4-FFF2-40B4-BE49-F238E27FC236}">
                <a16:creationId xmlns:a16="http://schemas.microsoft.com/office/drawing/2014/main" id="{1BB2A945-DBA9-447B-9212-D9930D2AC38E}"/>
              </a:ext>
            </a:extLst>
          </p:cNvPr>
          <p:cNvSpPr txBox="1"/>
          <p:nvPr/>
        </p:nvSpPr>
        <p:spPr>
          <a:xfrm>
            <a:off x="9477188" y="4354271"/>
            <a:ext cx="187502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32% of the K</a:t>
            </a:r>
            <a:r>
              <a:rPr lang="en-US" sz="1000" baseline="-25000" dirty="0"/>
              <a:t>2</a:t>
            </a:r>
            <a:r>
              <a:rPr lang="en-US" sz="1000" dirty="0"/>
              <a:t>O volume was applied between 100 – 129.9 lbs./ac.</a:t>
            </a:r>
          </a:p>
        </p:txBody>
      </p:sp>
      <p:pic>
        <p:nvPicPr>
          <p:cNvPr id="20" name="Picture 19" descr="Asset 8.png">
            <a:hlinkClick r:id="rId5" action="ppaction://hlinksldjump"/>
            <a:extLst>
              <a:ext uri="{FF2B5EF4-FFF2-40B4-BE49-F238E27FC236}">
                <a16:creationId xmlns:a16="http://schemas.microsoft.com/office/drawing/2014/main" id="{C4350964-C010-4F76-81D2-232BF11649F2}"/>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6F599ADB-64F5-EDDB-A8DB-3F5CAB7C6E40}"/>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D639211-D144-8C7B-B688-FD6FC985182C}"/>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5" name="Rectangle 4">
            <a:extLst>
              <a:ext uri="{FF2B5EF4-FFF2-40B4-BE49-F238E27FC236}">
                <a16:creationId xmlns:a16="http://schemas.microsoft.com/office/drawing/2014/main" id="{77DA2CDA-A6F7-7C99-09F8-53711EFDB64A}"/>
              </a:ext>
            </a:extLst>
          </p:cNvPr>
          <p:cNvSpPr/>
          <p:nvPr/>
        </p:nvSpPr>
        <p:spPr>
          <a:xfrm>
            <a:off x="2589212" y="4132730"/>
            <a:ext cx="9067800" cy="972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potassium (K₂O) volume that was applied in soybean within each rate range.</a:t>
            </a:r>
          </a:p>
          <a:p>
            <a:r>
              <a:rPr lang="en-US"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1512708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4">
            <a:extLst>
              <a:ext uri="{FF2B5EF4-FFF2-40B4-BE49-F238E27FC236}">
                <a16:creationId xmlns:a16="http://schemas.microsoft.com/office/drawing/2014/main" id="{6D71571F-25AC-EF4D-D089-2B9B496F3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1" y="533501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1" y="569522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EB0E0786-93E3-4E36-96FE-15D8667E9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1" y="589265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AA25F449-7B1A-4DF9-8E74-96A83835E5F7}"/>
              </a:ext>
            </a:extLst>
          </p:cNvPr>
          <p:cNvPicPr>
            <a:picLocks noChangeAspect="1"/>
          </p:cNvPicPr>
          <p:nvPr/>
        </p:nvPicPr>
        <p:blipFill>
          <a:blip r:embed="rId4"/>
          <a:stretch>
            <a:fillRect/>
          </a:stretch>
        </p:blipFill>
        <p:spPr>
          <a:xfrm>
            <a:off x="2648355"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Potassium (K₂O) Rates in Soybean -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potassium</a:t>
            </a:r>
          </a:p>
        </p:txBody>
      </p:sp>
      <p:sp>
        <p:nvSpPr>
          <p:cNvPr id="17" name="Text Placeholder 15">
            <a:extLst>
              <a:ext uri="{FF2B5EF4-FFF2-40B4-BE49-F238E27FC236}">
                <a16:creationId xmlns:a16="http://schemas.microsoft.com/office/drawing/2014/main" id="{76608253-C1E5-4A41-8358-EFD41380E7F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6" name="Picture 15" descr="Asset 8.png">
            <a:hlinkClick r:id="rId6" action="ppaction://hlinksldjump"/>
            <a:extLst>
              <a:ext uri="{FF2B5EF4-FFF2-40B4-BE49-F238E27FC236}">
                <a16:creationId xmlns:a16="http://schemas.microsoft.com/office/drawing/2014/main" id="{A0654DBA-024E-4243-B834-3E3A8ECF505E}"/>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19" name="Object 18">
            <a:extLst>
              <a:ext uri="{FF2B5EF4-FFF2-40B4-BE49-F238E27FC236}">
                <a16:creationId xmlns:a16="http://schemas.microsoft.com/office/drawing/2014/main" id="{DC37EE81-3AA1-F472-E52A-41D28E72A751}"/>
              </a:ext>
            </a:extLst>
          </p:cNvPr>
          <p:cNvGraphicFramePr>
            <a:graphicFrameLocks/>
          </p:cNvGraphicFramePr>
          <p:nvPr>
            <p:extLst>
              <p:ext uri="{D42A27DB-BD31-4B8C-83A1-F6EECF244321}">
                <p14:modId xmlns:p14="http://schemas.microsoft.com/office/powerpoint/2010/main" val="39913068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9" name="Object 18">
                        <a:extLst>
                          <a:ext uri="{FF2B5EF4-FFF2-40B4-BE49-F238E27FC236}">
                            <a16:creationId xmlns:a16="http://schemas.microsoft.com/office/drawing/2014/main" id="{DC37EE81-3AA1-F472-E52A-41D28E72A75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at each application timing in each year expressed in pounds of actual Potassium (K₂O) per acre.</a:t>
            </a:r>
          </a:p>
          <a:p>
            <a:r>
              <a:rPr lang="en-CA" dirty="0"/>
              <a:t>Note: Rates exclude non-users of Potassium (K₂O).</a:t>
            </a:r>
          </a:p>
        </p:txBody>
      </p:sp>
    </p:spTree>
    <p:extLst>
      <p:ext uri="{BB962C8B-B14F-4D97-AF65-F5344CB8AC3E}">
        <p14:creationId xmlns:p14="http://schemas.microsoft.com/office/powerpoint/2010/main" val="3617660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B8C50A-9B43-17E5-253A-9B91A0ACCBE6}"/>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Sulphur Rates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sulphur</a:t>
            </a:r>
          </a:p>
        </p:txBody>
      </p:sp>
      <p:sp>
        <p:nvSpPr>
          <p:cNvPr id="13" name="TextBox 12"/>
          <p:cNvSpPr txBox="1"/>
          <p:nvPr/>
        </p:nvSpPr>
        <p:spPr>
          <a:xfrm>
            <a:off x="9677792" y="2991892"/>
            <a:ext cx="16417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rates were slightly lower in 2023 than in 2022.</a:t>
            </a:r>
          </a:p>
        </p:txBody>
      </p:sp>
      <p:sp>
        <p:nvSpPr>
          <p:cNvPr id="14" name="Text Placeholder 15">
            <a:extLst>
              <a:ext uri="{FF2B5EF4-FFF2-40B4-BE49-F238E27FC236}">
                <a16:creationId xmlns:a16="http://schemas.microsoft.com/office/drawing/2014/main" id="{EF54A3D2-157B-4218-BF74-BAA09B7D83D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7" name="Rectangle 16">
            <a:hlinkClick r:id="rId5" action="ppaction://hlinksldjump"/>
            <a:extLst>
              <a:ext uri="{FF2B5EF4-FFF2-40B4-BE49-F238E27FC236}">
                <a16:creationId xmlns:a16="http://schemas.microsoft.com/office/drawing/2014/main" id="{04255284-C5F4-4103-AD7D-F82AF014FDA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8" name="Picture 17" descr="Asset 8.png">
            <a:hlinkClick r:id="rId6" action="ppaction://hlinksldjump"/>
            <a:extLst>
              <a:ext uri="{FF2B5EF4-FFF2-40B4-BE49-F238E27FC236}">
                <a16:creationId xmlns:a16="http://schemas.microsoft.com/office/drawing/2014/main" id="{1C888AA4-61B8-48DD-8A93-6D3ADCB6F07D}"/>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15E4BBA5-C00C-24C5-6ED6-2FF0B67949C1}"/>
              </a:ext>
            </a:extLst>
          </p:cNvPr>
          <p:cNvGraphicFramePr>
            <a:graphicFrameLocks/>
          </p:cNvGraphicFramePr>
          <p:nvPr>
            <p:extLst>
              <p:ext uri="{D42A27DB-BD31-4B8C-83A1-F6EECF244321}">
                <p14:modId xmlns:p14="http://schemas.microsoft.com/office/powerpoint/2010/main" val="43882355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5E4BBA5-C00C-24C5-6ED6-2FF0B67949C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in each year expressed in pounds of actual Sulphur per acre.</a:t>
            </a:r>
          </a:p>
          <a:p>
            <a:r>
              <a:rPr lang="en-CA" dirty="0"/>
              <a:t>Note: Rates include non-users of Sulphur.</a:t>
            </a:r>
          </a:p>
        </p:txBody>
      </p:sp>
    </p:spTree>
    <p:extLst>
      <p:ext uri="{BB962C8B-B14F-4D97-AF65-F5344CB8AC3E}">
        <p14:creationId xmlns:p14="http://schemas.microsoft.com/office/powerpoint/2010/main" val="2174984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C14459-548A-E687-367F-508CA2B7ED7E}"/>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Rates in Soybean - Average Rate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6650BFFA-FC27-4D02-8A9A-9AAB17B4A12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2" name="Rectangle 21">
            <a:extLst>
              <a:ext uri="{FF2B5EF4-FFF2-40B4-BE49-F238E27FC236}">
                <a16:creationId xmlns:a16="http://schemas.microsoft.com/office/drawing/2014/main" id="{75CBC213-9BF4-4B7E-A5DA-2E0975FA9B58}"/>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3" name="Picture 22">
            <a:extLst>
              <a:ext uri="{FF2B5EF4-FFF2-40B4-BE49-F238E27FC236}">
                <a16:creationId xmlns:a16="http://schemas.microsoft.com/office/drawing/2014/main" id="{F57067B0-177C-46B0-98F6-37F47F11562B}"/>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4" name="Picture 13" descr="Asset 8.png">
            <a:hlinkClick r:id="rId7" action="ppaction://hlinksldjump"/>
            <a:extLst>
              <a:ext uri="{FF2B5EF4-FFF2-40B4-BE49-F238E27FC236}">
                <a16:creationId xmlns:a16="http://schemas.microsoft.com/office/drawing/2014/main" id="{A5052536-938B-4316-8298-42949621A1B5}"/>
              </a:ext>
            </a:extLst>
          </p:cNvPr>
          <p:cNvPicPr>
            <a:picLocks noChangeAspect="1"/>
          </p:cNvPicPr>
          <p:nvPr/>
        </p:nvPicPr>
        <p:blipFill>
          <a:blip r:embed="rId8"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0A9D39F7-F1A8-B516-320B-CF686F85E6DB}"/>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997368D-B9D0-E9EB-B646-7579A9E5B21C}"/>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5" name="Object 4">
            <a:extLst>
              <a:ext uri="{FF2B5EF4-FFF2-40B4-BE49-F238E27FC236}">
                <a16:creationId xmlns:a16="http://schemas.microsoft.com/office/drawing/2014/main" id="{E10B1A66-EF9C-CA12-9AF1-C98BD2209C04}"/>
              </a:ext>
            </a:extLst>
          </p:cNvPr>
          <p:cNvGraphicFramePr>
            <a:graphicFrameLocks/>
          </p:cNvGraphicFramePr>
          <p:nvPr>
            <p:extLst>
              <p:ext uri="{D42A27DB-BD31-4B8C-83A1-F6EECF244321}">
                <p14:modId xmlns:p14="http://schemas.microsoft.com/office/powerpoint/2010/main" val="41309985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5" name="Object 4">
                        <a:extLst>
                          <a:ext uri="{FF2B5EF4-FFF2-40B4-BE49-F238E27FC236}">
                            <a16:creationId xmlns:a16="http://schemas.microsoft.com/office/drawing/2014/main" id="{E10B1A66-EF9C-CA12-9AF1-C98BD2209C04}"/>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by geography, farm size, age and 4R familiarity, the graph illustrates the average sulphur application rate in pounds of sulphur per acre (including untreated soybean acres).</a:t>
            </a:r>
          </a:p>
        </p:txBody>
      </p:sp>
    </p:spTree>
    <p:extLst>
      <p:ext uri="{BB962C8B-B14F-4D97-AF65-F5344CB8AC3E}">
        <p14:creationId xmlns:p14="http://schemas.microsoft.com/office/powerpoint/2010/main" val="3512936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270706-DFDD-2DD6-F6DF-0CB712A0CBE0}"/>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Rates in Soybean - Rate Ranges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Isosceles Triangle 16"/>
          <p:cNvSpPr/>
          <p:nvPr/>
        </p:nvSpPr>
        <p:spPr>
          <a:xfrm>
            <a:off x="6623327" y="159123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8" name="TextBox 17"/>
          <p:cNvSpPr txBox="1"/>
          <p:nvPr/>
        </p:nvSpPr>
        <p:spPr>
          <a:xfrm>
            <a:off x="5669067" y="1761869"/>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84% of soybean acres were not treated with Sulphur fertilizer.</a:t>
            </a:r>
          </a:p>
        </p:txBody>
      </p:sp>
      <p:sp>
        <p:nvSpPr>
          <p:cNvPr id="19" name="Text Placeholder 15">
            <a:extLst>
              <a:ext uri="{FF2B5EF4-FFF2-40B4-BE49-F238E27FC236}">
                <a16:creationId xmlns:a16="http://schemas.microsoft.com/office/drawing/2014/main" id="{ADCE0DBA-F4DC-4881-9533-6CB21384536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4" name="Picture 13" descr="Asset 8.png">
            <a:hlinkClick r:id="rId6" action="ppaction://hlinksldjump"/>
            <a:extLst>
              <a:ext uri="{FF2B5EF4-FFF2-40B4-BE49-F238E27FC236}">
                <a16:creationId xmlns:a16="http://schemas.microsoft.com/office/drawing/2014/main" id="{D91D0AFF-0F9B-4806-8CAE-DF05064DEFC0}"/>
              </a:ext>
            </a:extLst>
          </p:cNvPr>
          <p:cNvPicPr>
            <a:picLocks noChangeAspect="1"/>
          </p:cNvPicPr>
          <p:nvPr/>
        </p:nvPicPr>
        <p:blipFill>
          <a:blip r:embed="rId7" cstate="print"/>
          <a:stretch>
            <a:fillRect/>
          </a:stretch>
        </p:blipFill>
        <p:spPr>
          <a:xfrm>
            <a:off x="1371600" y="5178212"/>
            <a:ext cx="301752" cy="171642"/>
          </a:xfrm>
          <a:prstGeom prst="rect">
            <a:avLst/>
          </a:prstGeom>
        </p:spPr>
      </p:pic>
      <p:pic>
        <p:nvPicPr>
          <p:cNvPr id="3" name="Picture 2">
            <a:extLst>
              <a:ext uri="{FF2B5EF4-FFF2-40B4-BE49-F238E27FC236}">
                <a16:creationId xmlns:a16="http://schemas.microsoft.com/office/drawing/2014/main" id="{038C55CF-D98A-3781-608F-253153C6F0C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23F4B57-BCCF-D2B7-2FCB-6BF4BF301481}"/>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soybean acres that was treated with sulphur at an application rate that fell within each rate range. The graph on the right illustrates the cumulative % of soybean acres that was treated with sulphur at an application rate that fell within each rate range. </a:t>
            </a:r>
          </a:p>
        </p:txBody>
      </p:sp>
    </p:spTree>
    <p:extLst>
      <p:ext uri="{BB962C8B-B14F-4D97-AF65-F5344CB8AC3E}">
        <p14:creationId xmlns:p14="http://schemas.microsoft.com/office/powerpoint/2010/main" val="1716987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32BF98-2C44-91C7-F042-01E90CD960A9}"/>
              </a:ext>
            </a:extLst>
          </p:cNvPr>
          <p:cNvPicPr>
            <a:picLocks noChangeAspect="1"/>
          </p:cNvPicPr>
          <p:nvPr/>
        </p:nvPicPr>
        <p:blipFill>
          <a:blip r:embed="rId3"/>
          <a:stretch>
            <a:fillRect/>
          </a:stretch>
        </p:blipFill>
        <p:spPr>
          <a:xfrm>
            <a:off x="2648356" y="885879"/>
            <a:ext cx="8961897" cy="564154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Sulphur Rate Ranges in Soybean - % of Volume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64D2ED8E-5A74-480F-97EE-E044071A168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3" name="TextBox 2">
            <a:extLst>
              <a:ext uri="{FF2B5EF4-FFF2-40B4-BE49-F238E27FC236}">
                <a16:creationId xmlns:a16="http://schemas.microsoft.com/office/drawing/2014/main" id="{F24CAFCA-F165-357E-3B29-312EC59C02BD}"/>
              </a:ext>
            </a:extLst>
          </p:cNvPr>
          <p:cNvSpPr txBox="1"/>
          <p:nvPr/>
        </p:nvSpPr>
        <p:spPr>
          <a:xfrm>
            <a:off x="9049863" y="5611905"/>
            <a:ext cx="138794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38% of the S volume was applied at 25+ lbs./ac.</a:t>
            </a:r>
          </a:p>
        </p:txBody>
      </p:sp>
      <p:pic>
        <p:nvPicPr>
          <p:cNvPr id="19" name="Picture 18" descr="Asset 8.png">
            <a:hlinkClick r:id="rId5" action="ppaction://hlinksldjump"/>
            <a:extLst>
              <a:ext uri="{FF2B5EF4-FFF2-40B4-BE49-F238E27FC236}">
                <a16:creationId xmlns:a16="http://schemas.microsoft.com/office/drawing/2014/main" id="{2CAB6D57-BD95-4B81-84F1-A77CD45E3028}"/>
              </a:ext>
            </a:extLst>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4" name="Picture 3">
            <a:extLst>
              <a:ext uri="{FF2B5EF4-FFF2-40B4-BE49-F238E27FC236}">
                <a16:creationId xmlns:a16="http://schemas.microsoft.com/office/drawing/2014/main" id="{833C5E9E-E339-4E73-413B-8814E7005135}"/>
              </a:ext>
            </a:extLst>
          </p:cNvPr>
          <p:cNvPicPr>
            <a:picLocks noChangeAspect="1"/>
          </p:cNvPicPr>
          <p:nvPr/>
        </p:nvPicPr>
        <p:blipFill>
          <a:blip r:embed="rId7"/>
          <a:stretch>
            <a:fillRect/>
          </a:stretch>
        </p:blipFill>
        <p:spPr>
          <a:xfrm>
            <a:off x="12266612" y="0"/>
            <a:ext cx="4839315" cy="6858000"/>
          </a:xfrm>
          <a:prstGeom prst="rect">
            <a:avLst/>
          </a:prstGeom>
        </p:spPr>
      </p:pic>
      <p:pic>
        <p:nvPicPr>
          <p:cNvPr id="5" name="Picture 4" descr="Asset 9.png">
            <a:extLst>
              <a:ext uri="{FF2B5EF4-FFF2-40B4-BE49-F238E27FC236}">
                <a16:creationId xmlns:a16="http://schemas.microsoft.com/office/drawing/2014/main" id="{B756BBCA-02E8-B710-AC9A-B422CD45F6BC}"/>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sulphur volume that was applied in soybean within each rate range.</a:t>
            </a:r>
          </a:p>
          <a:p>
            <a:r>
              <a:rPr lang="en-CA" dirty="0"/>
              <a:t>Total pounds of actual sulphur applied was calculated based on all sources of sulphur nutrient from all fertilizer types.</a:t>
            </a:r>
          </a:p>
        </p:txBody>
      </p:sp>
    </p:spTree>
    <p:extLst>
      <p:ext uri="{BB962C8B-B14F-4D97-AF65-F5344CB8AC3E}">
        <p14:creationId xmlns:p14="http://schemas.microsoft.com/office/powerpoint/2010/main" val="484131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8" grpId="0" animBg="1"/>
      <p:bldP spid="8"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4">
            <a:extLst>
              <a:ext uri="{FF2B5EF4-FFF2-40B4-BE49-F238E27FC236}">
                <a16:creationId xmlns:a16="http://schemas.microsoft.com/office/drawing/2014/main" id="{D4E03567-62B2-4DC6-8A0E-B9A195373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30" y="514037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CB028454-0E4D-41AC-9BF7-604A836B0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30" y="532699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414DAB9C-4170-491B-9F2E-8D86D3C21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30" y="58963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4">
            <a:extLst>
              <a:ext uri="{FF2B5EF4-FFF2-40B4-BE49-F238E27FC236}">
                <a16:creationId xmlns:a16="http://schemas.microsoft.com/office/drawing/2014/main" id="{3625F7FF-A200-42D7-B034-08E128C89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30" y="570908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4">
            <a:extLst>
              <a:ext uri="{FF2B5EF4-FFF2-40B4-BE49-F238E27FC236}">
                <a16:creationId xmlns:a16="http://schemas.microsoft.com/office/drawing/2014/main" id="{FCAA62A7-1271-4575-8AE0-89DD58905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30" y="552204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26BBB7F-AE22-4C92-8C8A-F50CAE22F42A}"/>
              </a:ext>
            </a:extLst>
          </p:cNvPr>
          <p:cNvPicPr>
            <a:picLocks noChangeAspect="1"/>
          </p:cNvPicPr>
          <p:nvPr/>
        </p:nvPicPr>
        <p:blipFill>
          <a:blip r:embed="rId4"/>
          <a:stretch>
            <a:fillRect/>
          </a:stretch>
        </p:blipFill>
        <p:spPr>
          <a:xfrm>
            <a:off x="2556907" y="826045"/>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Sulphur Rates in Soybean - By Timing</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sulphur</a:t>
            </a:r>
          </a:p>
        </p:txBody>
      </p:sp>
      <p:sp>
        <p:nvSpPr>
          <p:cNvPr id="14" name="Text Placeholder 15">
            <a:extLst>
              <a:ext uri="{FF2B5EF4-FFF2-40B4-BE49-F238E27FC236}">
                <a16:creationId xmlns:a16="http://schemas.microsoft.com/office/drawing/2014/main" id="{93066F5A-C551-45AA-A080-CB9D423F113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21" name="TextBox 20">
            <a:extLst>
              <a:ext uri="{FF2B5EF4-FFF2-40B4-BE49-F238E27FC236}">
                <a16:creationId xmlns:a16="http://schemas.microsoft.com/office/drawing/2014/main" id="{67D5A71F-89FE-42D5-877F-1A4F305A8365}"/>
              </a:ext>
            </a:extLst>
          </p:cNvPr>
          <p:cNvSpPr txBox="1"/>
          <p:nvPr/>
        </p:nvSpPr>
        <p:spPr>
          <a:xfrm>
            <a:off x="5180012" y="1693818"/>
            <a:ext cx="20227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Where Sulphur was applied, average rates were 14 lbs./ac in 2023.</a:t>
            </a:r>
          </a:p>
        </p:txBody>
      </p:sp>
      <p:sp>
        <p:nvSpPr>
          <p:cNvPr id="22" name="Rectangle 21">
            <a:hlinkClick r:id="rId6" action="ppaction://hlinksldjump"/>
            <a:extLst>
              <a:ext uri="{FF2B5EF4-FFF2-40B4-BE49-F238E27FC236}">
                <a16:creationId xmlns:a16="http://schemas.microsoft.com/office/drawing/2014/main" id="{476D6E8E-0669-4E1C-90B6-30C1DC562F0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Soybean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0" name="Picture 19" descr="Asset 8.png">
            <a:hlinkClick r:id="rId7" action="ppaction://hlinksldjump"/>
            <a:extLst>
              <a:ext uri="{FF2B5EF4-FFF2-40B4-BE49-F238E27FC236}">
                <a16:creationId xmlns:a16="http://schemas.microsoft.com/office/drawing/2014/main" id="{93065950-0A36-4481-920F-11A64EF5A02C}"/>
              </a:ext>
            </a:extLst>
          </p:cNvPr>
          <p:cNvPicPr>
            <a:picLocks noChangeAspect="1"/>
          </p:cNvPicPr>
          <p:nvPr/>
        </p:nvPicPr>
        <p:blipFill>
          <a:blip r:embed="rId8"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A57B26D8-DEAA-6E29-FAA1-0ED7AA2D13A5}"/>
              </a:ext>
            </a:extLst>
          </p:cNvPr>
          <p:cNvGraphicFramePr>
            <a:graphicFrameLocks/>
          </p:cNvGraphicFramePr>
          <p:nvPr>
            <p:extLst>
              <p:ext uri="{D42A27DB-BD31-4B8C-83A1-F6EECF244321}">
                <p14:modId xmlns:p14="http://schemas.microsoft.com/office/powerpoint/2010/main" val="39913068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A57B26D8-DEAA-6E29-FAA1-0ED7AA2D13A5}"/>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at each application timing in each year expressed in pounds of actual Sulphur per acre.</a:t>
            </a:r>
          </a:p>
          <a:p>
            <a:r>
              <a:rPr lang="en-CA" dirty="0"/>
              <a:t>Note: Rates exclude non-users of Sulphur.</a:t>
            </a:r>
          </a:p>
        </p:txBody>
      </p:sp>
    </p:spTree>
    <p:extLst>
      <p:ext uri="{BB962C8B-B14F-4D97-AF65-F5344CB8AC3E}">
        <p14:creationId xmlns:p14="http://schemas.microsoft.com/office/powerpoint/2010/main" val="3604710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ED080-17D8-45D5-AF7F-BDC1DAE06963}"/>
              </a:ext>
            </a:extLst>
          </p:cNvPr>
          <p:cNvPicPr>
            <a:picLocks noChangeAspect="1"/>
          </p:cNvPicPr>
          <p:nvPr/>
        </p:nvPicPr>
        <p:blipFill>
          <a:blip r:embed="rId3"/>
          <a:stretch>
            <a:fillRect/>
          </a:stretch>
        </p:blipFill>
        <p:spPr>
          <a:xfrm>
            <a:off x="3806695" y="1341200"/>
            <a:ext cx="6645216" cy="473090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Soybean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4" name="TextBox 3"/>
          <p:cNvSpPr txBox="1"/>
          <p:nvPr/>
        </p:nvSpPr>
        <p:spPr>
          <a:xfrm>
            <a:off x="4799012" y="3530975"/>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Two-thirds of soybean growers say they use the same fertilizer program on all of their soybean fields.</a:t>
            </a:r>
          </a:p>
        </p:txBody>
      </p:sp>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2" name="Picture 11" descr="Asset 8.png">
            <a:hlinkClick r:id="rId6" action="ppaction://hlinksldjump"/>
            <a:extLst>
              <a:ext uri="{FF2B5EF4-FFF2-40B4-BE49-F238E27FC236}">
                <a16:creationId xmlns:a16="http://schemas.microsoft.com/office/drawing/2014/main" id="{A357061C-399E-4663-8531-7451FF1C86C7}"/>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10" name="Object 9">
            <a:extLst>
              <a:ext uri="{FF2B5EF4-FFF2-40B4-BE49-F238E27FC236}">
                <a16:creationId xmlns:a16="http://schemas.microsoft.com/office/drawing/2014/main" id="{18A56E2D-5B97-1EFD-5B65-4957FA04E47F}"/>
              </a:ext>
            </a:extLst>
          </p:cNvPr>
          <p:cNvGraphicFramePr>
            <a:graphicFrameLocks/>
          </p:cNvGraphicFramePr>
          <p:nvPr>
            <p:extLst>
              <p:ext uri="{D42A27DB-BD31-4B8C-83A1-F6EECF244321}">
                <p14:modId xmlns:p14="http://schemas.microsoft.com/office/powerpoint/2010/main" val="165481640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0" name="Object 9">
                        <a:extLst>
                          <a:ext uri="{FF2B5EF4-FFF2-40B4-BE49-F238E27FC236}">
                            <a16:creationId xmlns:a16="http://schemas.microsoft.com/office/drawing/2014/main" id="{18A56E2D-5B97-1EFD-5B65-4957FA04E47F}"/>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soybean crop, did you: a) use variable rate technology based on prescription maps on all of your soybean acres, b) use variable rate technology based on prescription maps on some of your soybean acres, c) tailor your fertilizer program on a field-by-field basis or d) use exactly the same fertilizer program for all soybean fields on the farm?”</a:t>
            </a:r>
          </a:p>
          <a:p>
            <a:r>
              <a:rPr lang="en-CA" dirty="0"/>
              <a:t>The graph illustrates the % of soybean growers who followed each fertilizer program in their 2023 soybean crop.</a:t>
            </a:r>
          </a:p>
        </p:txBody>
      </p:sp>
    </p:spTree>
    <p:extLst>
      <p:ext uri="{BB962C8B-B14F-4D97-AF65-F5344CB8AC3E}">
        <p14:creationId xmlns:p14="http://schemas.microsoft.com/office/powerpoint/2010/main" val="148557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935294-6350-CBA4-32B1-8713527194E9}"/>
              </a:ext>
            </a:extLst>
          </p:cNvPr>
          <p:cNvPicPr>
            <a:picLocks noChangeAspect="1"/>
          </p:cNvPicPr>
          <p:nvPr/>
        </p:nvPicPr>
        <p:blipFill>
          <a:blip r:embed="rId3"/>
          <a:stretch>
            <a:fillRect/>
          </a:stretch>
        </p:blipFill>
        <p:spPr>
          <a:xfrm>
            <a:off x="2662552" y="831049"/>
            <a:ext cx="8933507" cy="575121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Trend in Fertilizer Program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 Placeholder 15">
            <a:extLst>
              <a:ext uri="{FF2B5EF4-FFF2-40B4-BE49-F238E27FC236}">
                <a16:creationId xmlns:a16="http://schemas.microsoft.com/office/drawing/2014/main" id="{686017A2-D124-4BCA-B0A6-B89BB204A73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0" name="Picture 9" descr="Asset 8.png">
            <a:hlinkClick r:id="rId6" action="ppaction://hlinksldjump"/>
            <a:extLst>
              <a:ext uri="{FF2B5EF4-FFF2-40B4-BE49-F238E27FC236}">
                <a16:creationId xmlns:a16="http://schemas.microsoft.com/office/drawing/2014/main" id="{8106E001-0E41-4AF9-A876-19125F130BE2}"/>
              </a:ext>
            </a:extLst>
          </p:cNvPr>
          <p:cNvPicPr>
            <a:picLocks noChangeAspect="1"/>
          </p:cNvPicPr>
          <p:nvPr/>
        </p:nvPicPr>
        <p:blipFill>
          <a:blip r:embed="rId7" cstate="print"/>
          <a:stretch>
            <a:fillRect/>
          </a:stretch>
        </p:blipFill>
        <p:spPr>
          <a:xfrm>
            <a:off x="1371600" y="5178212"/>
            <a:ext cx="301752" cy="171642"/>
          </a:xfrm>
          <a:prstGeom prst="rect">
            <a:avLst/>
          </a:prstGeom>
        </p:spPr>
      </p:pic>
      <p:cxnSp>
        <p:nvCxnSpPr>
          <p:cNvPr id="12" name="Straight Connector 11">
            <a:extLst>
              <a:ext uri="{FF2B5EF4-FFF2-40B4-BE49-F238E27FC236}">
                <a16:creationId xmlns:a16="http://schemas.microsoft.com/office/drawing/2014/main" id="{AC9111D9-BB7B-F96A-4FCA-FB69B3C201E1}"/>
              </a:ext>
            </a:extLst>
          </p:cNvPr>
          <p:cNvCxnSpPr/>
          <p:nvPr/>
        </p:nvCxnSpPr>
        <p:spPr>
          <a:xfrm flipH="1">
            <a:off x="7085012" y="4535992"/>
            <a:ext cx="1005940" cy="0"/>
          </a:xfrm>
          <a:prstGeom prst="line">
            <a:avLst/>
          </a:prstGeom>
          <a:ln w="25400">
            <a:solidFill>
              <a:schemeClr val="bg2"/>
            </a:solidFill>
            <a:headEnd type="none" w="med" len="med"/>
            <a:tailEnd type="triangle" w="med" len="med"/>
          </a:ln>
          <a:effectLst>
            <a:outerShdw blurRad="50800" dist="25400" dir="2700000" algn="ctr" rotWithShape="0">
              <a:schemeClr val="tx1">
                <a:alpha val="20000"/>
              </a:scheme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14C107-6803-ADAD-CD5F-13D65284C31B}"/>
              </a:ext>
            </a:extLst>
          </p:cNvPr>
          <p:cNvSpPr txBox="1"/>
          <p:nvPr/>
        </p:nvSpPr>
        <p:spPr>
          <a:xfrm>
            <a:off x="7622401" y="4355424"/>
            <a:ext cx="193620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More soybean growers tailored their fertilizer program field by field.</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soybean crop, did you: a) use variable rate technology based on prescription maps on all of your soybean acres, b) use variable rate technology based on prescription maps on some of your soybean acres, c) tailor your fertilizer program on a field-by-field basis or d) use exactly the same fertilizer program for all soybean fields on the farm?”</a:t>
            </a:r>
          </a:p>
          <a:p>
            <a:r>
              <a:rPr lang="en-CA" dirty="0"/>
              <a:t>The graph illustrates the % of soybean growers who followed each fertilizer program in their soybean crop in each year.</a:t>
            </a:r>
          </a:p>
        </p:txBody>
      </p:sp>
    </p:spTree>
    <p:extLst>
      <p:ext uri="{BB962C8B-B14F-4D97-AF65-F5344CB8AC3E}">
        <p14:creationId xmlns:p14="http://schemas.microsoft.com/office/powerpoint/2010/main" val="184297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A8A895-818B-4140-1F56-9DAD91E83810}"/>
              </a:ext>
            </a:extLst>
          </p:cNvPr>
          <p:cNvPicPr>
            <a:picLocks noChangeAspect="1"/>
          </p:cNvPicPr>
          <p:nvPr/>
        </p:nvPicPr>
        <p:blipFill>
          <a:blip r:embed="rId3"/>
          <a:stretch>
            <a:fillRect/>
          </a:stretch>
        </p:blipFill>
        <p:spPr>
          <a:xfrm>
            <a:off x="2662552" y="831049"/>
            <a:ext cx="8933507" cy="575121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Fertilizer Program in Soybean - by Sub-Group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3" name="Text Placeholder 15">
            <a:extLst>
              <a:ext uri="{FF2B5EF4-FFF2-40B4-BE49-F238E27FC236}">
                <a16:creationId xmlns:a16="http://schemas.microsoft.com/office/drawing/2014/main" id="{EE4BAF44-A013-47D1-BD34-5B3E582CA0B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4" name="Rectangle 13">
            <a:extLst>
              <a:ext uri="{FF2B5EF4-FFF2-40B4-BE49-F238E27FC236}">
                <a16:creationId xmlns:a16="http://schemas.microsoft.com/office/drawing/2014/main" id="{CA890E2A-62F4-4D11-B3C7-DFC9E75AC0E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5" name="Picture 14">
            <a:extLst>
              <a:ext uri="{FF2B5EF4-FFF2-40B4-BE49-F238E27FC236}">
                <a16:creationId xmlns:a16="http://schemas.microsoft.com/office/drawing/2014/main" id="{0069CE0B-5751-4401-8743-E919BB2BF35C}"/>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1" name="Picture 10" descr="Asset 8.png">
            <a:hlinkClick r:id="rId6" action="ppaction://hlinksldjump"/>
            <a:extLst>
              <a:ext uri="{FF2B5EF4-FFF2-40B4-BE49-F238E27FC236}">
                <a16:creationId xmlns:a16="http://schemas.microsoft.com/office/drawing/2014/main" id="{15A5E18B-A501-48CA-9AED-B1B568250B9A}"/>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fertilizer application on your 2023 soybean crop, did you: a) use variable rate technology based on prescription maps on all of your soybean acres, b) use variable rate technology based on prescription maps on some of your soybean acres, c) tailor your fertilizer program on a field-by-field basis or d) use exactly the same fertilizer program for all soybean fields on the farm?”</a:t>
            </a:r>
          </a:p>
          <a:p>
            <a:r>
              <a:rPr lang="en-US" dirty="0"/>
              <a:t>Separately by geography, farm size, age and 4R familiarity, the graph on the left illustrates the % of soybean growers who used variable rates on some or all of their soybean fields.  The graph in the middle illustrates the % of soybean growers who tailored their fertilizer program on a field-by-field basis.  The graph on the right illustrates the % of soybean growers who used the same fertilizer program on all of their soybean fields.</a:t>
            </a:r>
          </a:p>
        </p:txBody>
      </p:sp>
    </p:spTree>
    <p:extLst>
      <p:ext uri="{BB962C8B-B14F-4D97-AF65-F5344CB8AC3E}">
        <p14:creationId xmlns:p14="http://schemas.microsoft.com/office/powerpoint/2010/main" val="3654190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A40AD-85A0-42ED-6EE1-40CC8471DD7F}"/>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Corn -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8" name="Text Placeholder 15">
            <a:extLst>
              <a:ext uri="{FF2B5EF4-FFF2-40B4-BE49-F238E27FC236}">
                <a16:creationId xmlns:a16="http://schemas.microsoft.com/office/drawing/2014/main" id="{F5EC631D-6D90-4040-AF16-3EB701A2DFE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9" name="Rectangle 18">
            <a:hlinkClick r:id="rId8" action="ppaction://hlinksldjump"/>
            <a:extLst>
              <a:ext uri="{FF2B5EF4-FFF2-40B4-BE49-F238E27FC236}">
                <a16:creationId xmlns:a16="http://schemas.microsoft.com/office/drawing/2014/main" id="{81FFFA13-66D4-4610-9FFD-CFDA4DCCF2D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5" name="Isosceles Triangle 24">
            <a:extLst>
              <a:ext uri="{FF2B5EF4-FFF2-40B4-BE49-F238E27FC236}">
                <a16:creationId xmlns:a16="http://schemas.microsoft.com/office/drawing/2014/main" id="{B18D4E66-4508-4B17-A70D-B50ED2A692C7}"/>
              </a:ext>
            </a:extLst>
          </p:cNvPr>
          <p:cNvSpPr/>
          <p:nvPr/>
        </p:nvSpPr>
        <p:spPr>
          <a:xfrm rot="16200000">
            <a:off x="9535099" y="32967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8" name="TextBox 27">
            <a:extLst>
              <a:ext uri="{FF2B5EF4-FFF2-40B4-BE49-F238E27FC236}">
                <a16:creationId xmlns:a16="http://schemas.microsoft.com/office/drawing/2014/main" id="{28C3C1DF-0C8C-4C1E-BED9-3D19405F8CA6}"/>
              </a:ext>
            </a:extLst>
          </p:cNvPr>
          <p:cNvSpPr txBox="1"/>
          <p:nvPr/>
        </p:nvSpPr>
        <p:spPr>
          <a:xfrm>
            <a:off x="9716152" y="3170230"/>
            <a:ext cx="2438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higher % of Potassium (K₂O) volume was applied in the spring before planting in 2023, returning to more typical levels.</a:t>
            </a:r>
          </a:p>
        </p:txBody>
      </p:sp>
      <p:pic>
        <p:nvPicPr>
          <p:cNvPr id="3" name="Picture 2">
            <a:extLst>
              <a:ext uri="{FF2B5EF4-FFF2-40B4-BE49-F238E27FC236}">
                <a16:creationId xmlns:a16="http://schemas.microsoft.com/office/drawing/2014/main" id="{60496C0E-B3AA-F3FD-8C97-DD157B7638E3}"/>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9DBE5E5-CED7-55F0-AD60-A2502E3DE18B}"/>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Potassium (K₂O) volume applied in corn that was applied at each timing in each year. </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7F2AE3-5298-3413-E688-0528B13F7D13}"/>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Use of Variable Rates by Fertilizer Type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12" name="Picture 11" descr="Asset 8.png">
            <a:hlinkClick r:id="rId5" action="ppaction://hlinksldjump"/>
            <a:extLst>
              <a:ext uri="{FF2B5EF4-FFF2-40B4-BE49-F238E27FC236}">
                <a16:creationId xmlns:a16="http://schemas.microsoft.com/office/drawing/2014/main" id="{779820D7-F587-4877-AE47-890CC89AE0E4}"/>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263D7E0E-467E-1C80-6C1B-0E25859FD1E6}"/>
              </a:ext>
            </a:extLst>
          </p:cNvPr>
          <p:cNvGraphicFramePr>
            <a:graphicFrameLocks/>
          </p:cNvGraphicFramePr>
          <p:nvPr>
            <p:extLst>
              <p:ext uri="{D42A27DB-BD31-4B8C-83A1-F6EECF244321}">
                <p14:modId xmlns:p14="http://schemas.microsoft.com/office/powerpoint/2010/main" val="14886800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63D7E0E-467E-1C80-6C1B-0E25859FD1E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Users of each fertilizer type who used variable rates on some or all of their fields were asked: "For which of the following fertilizer types/blends did you use variable rates?"</a:t>
            </a:r>
          </a:p>
          <a:p>
            <a:pPr lvl="0"/>
            <a:r>
              <a:rPr lang="en-US" dirty="0"/>
              <a:t>The chart illustrates the % of users of each fertilizer type who used variable rates when they applied that fertilizer type.</a:t>
            </a:r>
          </a:p>
        </p:txBody>
      </p:sp>
    </p:spTree>
    <p:extLst>
      <p:ext uri="{BB962C8B-B14F-4D97-AF65-F5344CB8AC3E}">
        <p14:creationId xmlns:p14="http://schemas.microsoft.com/office/powerpoint/2010/main" val="320193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8B567F-5DB9-AFE0-2CC3-C10B2F824A08}"/>
              </a:ext>
            </a:extLst>
          </p:cNvPr>
          <p:cNvPicPr>
            <a:picLocks noChangeAspect="1"/>
          </p:cNvPicPr>
          <p:nvPr/>
        </p:nvPicPr>
        <p:blipFill>
          <a:blip r:embed="rId3"/>
          <a:stretch>
            <a:fillRect/>
          </a:stretch>
        </p:blipFill>
        <p:spPr>
          <a:xfrm>
            <a:off x="2657801" y="819947"/>
            <a:ext cx="8943010" cy="5773412"/>
          </a:xfrm>
          <a:prstGeom prst="rect">
            <a:avLst/>
          </a:prstGeom>
        </p:spPr>
      </p:pic>
      <p:sp>
        <p:nvSpPr>
          <p:cNvPr id="15" name="Text Placeholder 15">
            <a:extLst>
              <a:ext uri="{FF2B5EF4-FFF2-40B4-BE49-F238E27FC236}">
                <a16:creationId xmlns:a16="http://schemas.microsoft.com/office/drawing/2014/main" id="{2998688F-2109-4614-AA54-1DB106FB044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Consistency Criteria for Soybean</a:t>
            </a:r>
            <a:endParaRPr lang="en-US" sz="2200" dirty="0"/>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4" cstate="print"/>
          <a:stretch>
            <a:fillRect/>
          </a:stretch>
        </p:blipFill>
        <p:spPr>
          <a:xfrm>
            <a:off x="225215" y="5120640"/>
            <a:ext cx="301752" cy="301752"/>
          </a:xfrm>
          <a:prstGeom prst="rect">
            <a:avLst/>
          </a:prstGeom>
        </p:spPr>
      </p:pic>
      <p:sp>
        <p:nvSpPr>
          <p:cNvPr id="18" name="TextBox 17">
            <a:extLst>
              <a:ext uri="{FF2B5EF4-FFF2-40B4-BE49-F238E27FC236}">
                <a16:creationId xmlns:a16="http://schemas.microsoft.com/office/drawing/2014/main" id="{420652BC-D395-4F78-BE25-09B68B3FFB22}"/>
              </a:ext>
            </a:extLst>
          </p:cNvPr>
          <p:cNvSpPr txBox="1"/>
          <p:nvPr/>
        </p:nvSpPr>
        <p:spPr>
          <a:xfrm>
            <a:off x="492253"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01B1A"/>
                </a:solidFill>
                <a:effectLst/>
                <a:uLnTx/>
                <a:uFillTx/>
                <a:latin typeface="Calibri"/>
                <a:ea typeface="+mn-ea"/>
                <a:cs typeface="+mn-cs"/>
              </a:rPr>
              <a:t>CONSISTENCY CRITERIA</a:t>
            </a:r>
          </a:p>
        </p:txBody>
      </p:sp>
      <p:sp>
        <p:nvSpPr>
          <p:cNvPr id="6" name="TextBox 5">
            <a:extLst>
              <a:ext uri="{FF2B5EF4-FFF2-40B4-BE49-F238E27FC236}">
                <a16:creationId xmlns:a16="http://schemas.microsoft.com/office/drawing/2014/main" id="{E6BDE670-FC06-E73C-08E7-2909E219399A}"/>
              </a:ext>
            </a:extLst>
          </p:cNvPr>
          <p:cNvSpPr txBox="1"/>
          <p:nvPr/>
        </p:nvSpPr>
        <p:spPr>
          <a:xfrm>
            <a:off x="4494212" y="2628566"/>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Level 1 Compliance was unchanged in 2023.</a:t>
            </a:r>
          </a:p>
        </p:txBody>
      </p:sp>
      <p:sp>
        <p:nvSpPr>
          <p:cNvPr id="7" name="TextBox 6">
            <a:extLst>
              <a:ext uri="{FF2B5EF4-FFF2-40B4-BE49-F238E27FC236}">
                <a16:creationId xmlns:a16="http://schemas.microsoft.com/office/drawing/2014/main" id="{2DCE1003-F390-63D0-2A17-73AF60DFAAB2}"/>
              </a:ext>
            </a:extLst>
          </p:cNvPr>
          <p:cNvSpPr txBox="1"/>
          <p:nvPr/>
        </p:nvSpPr>
        <p:spPr>
          <a:xfrm>
            <a:off x="5788032" y="5430036"/>
            <a:ext cx="106838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Level 2 Compliance declined in 2023.</a:t>
            </a:r>
          </a:p>
        </p:txBody>
      </p:sp>
      <p:sp>
        <p:nvSpPr>
          <p:cNvPr id="29" name="MoreInfo">
            <a:extLst>
              <a:ext uri="{FF2B5EF4-FFF2-40B4-BE49-F238E27FC236}">
                <a16:creationId xmlns:a16="http://schemas.microsoft.com/office/drawing/2014/main" id="{5225B13D-D1D9-4DCC-99FD-B0A97647F0D4}"/>
              </a:ext>
            </a:extLst>
          </p:cNvPr>
          <p:cNvSpPr txBox="1"/>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1" i="0" u="none" strike="noStrike" kern="1200" cap="none" spc="0" normalizeH="0" baseline="0" noProof="0" dirty="0">
                <a:ln>
                  <a:noFill/>
                </a:ln>
                <a:solidFill>
                  <a:srgbClr val="201B1A"/>
                </a:solidFill>
                <a:effectLst/>
                <a:uLnTx/>
                <a:uFillTx/>
                <a:latin typeface="Calibri"/>
                <a:ea typeface="+mn-ea"/>
                <a:cs typeface="+mn-cs"/>
              </a:rPr>
              <a:t>Level 1</a:t>
            </a:r>
            <a:r>
              <a:rPr kumimoji="0" lang="en-CA" sz="1050" b="0" i="0" u="none" strike="noStrike" kern="1200" cap="none" spc="0" normalizeH="0" baseline="0" noProof="0" dirty="0">
                <a:ln>
                  <a:noFill/>
                </a:ln>
                <a:solidFill>
                  <a:srgbClr val="201B1A"/>
                </a:solidFill>
                <a:effectLst/>
                <a:uLnTx/>
                <a:uFillTx/>
                <a:latin typeface="Calibri"/>
                <a:ea typeface="+mn-ea"/>
                <a:cs typeface="+mn-cs"/>
              </a:rPr>
              <a:t> consistency means that the grower’s on-farm practices meet the requirements for 4R best management practices as defined by Fertilizer Canada.</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1" i="0" u="none" strike="noStrike" kern="1200" cap="none" spc="0" normalizeH="0" baseline="0" noProof="0" dirty="0">
                <a:ln>
                  <a:noFill/>
                </a:ln>
                <a:solidFill>
                  <a:srgbClr val="201B1A"/>
                </a:solidFill>
                <a:effectLst/>
                <a:uLnTx/>
                <a:uFillTx/>
                <a:latin typeface="Calibri"/>
                <a:ea typeface="+mn-ea"/>
                <a:cs typeface="+mn-cs"/>
              </a:rPr>
              <a:t>Level 2</a:t>
            </a:r>
            <a:r>
              <a:rPr kumimoji="0" lang="en-CA" sz="1050" b="0" i="0" u="none" strike="noStrike" kern="1200" cap="none" spc="0" normalizeH="0" baseline="0" noProof="0" dirty="0">
                <a:ln>
                  <a:noFill/>
                </a:ln>
                <a:solidFill>
                  <a:srgbClr val="201B1A"/>
                </a:solidFill>
                <a:effectLst/>
                <a:uLnTx/>
                <a:uFillTx/>
                <a:latin typeface="Calibri"/>
                <a:ea typeface="+mn-ea"/>
                <a:cs typeface="+mn-cs"/>
              </a:rPr>
              <a:t> compliance means that, in addition to meeting the Level 1 criteria, the grower also works with a 4R designated retailer.</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upper charts illustrate Level 1 Consistency with 4R best management practices expressed as the % of soybean acres and soybean acres (000s).  The lower charts illustrate Level 2 Consistency expressed as the % of soybean acres and soybean acres (000s).</a:t>
            </a:r>
          </a:p>
        </p:txBody>
      </p:sp>
      <p:pic>
        <p:nvPicPr>
          <p:cNvPr id="16" name="Picture 15" descr="Asset 8.png">
            <a:hlinkClick r:id="rId5" action="ppaction://hlinksldjump"/>
            <a:extLst>
              <a:ext uri="{FF2B5EF4-FFF2-40B4-BE49-F238E27FC236}">
                <a16:creationId xmlns:a16="http://schemas.microsoft.com/office/drawing/2014/main" id="{F6B376FF-8BB6-4B63-89AF-01F862DDCBE7}"/>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6B97A6A-8F65-268E-0BEE-ACED9620540E}"/>
              </a:ext>
            </a:extLst>
          </p:cNvPr>
          <p:cNvGraphicFramePr>
            <a:graphicFrameLocks/>
          </p:cNvGraphicFramePr>
          <p:nvPr>
            <p:extLst>
              <p:ext uri="{D42A27DB-BD31-4B8C-83A1-F6EECF244321}">
                <p14:modId xmlns:p14="http://schemas.microsoft.com/office/powerpoint/2010/main" val="9318101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6B97A6A-8F65-268E-0BEE-ACED9620540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21" name="MoreInfo">
            <a:extLst>
              <a:ext uri="{FF2B5EF4-FFF2-40B4-BE49-F238E27FC236}">
                <a16:creationId xmlns:a16="http://schemas.microsoft.com/office/drawing/2014/main" id="{5E83A914-8297-4F74-8EF7-5142C06C0C64}"/>
              </a:ext>
            </a:extLst>
          </p:cNvPr>
          <p:cNvSpPr txBox="1"/>
          <p:nvPr/>
        </p:nvSpPr>
        <p:spPr>
          <a:xfrm>
            <a:off x="-5487988" y="906402"/>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NITROGEN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 </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Do one or more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for N every year</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914400" marR="0" lvl="0" indent="0" algn="l" defTabSz="914400" rtl="0" eaLnBrk="1" fontAlgn="auto" latinLnBrk="0" hangingPunct="1">
              <a:lnSpc>
                <a:spcPct val="100000"/>
              </a:lnSpc>
              <a:spcBef>
                <a:spcPts val="0"/>
              </a:spcBef>
              <a:spcAft>
                <a:spcPts val="600"/>
              </a:spcAft>
              <a:buClrTx/>
              <a:buSzTx/>
              <a:buFontTx/>
              <a:buNone/>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marR="0" lvl="0" indent="-171450" algn="l" defTabSz="914400" rtl="0" eaLnBrk="1" fontAlgn="auto" latinLnBrk="0" hangingPunct="1">
              <a:lnSpc>
                <a:spcPct val="100000"/>
              </a:lnSpc>
              <a:spcBef>
                <a:spcPts val="0"/>
              </a:spcBef>
              <a:spcAft>
                <a:spcPts val="600"/>
              </a:spcAft>
              <a:buClrTx/>
              <a:buSzTx/>
              <a:buFontTx/>
              <a:buChar char="-"/>
              <a:tabLst/>
              <a:defRPr/>
            </a:pPr>
            <a:endParaRPr kumimoji="0" lang="en-CA"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kumimoji="0" lang="en-CA"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MoreInfo">
            <a:extLst>
              <a:ext uri="{FF2B5EF4-FFF2-40B4-BE49-F238E27FC236}">
                <a16:creationId xmlns:a16="http://schemas.microsoft.com/office/drawing/2014/main" id="{7B60779B-8A2A-49BB-83EF-35B3C1CAB42A}"/>
              </a:ext>
            </a:extLst>
          </p:cNvPr>
          <p:cNvSpPr txBox="1"/>
          <p:nvPr>
            <p:custDataLst>
              <p:tags r:id="rId1"/>
            </p:custDataLst>
          </p:nvPr>
        </p:nvSpPr>
        <p:spPr>
          <a:xfrm>
            <a:off x="12377737" y="8686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1 – PHOSPHORUS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RATE</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Do one or more of the following:</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Soil test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Nutrient balance calculation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Use on farm research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TIMING</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PLACEMENT</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not do any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MoreInfo">
            <a:extLst>
              <a:ext uri="{FF2B5EF4-FFF2-40B4-BE49-F238E27FC236}">
                <a16:creationId xmlns:a16="http://schemas.microsoft.com/office/drawing/2014/main" id="{C6ED763C-4E9F-4BFD-B328-1A58C00CFEDD}"/>
              </a:ext>
            </a:extLst>
          </p:cNvPr>
          <p:cNvSpPr txBox="1"/>
          <p:nvPr/>
        </p:nvSpPr>
        <p:spPr>
          <a:xfrm>
            <a:off x="5379836" y="85691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sng"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LEVEL 2</a:t>
            </a:r>
            <a:r>
              <a:rPr kumimoji="0" lang="en-US" sz="105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Must work with a 4R Designated Retailer</a:t>
            </a:r>
            <a:r>
              <a:rPr kumimoji="0" lang="en-US" sz="1050" b="0" i="0" u="none" strike="noStrike" kern="1200" cap="none" spc="0" normalizeH="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00" b="0" i="0" u="none" strike="noStrike" kern="1200" cap="none" spc="0" normalizeH="0" baseline="0" noProof="0" dirty="0">
              <a:ln>
                <a:noFill/>
              </a:ln>
              <a:solidFill>
                <a:srgbClr val="201B1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293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0.00312 2.96296E-6 L 0.58466 -0.00047 " pathEditMode="relative" rAng="0" ptsTypes="AA">
                                      <p:cBhvr>
                                        <p:cTn id="16" dur="2000" fill="hold"/>
                                        <p:tgtEl>
                                          <p:spTgt spid="21"/>
                                        </p:tgtEl>
                                        <p:attrNameLst>
                                          <p:attrName>ppt_x</p:attrName>
                                          <p:attrName>ppt_y</p:attrName>
                                        </p:attrNameLst>
                                      </p:cBhvr>
                                      <p:rCtr x="29383" y="-23"/>
                                    </p:animMotion>
                                  </p:childTnLst>
                                </p:cTn>
                              </p:par>
                              <p:par>
                                <p:cTn id="17" presetID="35" presetClass="path" presetSubtype="0" accel="50000" decel="50000" fill="hold" grpId="0" nodeType="withEffect">
                                  <p:stCondLst>
                                    <p:cond delay="0"/>
                                  </p:stCondLst>
                                  <p:childTnLst>
                                    <p:animMotion origin="layout" path="M -1.78692E-6 7.40741E-7 L -0.41769 0.00532 " pathEditMode="relative" rAng="0" ptsTypes="AA">
                                      <p:cBhvr>
                                        <p:cTn id="18" dur="2000" fill="hold"/>
                                        <p:tgtEl>
                                          <p:spTgt spid="19"/>
                                        </p:tgtEl>
                                        <p:attrNameLst>
                                          <p:attrName>ppt_x</p:attrName>
                                          <p:attrName>ppt_y</p:attrName>
                                        </p:attrNameLst>
                                      </p:cBhvr>
                                      <p:rCtr x="-20891" y="255"/>
                                    </p:animMotion>
                                  </p:childTnLst>
                                </p:cTn>
                              </p:par>
                              <p:par>
                                <p:cTn id="19" presetID="64" presetClass="path" presetSubtype="0" accel="50000" decel="50000" fill="hold" grpId="0" nodeType="withEffect">
                                  <p:stCondLst>
                                    <p:cond delay="0"/>
                                  </p:stCondLst>
                                  <p:childTnLst>
                                    <p:animMotion origin="layout" path="M 2.22714E-6 3.7037E-6 L 2.22714E-6 -0.33033 " pathEditMode="relative" rAng="0" ptsTypes="AA">
                                      <p:cBhvr>
                                        <p:cTn id="20" dur="2000" fill="hold"/>
                                        <p:tgtEl>
                                          <p:spTgt spid="20"/>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9" grpId="0" animBg="1"/>
      <p:bldP spid="29" grpId="1" animBg="1"/>
      <p:bldP spid="21" grpId="0" animBg="1"/>
      <p:bldP spid="21" grpId="1" animBg="1"/>
      <p:bldP spid="19" grpId="0" animBg="1"/>
      <p:bldP spid="19" grpId="1" animBg="1"/>
      <p:bldP spid="20" grpId="0" animBg="1"/>
      <p:bldP spid="20" grpId="1"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7AD363-5CAC-A21F-44D3-014233746AA4}"/>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Reasons for Not Meeting 4R Consistency Criteria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B7135493-F65C-42CC-B485-C145B3CC79B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10" name="Picture 9" descr="Asset 17.png">
            <a:extLst>
              <a:ext uri="{FF2B5EF4-FFF2-40B4-BE49-F238E27FC236}">
                <a16:creationId xmlns:a16="http://schemas.microsoft.com/office/drawing/2014/main" id="{A4B3E891-9357-4265-85C7-243B1FF60489}"/>
              </a:ext>
            </a:extLst>
          </p:cNvPr>
          <p:cNvPicPr>
            <a:picLocks noChangeAspect="1"/>
          </p:cNvPicPr>
          <p:nvPr/>
        </p:nvPicPr>
        <p:blipFill>
          <a:blip r:embed="rId5" cstate="print"/>
          <a:stretch>
            <a:fillRect/>
          </a:stretch>
        </p:blipFill>
        <p:spPr>
          <a:xfrm>
            <a:off x="11706540" y="295922"/>
            <a:ext cx="407672" cy="407672"/>
          </a:xfrm>
          <a:prstGeom prst="rect">
            <a:avLst/>
          </a:prstGeom>
        </p:spPr>
      </p:pic>
      <p:sp>
        <p:nvSpPr>
          <p:cNvPr id="3" name="TextBox 2">
            <a:extLst>
              <a:ext uri="{FF2B5EF4-FFF2-40B4-BE49-F238E27FC236}">
                <a16:creationId xmlns:a16="http://schemas.microsoft.com/office/drawing/2014/main" id="{12D96848-3D2D-DFEE-F2A5-8DF081A705B5}"/>
              </a:ext>
            </a:extLst>
          </p:cNvPr>
          <p:cNvSpPr txBox="1"/>
          <p:nvPr/>
        </p:nvSpPr>
        <p:spPr>
          <a:xfrm>
            <a:off x="9218612" y="4829401"/>
            <a:ext cx="250840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The main reason for not meeting 4R consistency criteria was Phosphorus placement.</a:t>
            </a:r>
          </a:p>
        </p:txBody>
      </p:sp>
      <p:pic>
        <p:nvPicPr>
          <p:cNvPr id="13" name="Picture 12" descr="Asset 8.png">
            <a:hlinkClick r:id="rId6" action="ppaction://hlinksldjump"/>
            <a:extLst>
              <a:ext uri="{FF2B5EF4-FFF2-40B4-BE49-F238E27FC236}">
                <a16:creationId xmlns:a16="http://schemas.microsoft.com/office/drawing/2014/main" id="{8CD29882-8FBB-4DE6-87AB-3DC61A964646}"/>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285882D0-D7A1-29EF-B50F-1E1073242858}"/>
              </a:ext>
            </a:extLst>
          </p:cNvPr>
          <p:cNvGraphicFramePr>
            <a:graphicFrameLocks/>
          </p:cNvGraphicFramePr>
          <p:nvPr>
            <p:extLst>
              <p:ext uri="{D42A27DB-BD31-4B8C-83A1-F6EECF244321}">
                <p14:modId xmlns:p14="http://schemas.microsoft.com/office/powerpoint/2010/main" val="27407443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285882D0-D7A1-29EF-B50F-1E107324285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a series of questions about their fertilizer use practices.  Those practices were matched against the 4R consistency criteria that were developed by Fertilizer Canada.</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The chart illustrates the reasons for not meeting the 4R Consistency Criteria, expressed as a % of total planted acres of this crop.</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974978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E26E0-05D4-57CA-831D-CEDA7A49A85D}"/>
              </a:ext>
            </a:extLst>
          </p:cNvPr>
          <p:cNvPicPr>
            <a:picLocks noChangeAspect="1"/>
          </p:cNvPicPr>
          <p:nvPr/>
        </p:nvPicPr>
        <p:blipFill>
          <a:blip r:embed="rId3"/>
          <a:stretch>
            <a:fillRect/>
          </a:stretch>
        </p:blipFill>
        <p:spPr>
          <a:xfrm>
            <a:off x="2653085" y="824953"/>
            <a:ext cx="8952442" cy="576340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Do Not Meet 4R Consistency Criteria in 2023</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B7135493-F65C-42CC-B485-C145B3CC79B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sp>
        <p:nvSpPr>
          <p:cNvPr id="12" name="TextBox 11">
            <a:extLst>
              <a:ext uri="{FF2B5EF4-FFF2-40B4-BE49-F238E27FC236}">
                <a16:creationId xmlns:a16="http://schemas.microsoft.com/office/drawing/2014/main" id="{192C0F59-5A02-4248-ACF4-AA2003D63991}"/>
              </a:ext>
            </a:extLst>
          </p:cNvPr>
          <p:cNvSpPr txBox="1"/>
          <p:nvPr/>
        </p:nvSpPr>
        <p:spPr>
          <a:xfrm>
            <a:off x="7389813" y="2669674"/>
            <a:ext cx="215065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Small and mid-sized farms were more likely to not meet consistency criteria.</a:t>
            </a:r>
          </a:p>
        </p:txBody>
      </p:sp>
      <p:pic>
        <p:nvPicPr>
          <p:cNvPr id="10" name="Picture 9" descr="Asset 8.png">
            <a:hlinkClick r:id="rId5" action="ppaction://hlinksldjump"/>
            <a:extLst>
              <a:ext uri="{FF2B5EF4-FFF2-40B4-BE49-F238E27FC236}">
                <a16:creationId xmlns:a16="http://schemas.microsoft.com/office/drawing/2014/main" id="{217EEC23-3D13-4037-B58C-B003638CCE31}"/>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acres of this crop that did not meet the 4R consistency criteria across various geographic and demographic segments.</a:t>
            </a:r>
          </a:p>
        </p:txBody>
      </p:sp>
    </p:spTree>
    <p:extLst>
      <p:ext uri="{BB962C8B-B14F-4D97-AF65-F5344CB8AC3E}">
        <p14:creationId xmlns:p14="http://schemas.microsoft.com/office/powerpoint/2010/main" val="1217777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Soybean</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4" cstate="print"/>
          <a:stretch>
            <a:fillRect/>
          </a:stretch>
        </p:blipFill>
        <p:spPr>
          <a:xfrm>
            <a:off x="11706540" y="295922"/>
            <a:ext cx="407672" cy="407672"/>
          </a:xfrm>
          <a:prstGeom prst="rect">
            <a:avLst/>
          </a:prstGeom>
        </p:spPr>
      </p:pic>
      <p:sp>
        <p:nvSpPr>
          <p:cNvPr id="11" name="Text Placeholder 15">
            <a:extLst>
              <a:ext uri="{FF2B5EF4-FFF2-40B4-BE49-F238E27FC236}">
                <a16:creationId xmlns:a16="http://schemas.microsoft.com/office/drawing/2014/main" id="{FFF2FDA7-F9F4-443B-B25F-35C823E9FE4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4" name="Rectangle 13">
            <a:extLst>
              <a:ext uri="{FF2B5EF4-FFF2-40B4-BE49-F238E27FC236}">
                <a16:creationId xmlns:a16="http://schemas.microsoft.com/office/drawing/2014/main" id="{54A4CEEF-A4F2-42D1-B671-A8CDCEBC25DA}"/>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descr="Asset 8.png">
            <a:hlinkClick r:id="rId5" action="ppaction://hlinksldjump"/>
            <a:extLst>
              <a:ext uri="{FF2B5EF4-FFF2-40B4-BE49-F238E27FC236}">
                <a16:creationId xmlns:a16="http://schemas.microsoft.com/office/drawing/2014/main" id="{FD30ECE5-206A-4F40-A9AD-E0C6C2AF43A3}"/>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soybean crop, in the year prior (2022) did you grow a nitrogen fixing crop on: a) all of your 2023 soybean fields, b) some of your 2023 soybean fields, or c) none of your 2023 soybean fields?  (Nitrogen fixing crops include peas, beans, soybean for grains, chickpeas, oats, and forage legumes)."</a:t>
            </a:r>
          </a:p>
          <a:p>
            <a:r>
              <a:rPr lang="en-CA" dirty="0"/>
              <a:t>The graph on the left illustrates the % of soybean growers who planted a nitrogen fixing crop in 2022 on all of their 2023 soybean fields, some of their 2023 soybean fields or none of their 2023 soybean fields.  Separately by geography, farm size, age and 4R familiarity, the graph on the right illustrates the % of soybean growers who planted a nitrogen fixing crop in 2022 on some or all of their 2023 soybean fields.</a:t>
            </a:r>
          </a:p>
        </p:txBody>
      </p:sp>
      <p:graphicFrame>
        <p:nvGraphicFramePr>
          <p:cNvPr id="3" name="Object 2">
            <a:extLst>
              <a:ext uri="{FF2B5EF4-FFF2-40B4-BE49-F238E27FC236}">
                <a16:creationId xmlns:a16="http://schemas.microsoft.com/office/drawing/2014/main" id="{6E8878FB-99E2-8A48-A827-1E74B9604F32}"/>
              </a:ext>
            </a:extLst>
          </p:cNvPr>
          <p:cNvGraphicFramePr>
            <a:graphicFrameLocks/>
          </p:cNvGraphicFramePr>
          <p:nvPr>
            <p:extLst>
              <p:ext uri="{D42A27DB-BD31-4B8C-83A1-F6EECF244321}">
                <p14:modId xmlns:p14="http://schemas.microsoft.com/office/powerpoint/2010/main" val="14440763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6E8878FB-99E2-8A48-A827-1E74B9604F3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grpSp>
        <p:nvGrpSpPr>
          <p:cNvPr id="18" name="Group 17">
            <a:extLst>
              <a:ext uri="{FF2B5EF4-FFF2-40B4-BE49-F238E27FC236}">
                <a16:creationId xmlns:a16="http://schemas.microsoft.com/office/drawing/2014/main" id="{95722DB3-0605-4959-BA4A-D109CC62C04B}"/>
              </a:ext>
            </a:extLst>
          </p:cNvPr>
          <p:cNvGrpSpPr/>
          <p:nvPr/>
        </p:nvGrpSpPr>
        <p:grpSpPr>
          <a:xfrm>
            <a:off x="2648356" y="822995"/>
            <a:ext cx="8961897" cy="5767316"/>
            <a:chOff x="2648356" y="822995"/>
            <a:chExt cx="8961897" cy="5767316"/>
          </a:xfrm>
        </p:grpSpPr>
        <p:pic>
          <p:nvPicPr>
            <p:cNvPr id="16" name="Picture 15">
              <a:extLst>
                <a:ext uri="{FF2B5EF4-FFF2-40B4-BE49-F238E27FC236}">
                  <a16:creationId xmlns:a16="http://schemas.microsoft.com/office/drawing/2014/main" id="{D2B13EB5-9D8E-4E7A-96A1-DA7A9F178B90}"/>
                </a:ext>
              </a:extLst>
            </p:cNvPr>
            <p:cNvPicPr>
              <a:picLocks noChangeAspect="1"/>
            </p:cNvPicPr>
            <p:nvPr/>
          </p:nvPicPr>
          <p:blipFill>
            <a:blip r:embed="rId9"/>
            <a:stretch>
              <a:fillRect/>
            </a:stretch>
          </p:blipFill>
          <p:spPr>
            <a:xfrm>
              <a:off x="2648356" y="822995"/>
              <a:ext cx="8961897" cy="5767316"/>
            </a:xfrm>
            <a:prstGeom prst="rect">
              <a:avLst/>
            </a:prstGeom>
          </p:spPr>
        </p:pic>
        <p:cxnSp>
          <p:nvCxnSpPr>
            <p:cNvPr id="17" name="Straight Connector 16">
              <a:extLst>
                <a:ext uri="{FF2B5EF4-FFF2-40B4-BE49-F238E27FC236}">
                  <a16:creationId xmlns:a16="http://schemas.microsoft.com/office/drawing/2014/main" id="{989BB402-53B5-410B-84EC-BC23458285AE}"/>
                </a:ext>
              </a:extLst>
            </p:cNvPr>
            <p:cNvCxnSpPr/>
            <p:nvPr/>
          </p:nvCxnSpPr>
          <p:spPr bwMode="auto">
            <a:xfrm flipV="1">
              <a:off x="4713287" y="1466849"/>
              <a:ext cx="9525" cy="133351"/>
            </a:xfrm>
            <a:prstGeom prst="line">
              <a:avLst/>
            </a:prstGeom>
            <a:noFill/>
            <a:ln w="127" cap="flat" cmpd="sng" algn="ctr">
              <a:solidFill>
                <a:schemeClr val="tx1"/>
              </a:solidFill>
              <a:prstDash val="lgDash"/>
              <a:round/>
              <a:headEnd type="none" w="med" len="med"/>
              <a:tailEnd type="none" w="med" len="me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15" name="MOREINFO">
            <a:extLst>
              <a:ext uri="{FF2B5EF4-FFF2-40B4-BE49-F238E27FC236}">
                <a16:creationId xmlns:a16="http://schemas.microsoft.com/office/drawing/2014/main" id="{6EB1E054-25F3-4D3D-A227-1D89098C1BC3}"/>
              </a:ext>
            </a:extLst>
          </p:cNvPr>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3546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1F707-A0B0-871F-A4B2-1F99E911956E}"/>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Trend in Use of Nitrogen Fixing Crop in Previous Year -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51ACFD1F-5964-4A5F-89E1-665BA7A0C29D}"/>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1" name="Picture 10" descr="Asset 8.png">
            <a:hlinkClick r:id="rId5" action="ppaction://hlinksldjump"/>
            <a:extLst>
              <a:ext uri="{FF2B5EF4-FFF2-40B4-BE49-F238E27FC236}">
                <a16:creationId xmlns:a16="http://schemas.microsoft.com/office/drawing/2014/main" id="{613699E4-822D-4742-8DE3-30D8E7E19CE8}"/>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soybean crop, in the year prior (2022) did you grow a nitrogen fixing crop on: a) all of your 2023 soybean fields, b) some of your 2023 soybean fields, or c) none of your 2023 soybean fields?  (Nitrogen fixing crops include peas, beans, soybean for grains, chickpeas, oats, and forage legumes).“</a:t>
            </a:r>
          </a:p>
          <a:p>
            <a:r>
              <a:rPr lang="en-CA" dirty="0"/>
              <a:t>The chart illustrates the % of soybean growers in each year who planted a nitrogen fixing crop in the prior year on all of their soybean fields, some of their soybean fields or none of their soybean fields.</a:t>
            </a:r>
          </a:p>
        </p:txBody>
      </p:sp>
    </p:spTree>
    <p:extLst>
      <p:ext uri="{BB962C8B-B14F-4D97-AF65-F5344CB8AC3E}">
        <p14:creationId xmlns:p14="http://schemas.microsoft.com/office/powerpoint/2010/main" val="3557159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BEF895-1BDC-4103-AE03-1AA8306699E1}"/>
              </a:ext>
            </a:extLst>
          </p:cNvPr>
          <p:cNvPicPr>
            <a:picLocks noChangeAspect="1"/>
          </p:cNvPicPr>
          <p:nvPr/>
        </p:nvPicPr>
        <p:blipFill>
          <a:blip r:embed="rId3"/>
          <a:stretch>
            <a:fillRect/>
          </a:stretch>
        </p:blipFill>
        <p:spPr>
          <a:xfrm>
            <a:off x="2651404" y="819948"/>
            <a:ext cx="89558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Rates Set By Field Based On Expected Crop Yield</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3" name="TextBox 12">
            <a:extLst>
              <a:ext uri="{FF2B5EF4-FFF2-40B4-BE49-F238E27FC236}">
                <a16:creationId xmlns:a16="http://schemas.microsoft.com/office/drawing/2014/main" id="{6EB8275F-CB0F-4A6D-A718-1592BE6C1567}"/>
              </a:ext>
            </a:extLst>
          </p:cNvPr>
          <p:cNvSpPr txBox="1"/>
          <p:nvPr/>
        </p:nvSpPr>
        <p:spPr>
          <a:xfrm>
            <a:off x="10437812" y="2484126"/>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Small farms are less likely to set rates based on yield.</a:t>
            </a:r>
          </a:p>
        </p:txBody>
      </p:sp>
      <p:pic>
        <p:nvPicPr>
          <p:cNvPr id="11" name="Picture 10" descr="Asset 8.png">
            <a:hlinkClick r:id="rId5" action="ppaction://hlinksldjump"/>
            <a:extLst>
              <a:ext uri="{FF2B5EF4-FFF2-40B4-BE49-F238E27FC236}">
                <a16:creationId xmlns:a16="http://schemas.microsoft.com/office/drawing/2014/main" id="{33F5EE6A-9582-4C94-8CD0-1128B01DA0DC}"/>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DDB803B-D873-009C-F649-4C7A32C26752}"/>
              </a:ext>
            </a:extLst>
          </p:cNvPr>
          <p:cNvGraphicFramePr>
            <a:graphicFrameLocks/>
          </p:cNvGraphicFramePr>
          <p:nvPr>
            <p:extLst>
              <p:ext uri="{D42A27DB-BD31-4B8C-83A1-F6EECF244321}">
                <p14:modId xmlns:p14="http://schemas.microsoft.com/office/powerpoint/2010/main" val="36353452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DDB803B-D873-009C-F649-4C7A32C2675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"Do you set specific rates for each soybean field based on expected crop yield?"</a:t>
            </a:r>
          </a:p>
          <a:p>
            <a:r>
              <a:rPr lang="en-US" dirty="0"/>
              <a:t>The pie chart illustrates the % of soybean growers who provided each response.  Separately for various geographic and demographic segments, the chart on the right illustrates the % of soybean growers who set rates based on expected yields.</a:t>
            </a:r>
            <a:endParaRPr lang="en-CA" dirty="0"/>
          </a:p>
        </p:txBody>
      </p:sp>
    </p:spTree>
    <p:extLst>
      <p:ext uri="{BB962C8B-B14F-4D97-AF65-F5344CB8AC3E}">
        <p14:creationId xmlns:p14="http://schemas.microsoft.com/office/powerpoint/2010/main" val="561053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B715C6-4F18-4195-B5BF-102F305A997B}"/>
              </a:ext>
            </a:extLst>
          </p:cNvPr>
          <p:cNvPicPr>
            <a:picLocks noChangeAspect="1"/>
          </p:cNvPicPr>
          <p:nvPr/>
        </p:nvPicPr>
        <p:blipFill>
          <a:blip r:embed="rId3"/>
          <a:stretch>
            <a:fillRect/>
          </a:stretch>
        </p:blipFill>
        <p:spPr>
          <a:xfrm>
            <a:off x="2645308" y="82604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Approaches Used to Decide Fertilizer Rate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4C0E6EED-48F9-415A-A606-C3ACC39E1A3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1" name="Picture 10" descr="Asset 8.png">
            <a:hlinkClick r:id="rId5" action="ppaction://hlinksldjump"/>
            <a:extLst>
              <a:ext uri="{FF2B5EF4-FFF2-40B4-BE49-F238E27FC236}">
                <a16:creationId xmlns:a16="http://schemas.microsoft.com/office/drawing/2014/main" id="{560A8DBC-35C0-4266-8270-91B75B269CD8}"/>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D0CD3220-F1B9-D526-1E7A-BA459AF132B0}"/>
              </a:ext>
            </a:extLst>
          </p:cNvPr>
          <p:cNvGraphicFramePr>
            <a:graphicFrameLocks/>
          </p:cNvGraphicFramePr>
          <p:nvPr>
            <p:extLst>
              <p:ext uri="{D42A27DB-BD31-4B8C-83A1-F6EECF244321}">
                <p14:modId xmlns:p14="http://schemas.microsoft.com/office/powerpoint/2010/main" val="29230466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0CD3220-F1B9-D526-1E7A-BA459AF132B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fertilizer type containing each nutrient were asked: “For each nutrient, which approaches did you use to decide the amount of fertilizer to apply to your soybean in 2023? (Please check all that apply.)”</a:t>
            </a:r>
          </a:p>
          <a:p>
            <a:r>
              <a:rPr lang="en-CA" dirty="0"/>
              <a:t>Separately by nutrient type, the graphs illustrate the % of nutrient users who used each approach to decide their application rate in soybean in 2023.</a:t>
            </a:r>
          </a:p>
        </p:txBody>
      </p:sp>
    </p:spTree>
    <p:extLst>
      <p:ext uri="{BB962C8B-B14F-4D97-AF65-F5344CB8AC3E}">
        <p14:creationId xmlns:p14="http://schemas.microsoft.com/office/powerpoint/2010/main" val="1384462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85E164-A81E-460D-FF6D-761A2C4641C7}"/>
              </a:ext>
            </a:extLst>
          </p:cNvPr>
          <p:cNvPicPr>
            <a:picLocks noChangeAspect="1"/>
          </p:cNvPicPr>
          <p:nvPr/>
        </p:nvPicPr>
        <p:blipFill>
          <a:blip r:embed="rId3"/>
          <a:stretch>
            <a:fillRect/>
          </a:stretch>
        </p:blipFill>
        <p:spPr>
          <a:xfrm>
            <a:off x="2670296" y="831048"/>
            <a:ext cx="8918018" cy="57512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Nitrogen Rate in Soybean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17.png">
            <a:extLst>
              <a:ext uri="{FF2B5EF4-FFF2-40B4-BE49-F238E27FC236}">
                <a16:creationId xmlns:a16="http://schemas.microsoft.com/office/drawing/2014/main" id="{94C302C0-88AE-4630-84A0-A72E1EF7220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soybeans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Nitrogen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soybean </a:t>
            </a:r>
            <a:r>
              <a:rPr lang="en-CA" dirty="0"/>
              <a:t>in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29716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4EACDD-DE37-42AC-B201-55480D16567E}"/>
              </a:ext>
            </a:extLst>
          </p:cNvPr>
          <p:cNvPicPr>
            <a:picLocks noChangeAspect="1"/>
          </p:cNvPicPr>
          <p:nvPr/>
        </p:nvPicPr>
        <p:blipFill>
          <a:blip r:embed="rId3"/>
          <a:stretch>
            <a:fillRect/>
          </a:stretch>
        </p:blipFill>
        <p:spPr>
          <a:xfrm>
            <a:off x="2648356"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in Soybean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sp>
        <p:nvSpPr>
          <p:cNvPr id="3" name="TextBox 2">
            <a:extLst>
              <a:ext uri="{FF2B5EF4-FFF2-40B4-BE49-F238E27FC236}">
                <a16:creationId xmlns:a16="http://schemas.microsoft.com/office/drawing/2014/main" id="{0C17FC44-D3C3-C92A-48EF-EE72A53D81F2}"/>
              </a:ext>
            </a:extLst>
          </p:cNvPr>
          <p:cNvSpPr txBox="1"/>
          <p:nvPr/>
        </p:nvSpPr>
        <p:spPr>
          <a:xfrm>
            <a:off x="9470230" y="2367868"/>
            <a:ext cx="19581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Over the past 3 years, soybean growers have used the same approaches to set Phosphorus rates.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soybeans in 2023? (Please check all that apply.)”</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a:t>
            </a:r>
            <a:r>
              <a:rPr lang="en-CA" dirty="0"/>
              <a:t>Phosphorus </a:t>
            </a:r>
            <a:r>
              <a:rPr kumimoji="0" lang="en-CA" sz="1050" b="0" i="0" u="none" strike="noStrike" kern="1200" cap="none" spc="0" normalizeH="0" baseline="0" noProof="0" dirty="0">
                <a:ln>
                  <a:noFill/>
                </a:ln>
                <a:solidFill>
                  <a:srgbClr val="201B1A"/>
                </a:solidFill>
                <a:effectLst/>
                <a:uLnTx/>
                <a:uFillTx/>
                <a:latin typeface="Calibri"/>
                <a:ea typeface="+mn-ea"/>
                <a:cs typeface="+mn-cs"/>
              </a:rPr>
              <a:t>users who used each approach to decide their application rate in soybean </a:t>
            </a:r>
            <a:r>
              <a:rPr lang="en-CA" dirty="0"/>
              <a:t>in 2021 to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938458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23FF36-97E0-86B9-E0A4-C9B1BE668F58}"/>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Timing in Corn in 2023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9" name="Text Placeholder 15">
            <a:extLst>
              <a:ext uri="{FF2B5EF4-FFF2-40B4-BE49-F238E27FC236}">
                <a16:creationId xmlns:a16="http://schemas.microsoft.com/office/drawing/2014/main" id="{43B293D5-DC9B-4A50-B9C9-4E75AEEBFB3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Rectangle 19">
            <a:extLst>
              <a:ext uri="{FF2B5EF4-FFF2-40B4-BE49-F238E27FC236}">
                <a16:creationId xmlns:a16="http://schemas.microsoft.com/office/drawing/2014/main" id="{88516178-6B00-4F80-B8DD-754632168A0E}"/>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2B3B4BF6-48FB-4A26-A007-97130AE499BE}"/>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D540134-6B0D-0ED8-95E1-F35B87C60263}"/>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B348209-C40C-FCBF-EF28-9E287E221AB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Potassium (K₂O) volume that was applied by geography, farm size, age and 4R program familiarity.</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252206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0509C-896D-45B3-B5F6-06DD5D11E120}"/>
              </a:ext>
            </a:extLst>
          </p:cNvPr>
          <p:cNvPicPr>
            <a:picLocks noChangeAspect="1"/>
          </p:cNvPicPr>
          <p:nvPr/>
        </p:nvPicPr>
        <p:blipFill>
          <a:blip r:embed="rId3"/>
          <a:stretch>
            <a:fillRect/>
          </a:stretch>
        </p:blipFill>
        <p:spPr>
          <a:xfrm>
            <a:off x="2648355"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Main Person Who Determined Fertilizer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12" name="Picture 11" descr="Asset 8.png">
            <a:hlinkClick r:id="rId5" action="ppaction://hlinksldjump"/>
            <a:extLst>
              <a:ext uri="{FF2B5EF4-FFF2-40B4-BE49-F238E27FC236}">
                <a16:creationId xmlns:a16="http://schemas.microsoft.com/office/drawing/2014/main" id="{B58EC0C5-A947-417C-896C-5F92E2733BD4}"/>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5C0319E3-FA67-D02A-415A-C373DEE3FD6A}"/>
              </a:ext>
            </a:extLst>
          </p:cNvPr>
          <p:cNvGraphicFramePr>
            <a:graphicFrameLocks/>
          </p:cNvGraphicFramePr>
          <p:nvPr>
            <p:extLst>
              <p:ext uri="{D42A27DB-BD31-4B8C-83A1-F6EECF244321}">
                <p14:modId xmlns:p14="http://schemas.microsoft.com/office/powerpoint/2010/main" val="373299888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5C0319E3-FA67-D02A-415A-C373DEE3FD6A}"/>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was the main person who determined what fertilizer application rate you should use for your soybean in 2023?"</a:t>
            </a:r>
          </a:p>
          <a:p>
            <a:pPr lvl="0"/>
            <a:r>
              <a:rPr lang="en-US" dirty="0"/>
              <a:t>The chart illustrates the % of soybean growers who indicated each person who determined their fertilizer application rate in 2023.</a:t>
            </a:r>
          </a:p>
        </p:txBody>
      </p:sp>
    </p:spTree>
    <p:extLst>
      <p:ext uri="{BB962C8B-B14F-4D97-AF65-F5344CB8AC3E}">
        <p14:creationId xmlns:p14="http://schemas.microsoft.com/office/powerpoint/2010/main" val="4023507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D24A85-9AC5-4997-95F6-09E84DE2C596}"/>
              </a:ext>
            </a:extLst>
          </p:cNvPr>
          <p:cNvPicPr>
            <a:picLocks noChangeAspect="1"/>
          </p:cNvPicPr>
          <p:nvPr/>
        </p:nvPicPr>
        <p:blipFill>
          <a:blip r:embed="rId3"/>
          <a:stretch>
            <a:fillRect/>
          </a:stretch>
        </p:blipFill>
        <p:spPr>
          <a:xfrm>
            <a:off x="2648355" y="822996"/>
            <a:ext cx="8961897" cy="5767316"/>
          </a:xfrm>
          <a:prstGeom prst="rect">
            <a:avLst/>
          </a:prstGeom>
        </p:spPr>
      </p:pic>
      <p:sp>
        <p:nvSpPr>
          <p:cNvPr id="2" name="Title 1"/>
          <p:cNvSpPr>
            <a:spLocks noGrp="1"/>
          </p:cNvSpPr>
          <p:nvPr>
            <p:ph type="title" idx="4294967295"/>
          </p:nvPr>
        </p:nvSpPr>
        <p:spPr>
          <a:xfrm>
            <a:off x="2055812" y="198437"/>
            <a:ext cx="10133013" cy="334963"/>
          </a:xfrm>
          <a:prstGeom prst="rect">
            <a:avLst/>
          </a:prstGeom>
        </p:spPr>
        <p:txBody>
          <a:bodyPr/>
          <a:lstStyle/>
          <a:p>
            <a:r>
              <a:rPr lang="en-US" sz="2200" dirty="0"/>
              <a:t>Linkage of Who Makes Rate Decision on Compliance </a:t>
            </a:r>
            <a:br>
              <a:rPr lang="en-US" sz="2200" dirty="0"/>
            </a:br>
            <a:r>
              <a:rPr lang="en-US" sz="2200" dirty="0"/>
              <a:t>with 4R Consistency Criteria - Soybean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b="1" i="1" dirty="0">
                <a:solidFill>
                  <a:prstClr val="white"/>
                </a:solidFill>
              </a:rPr>
              <a:t>Soybean</a:t>
            </a:r>
            <a:endPar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pic>
        <p:nvPicPr>
          <p:cNvPr id="3" name="Picture 2" descr="Asset 17.png">
            <a:extLst>
              <a:ext uri="{FF2B5EF4-FFF2-40B4-BE49-F238E27FC236}">
                <a16:creationId xmlns:a16="http://schemas.microsoft.com/office/drawing/2014/main" id="{B1B7116C-19D8-169F-FE7C-B33EED57D54E}"/>
              </a:ext>
            </a:extLst>
          </p:cNvPr>
          <p:cNvPicPr>
            <a:picLocks noChangeAspect="1"/>
          </p:cNvPicPr>
          <p:nvPr/>
        </p:nvPicPr>
        <p:blipFill>
          <a:blip r:embed="rId5" cstate="print"/>
          <a:stretch>
            <a:fillRect/>
          </a:stretch>
        </p:blipFill>
        <p:spPr>
          <a:xfrm>
            <a:off x="11706540" y="295922"/>
            <a:ext cx="407672" cy="407672"/>
          </a:xfrm>
          <a:prstGeom prst="rect">
            <a:avLst/>
          </a:prstGeom>
        </p:spPr>
      </p:pic>
      <p:pic>
        <p:nvPicPr>
          <p:cNvPr id="11" name="Picture 10" descr="Asset 8.png">
            <a:hlinkClick r:id="rId6" action="ppaction://hlinksldjump"/>
            <a:extLst>
              <a:ext uri="{FF2B5EF4-FFF2-40B4-BE49-F238E27FC236}">
                <a16:creationId xmlns:a16="http://schemas.microsoft.com/office/drawing/2014/main" id="{DF9A1326-79F8-445A-BA48-68017E54F4BC}"/>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5" name="Object 4">
            <a:extLst>
              <a:ext uri="{FF2B5EF4-FFF2-40B4-BE49-F238E27FC236}">
                <a16:creationId xmlns:a16="http://schemas.microsoft.com/office/drawing/2014/main" id="{C8B8FCEA-B104-3710-DA40-78D7C24F1122}"/>
              </a:ext>
            </a:extLst>
          </p:cNvPr>
          <p:cNvGraphicFramePr>
            <a:graphicFrameLocks/>
          </p:cNvGraphicFramePr>
          <p:nvPr>
            <p:extLst>
              <p:ext uri="{D42A27DB-BD31-4B8C-83A1-F6EECF244321}">
                <p14:modId xmlns:p14="http://schemas.microsoft.com/office/powerpoint/2010/main" val="9385953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5" name="Object 4">
                        <a:extLst>
                          <a:ext uri="{FF2B5EF4-FFF2-40B4-BE49-F238E27FC236}">
                            <a16:creationId xmlns:a16="http://schemas.microsoft.com/office/drawing/2014/main" id="{C8B8FCEA-B104-3710-DA40-78D7C24F1122}"/>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6364E33-3C17-96FB-4C45-D229D2C365DD}"/>
              </a:ext>
            </a:extLst>
          </p:cNvPr>
          <p:cNvSpPr txBox="1"/>
          <p:nvPr/>
        </p:nvSpPr>
        <p:spPr>
          <a:xfrm>
            <a:off x="6551612" y="1951705"/>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If rate decision is made by the ag retailer, Level 1 consistency is below average.</a:t>
            </a:r>
          </a:p>
        </p:txBody>
      </p:sp>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soybean?" The chart illustrates the % of crop acres that meet Level 1 and Level 2 4R consistency criteria based on who made the fertilizer rate decision. </a:t>
            </a:r>
          </a:p>
        </p:txBody>
      </p:sp>
    </p:spTree>
    <p:extLst>
      <p:ext uri="{BB962C8B-B14F-4D97-AF65-F5344CB8AC3E}">
        <p14:creationId xmlns:p14="http://schemas.microsoft.com/office/powerpoint/2010/main" val="2814104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F70D33-79DD-4469-A55F-E2A2FF3354F8}"/>
              </a:ext>
            </a:extLst>
          </p:cNvPr>
          <p:cNvPicPr>
            <a:picLocks noChangeAspect="1"/>
          </p:cNvPicPr>
          <p:nvPr/>
        </p:nvPicPr>
        <p:blipFill>
          <a:blip r:embed="rId3"/>
          <a:stretch>
            <a:fillRect/>
          </a:stretch>
        </p:blipFill>
        <p:spPr>
          <a:xfrm>
            <a:off x="2669693" y="819948"/>
            <a:ext cx="8919221" cy="5773412"/>
          </a:xfrm>
          <a:prstGeom prst="rect">
            <a:avLst/>
          </a:prstGeom>
        </p:spPr>
      </p:pic>
      <p:sp>
        <p:nvSpPr>
          <p:cNvPr id="2" name="Title 1"/>
          <p:cNvSpPr>
            <a:spLocks noGrp="1"/>
          </p:cNvSpPr>
          <p:nvPr>
            <p:ph type="title" idx="4294967295"/>
          </p:nvPr>
        </p:nvSpPr>
        <p:spPr>
          <a:xfrm>
            <a:off x="2055812" y="152400"/>
            <a:ext cx="10133013" cy="334963"/>
          </a:xfrm>
          <a:prstGeom prst="rect">
            <a:avLst/>
          </a:prstGeom>
        </p:spPr>
        <p:txBody>
          <a:bodyPr/>
          <a:lstStyle/>
          <a:p>
            <a:r>
              <a:rPr lang="en-US" sz="2200" dirty="0"/>
              <a:t>Linkage of Who Makes Rate Decision on Compliance </a:t>
            </a:r>
            <a:br>
              <a:rPr lang="en-US" sz="2200" dirty="0"/>
            </a:br>
            <a:r>
              <a:rPr lang="en-US" sz="2200" dirty="0"/>
              <a:t>with 4R Consistency Criteria – Soybean - Trends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b="1" i="1" dirty="0">
                <a:solidFill>
                  <a:prstClr val="white"/>
                </a:solidFill>
              </a:rPr>
              <a:t>Soybean</a:t>
            </a:r>
            <a:endPar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pic>
        <p:nvPicPr>
          <p:cNvPr id="11" name="Picture 10" descr="Asset 8.png">
            <a:hlinkClick r:id="rId5" action="ppaction://hlinksldjump"/>
            <a:extLst>
              <a:ext uri="{FF2B5EF4-FFF2-40B4-BE49-F238E27FC236}">
                <a16:creationId xmlns:a16="http://schemas.microsoft.com/office/drawing/2014/main" id="{3BDC92AB-AC17-42D8-890E-7E5281281F1A}"/>
              </a:ext>
            </a:extLst>
          </p:cNvPr>
          <p:cNvPicPr>
            <a:picLocks noChangeAspect="1"/>
          </p:cNvPicPr>
          <p:nvPr/>
        </p:nvPicPr>
        <p:blipFill>
          <a:blip r:embed="rId6"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soybean?" The chart illustrates the % of crop acres that meet Level 1 and Level 2 4R consistency criteria based on who made the fertilizer rate decision. </a:t>
            </a:r>
          </a:p>
        </p:txBody>
      </p:sp>
    </p:spTree>
    <p:extLst>
      <p:ext uri="{BB962C8B-B14F-4D97-AF65-F5344CB8AC3E}">
        <p14:creationId xmlns:p14="http://schemas.microsoft.com/office/powerpoint/2010/main" val="2713848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34D858-9E5B-4117-A6B2-257354C94507}"/>
              </a:ext>
            </a:extLst>
          </p:cNvPr>
          <p:cNvPicPr>
            <a:picLocks noChangeAspect="1"/>
          </p:cNvPicPr>
          <p:nvPr/>
        </p:nvPicPr>
        <p:blipFill>
          <a:blip r:embed="rId3"/>
          <a:stretch>
            <a:fillRect/>
          </a:stretch>
        </p:blipFill>
        <p:spPr>
          <a:xfrm>
            <a:off x="2648355" y="822996"/>
            <a:ext cx="8961897" cy="5767316"/>
          </a:xfrm>
          <a:prstGeom prst="rect">
            <a:avLst/>
          </a:prstGeom>
        </p:spPr>
      </p:pic>
      <p:sp>
        <p:nvSpPr>
          <p:cNvPr id="2" name="Title 1"/>
          <p:cNvSpPr>
            <a:spLocks noGrp="1"/>
          </p:cNvSpPr>
          <p:nvPr>
            <p:ph type="title" idx="4294967295"/>
          </p:nvPr>
        </p:nvSpPr>
        <p:spPr>
          <a:xfrm>
            <a:off x="2055812" y="250825"/>
            <a:ext cx="10133013" cy="334963"/>
          </a:xfrm>
          <a:prstGeom prst="rect">
            <a:avLst/>
          </a:prstGeom>
        </p:spPr>
        <p:txBody>
          <a:bodyPr/>
          <a:lstStyle/>
          <a:p>
            <a:r>
              <a:rPr lang="en-US" sz="2200" u="none" dirty="0"/>
              <a:t>Linkage of Nitrogen Rates and Who Makes Rate Decisions - Soybean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b="1" i="1" dirty="0">
                <a:solidFill>
                  <a:prstClr val="white"/>
                </a:solidFill>
              </a:rPr>
              <a:t>Soybean</a:t>
            </a:r>
            <a:endPar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pic>
        <p:nvPicPr>
          <p:cNvPr id="10" name="Picture 9" descr="Asset 8.png">
            <a:hlinkClick r:id="rId5" action="ppaction://hlinksldjump"/>
            <a:extLst>
              <a:ext uri="{FF2B5EF4-FFF2-40B4-BE49-F238E27FC236}">
                <a16:creationId xmlns:a16="http://schemas.microsoft.com/office/drawing/2014/main" id="{10159006-E306-4529-8F63-8E9567FEA4E7}"/>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455245B7-DB3C-3306-DE05-2BC01AB20B10}"/>
              </a:ext>
            </a:extLst>
          </p:cNvPr>
          <p:cNvGraphicFramePr>
            <a:graphicFrameLocks/>
          </p:cNvGraphicFramePr>
          <p:nvPr>
            <p:extLst>
              <p:ext uri="{D42A27DB-BD31-4B8C-83A1-F6EECF244321}">
                <p14:modId xmlns:p14="http://schemas.microsoft.com/office/powerpoint/2010/main" val="30148472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455245B7-DB3C-3306-DE05-2BC01AB20B1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C05DF53-24EF-9C31-B5AA-0EC3A8BA2A8C}"/>
              </a:ext>
            </a:extLst>
          </p:cNvPr>
          <p:cNvGraphicFramePr>
            <a:graphicFrameLocks/>
          </p:cNvGraphicFramePr>
          <p:nvPr>
            <p:extLst>
              <p:ext uri="{D42A27DB-BD31-4B8C-83A1-F6EECF244321}">
                <p14:modId xmlns:p14="http://schemas.microsoft.com/office/powerpoint/2010/main" val="3978420509"/>
              </p:ext>
            </p:extLst>
          </p:nvPr>
        </p:nvGraphicFramePr>
        <p:xfrm>
          <a:off x="1257462"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5" name="Object 4">
                        <a:extLst>
                          <a:ext uri="{FF2B5EF4-FFF2-40B4-BE49-F238E27FC236}">
                            <a16:creationId xmlns:a16="http://schemas.microsoft.com/office/drawing/2014/main" id="{1C05DF53-24EF-9C31-B5AA-0EC3A8BA2A8C}"/>
                          </a:ext>
                        </a:extLst>
                      </p:cNvPr>
                      <p:cNvPicPr/>
                      <p:nvPr/>
                    </p:nvPicPr>
                    <p:blipFill>
                      <a:blip r:embed="rId10"/>
                      <a:srcRect l="35417" t="2469" r="35417" b="70782"/>
                      <a:stretch>
                        <a:fillRect/>
                      </a:stretch>
                    </p:blipFill>
                    <p:spPr>
                      <a:xfrm>
                        <a:off x="1257462"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1542EE5-875B-09B6-D94B-F72A6987C181}"/>
              </a:ext>
            </a:extLst>
          </p:cNvPr>
          <p:cNvSpPr txBox="1"/>
          <p:nvPr/>
        </p:nvSpPr>
        <p:spPr>
          <a:xfrm>
            <a:off x="9546429" y="1476601"/>
            <a:ext cx="206382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significant differences in N rates based on who made the rate decision.</a:t>
            </a:r>
          </a:p>
        </p:txBody>
      </p:sp>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soybean?" The chart illustrates the average nitrogen rate applied, based on who made the fertilizer rate decision. </a:t>
            </a:r>
          </a:p>
        </p:txBody>
      </p:sp>
    </p:spTree>
    <p:extLst>
      <p:ext uri="{BB962C8B-B14F-4D97-AF65-F5344CB8AC3E}">
        <p14:creationId xmlns:p14="http://schemas.microsoft.com/office/powerpoint/2010/main" val="1016379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4CFB7-4304-4D70-BC73-8008C45929F8}"/>
              </a:ext>
            </a:extLst>
          </p:cNvPr>
          <p:cNvPicPr>
            <a:picLocks noChangeAspect="1"/>
          </p:cNvPicPr>
          <p:nvPr/>
        </p:nvPicPr>
        <p:blipFill>
          <a:blip r:embed="rId3"/>
          <a:stretch>
            <a:fillRect/>
          </a:stretch>
        </p:blipFill>
        <p:spPr>
          <a:xfrm>
            <a:off x="2648355" y="819948"/>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Professional Designation of Person Who Determined Fertilizer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8.png">
            <a:hlinkClick r:id="rId5" action="ppaction://hlinksldjump"/>
            <a:extLst>
              <a:ext uri="{FF2B5EF4-FFF2-40B4-BE49-F238E27FC236}">
                <a16:creationId xmlns:a16="http://schemas.microsoft.com/office/drawing/2014/main" id="{96AFDDD8-9F09-410F-AD59-D780D5C26E2A}"/>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32C91F7E-3E1A-602A-D55B-C2B65BAEFD6A}"/>
              </a:ext>
            </a:extLst>
          </p:cNvPr>
          <p:cNvGraphicFramePr>
            <a:graphicFrameLocks/>
          </p:cNvGraphicFramePr>
          <p:nvPr>
            <p:extLst>
              <p:ext uri="{D42A27DB-BD31-4B8C-83A1-F6EECF244321}">
                <p14:modId xmlns:p14="http://schemas.microsoft.com/office/powerpoint/2010/main" val="41571949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32C91F7E-3E1A-602A-D55B-C2B65BAEFD6A}"/>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the person who determined your fertilizer application rate hold any of the following professional designations?"</a:t>
            </a:r>
          </a:p>
          <a:p>
            <a:pPr lvl="0"/>
            <a:r>
              <a:rPr lang="en-US" dirty="0"/>
              <a:t>Separately for each type of person who determined the fertilizer application rate, the charts illustrate the professional designation of those people.</a:t>
            </a:r>
          </a:p>
        </p:txBody>
      </p:sp>
    </p:spTree>
    <p:extLst>
      <p:ext uri="{BB962C8B-B14F-4D97-AF65-F5344CB8AC3E}">
        <p14:creationId xmlns:p14="http://schemas.microsoft.com/office/powerpoint/2010/main" val="4167181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5060F6-C95C-437D-B0E3-3FC0A2557D93}"/>
              </a:ext>
            </a:extLst>
          </p:cNvPr>
          <p:cNvPicPr>
            <a:picLocks noChangeAspect="1"/>
          </p:cNvPicPr>
          <p:nvPr/>
        </p:nvPicPr>
        <p:blipFill>
          <a:blip r:embed="rId3"/>
          <a:stretch>
            <a:fillRect/>
          </a:stretch>
        </p:blipFill>
        <p:spPr>
          <a:xfrm>
            <a:off x="2648355"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Importance of Professional Designation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sp>
        <p:nvSpPr>
          <p:cNvPr id="9" name="TextBox 8">
            <a:extLst>
              <a:ext uri="{FF2B5EF4-FFF2-40B4-BE49-F238E27FC236}">
                <a16:creationId xmlns:a16="http://schemas.microsoft.com/office/drawing/2014/main" id="{44A6EE26-DC17-482D-8F6C-110A595D1CA6}"/>
              </a:ext>
            </a:extLst>
          </p:cNvPr>
          <p:cNvSpPr txBox="1"/>
          <p:nvPr/>
        </p:nvSpPr>
        <p:spPr>
          <a:xfrm>
            <a:off x="3617346" y="3657600"/>
            <a:ext cx="27227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85"/>
              </a:lnSpc>
            </a:pPr>
            <a:r>
              <a:rPr lang="en-US" sz="1000" dirty="0"/>
              <a:t>20% of those growers who use an ICA to provide fertilizer rate recommendations indicated the professional designation is extremely important.</a:t>
            </a:r>
          </a:p>
        </p:txBody>
      </p:sp>
      <p:pic>
        <p:nvPicPr>
          <p:cNvPr id="12" name="Picture 11" descr="Asset 8.png">
            <a:hlinkClick r:id="rId5" action="ppaction://hlinksldjump"/>
            <a:extLst>
              <a:ext uri="{FF2B5EF4-FFF2-40B4-BE49-F238E27FC236}">
                <a16:creationId xmlns:a16="http://schemas.microsoft.com/office/drawing/2014/main" id="{BC303070-2F53-4D29-8376-8929EED9E32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46BA81DB-8F86-DCC5-C4F4-898C8CA8B7A2}"/>
              </a:ext>
            </a:extLst>
          </p:cNvPr>
          <p:cNvGraphicFramePr>
            <a:graphicFrameLocks/>
          </p:cNvGraphicFramePr>
          <p:nvPr>
            <p:extLst>
              <p:ext uri="{D42A27DB-BD31-4B8C-83A1-F6EECF244321}">
                <p14:modId xmlns:p14="http://schemas.microsoft.com/office/powerpoint/2010/main" val="33919732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46BA81DB-8F86-DCC5-C4F4-898C8CA8B7A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"How important is it to you that the person providing your fertilizer application rate recommendation has a professional designation (i.e. CCA, P.Ag.)"</a:t>
            </a:r>
          </a:p>
          <a:p>
            <a:pPr lvl="0"/>
            <a:r>
              <a:rPr lang="en-US" dirty="0"/>
              <a:t>Separately for each type of person who determined the fertilizer application rate, the chart illustrates the level of importance for having a professional designation.</a:t>
            </a:r>
          </a:p>
        </p:txBody>
      </p:sp>
    </p:spTree>
    <p:extLst>
      <p:ext uri="{BB962C8B-B14F-4D97-AF65-F5344CB8AC3E}">
        <p14:creationId xmlns:p14="http://schemas.microsoft.com/office/powerpoint/2010/main" val="4057329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6BA5B-C6C4-4FA4-AF94-658EA934A4F4}"/>
              </a:ext>
            </a:extLst>
          </p:cNvPr>
          <p:cNvPicPr>
            <a:picLocks noChangeAspect="1"/>
          </p:cNvPicPr>
          <p:nvPr/>
        </p:nvPicPr>
        <p:blipFill>
          <a:blip r:embed="rId4"/>
          <a:stretch>
            <a:fillRect/>
          </a:stretch>
        </p:blipFill>
        <p:spPr>
          <a:xfrm>
            <a:off x="2678838" y="670582"/>
            <a:ext cx="8900931" cy="607214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8.png">
            <a:hlinkClick r:id="rId6" action="ppaction://hlinksldjump"/>
            <a:extLst>
              <a:ext uri="{FF2B5EF4-FFF2-40B4-BE49-F238E27FC236}">
                <a16:creationId xmlns:a16="http://schemas.microsoft.com/office/drawing/2014/main" id="{EBA0767C-0AC1-45DA-AEB3-9D211ACA1AC3}"/>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F3EF51D8-78AC-9232-8E5F-3723419B058F}"/>
              </a:ext>
            </a:extLst>
          </p:cNvPr>
          <p:cNvGraphicFramePr>
            <a:graphicFrameLocks/>
          </p:cNvGraphicFramePr>
          <p:nvPr>
            <p:extLst>
              <p:ext uri="{D42A27DB-BD31-4B8C-83A1-F6EECF244321}">
                <p14:modId xmlns:p14="http://schemas.microsoft.com/office/powerpoint/2010/main" val="308691622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F3EF51D8-78AC-9232-8E5F-3723419B058F}"/>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you decide to increase or decrease your fertilizer application rate in soybean above or below the recommended rate?"</a:t>
            </a:r>
          </a:p>
          <a:p>
            <a:pPr lvl="0"/>
            <a:r>
              <a:rPr lang="en-US" dirty="0"/>
              <a:t>The pie chart illustrates the % of respondents who went above the recommended rate, below the recommended rate or applied the recommended rate. Separately for various geographic and demographic segments, the chart on the right illustrates the % of respondents who decreased their application rate below the recommended rate.</a:t>
            </a:r>
            <a:endParaRPr lang="en-CA" sz="800" dirty="0"/>
          </a:p>
        </p:txBody>
      </p:sp>
    </p:spTree>
    <p:extLst>
      <p:ext uri="{BB962C8B-B14F-4D97-AF65-F5344CB8AC3E}">
        <p14:creationId xmlns:p14="http://schemas.microsoft.com/office/powerpoint/2010/main" val="1372115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50DA56-7ECA-3CED-62DB-34F61E6AA76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Increasing Above Recommended Application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8.png">
            <a:hlinkClick r:id="rId5" action="ppaction://hlinksldjump"/>
            <a:extLst>
              <a:ext uri="{FF2B5EF4-FFF2-40B4-BE49-F238E27FC236}">
                <a16:creationId xmlns:a16="http://schemas.microsoft.com/office/drawing/2014/main" id="{FEA52880-3E79-494F-92B7-F64921B38350}"/>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A3D7813B-7035-72E6-71FF-B107BC62F8FF}"/>
              </a:ext>
            </a:extLst>
          </p:cNvPr>
          <p:cNvGraphicFramePr>
            <a:graphicFrameLocks/>
          </p:cNvGraphicFramePr>
          <p:nvPr>
            <p:extLst>
              <p:ext uri="{D42A27DB-BD31-4B8C-83A1-F6EECF244321}">
                <p14:modId xmlns:p14="http://schemas.microsoft.com/office/powerpoint/2010/main" val="31094137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A3D7813B-7035-72E6-71FF-B107BC62F8F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increased their fertilizer rate above the recommended rate were asked: "What were the reasons that you increased your fertilizer application rate in soybean above the recommended rate?"</a:t>
            </a:r>
          </a:p>
          <a:p>
            <a:pPr lvl="0"/>
            <a:r>
              <a:rPr lang="en-US" dirty="0"/>
              <a:t>The chart illustrates the main reason and other reasons for applying more than the recommended rate in 2023.</a:t>
            </a:r>
          </a:p>
        </p:txBody>
      </p:sp>
    </p:spTree>
    <p:extLst>
      <p:ext uri="{BB962C8B-B14F-4D97-AF65-F5344CB8AC3E}">
        <p14:creationId xmlns:p14="http://schemas.microsoft.com/office/powerpoint/2010/main" val="3747545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9B6EA-54B7-6E5F-C36F-044CFF1EABA8}"/>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Reasons for Decreasing Below Recommended Application Rate</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8.png">
            <a:hlinkClick r:id="rId5" action="ppaction://hlinksldjump"/>
            <a:extLst>
              <a:ext uri="{FF2B5EF4-FFF2-40B4-BE49-F238E27FC236}">
                <a16:creationId xmlns:a16="http://schemas.microsoft.com/office/drawing/2014/main" id="{E2E36AB3-06BB-42C8-A36C-13EBD2D61BCD}"/>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6DA752CF-46E9-70C3-BD6C-8853D6C631AB}"/>
              </a:ext>
            </a:extLst>
          </p:cNvPr>
          <p:cNvGraphicFramePr>
            <a:graphicFrameLocks/>
          </p:cNvGraphicFramePr>
          <p:nvPr>
            <p:extLst>
              <p:ext uri="{D42A27DB-BD31-4B8C-83A1-F6EECF244321}">
                <p14:modId xmlns:p14="http://schemas.microsoft.com/office/powerpoint/2010/main" val="4116194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6DA752CF-46E9-70C3-BD6C-8853D6C631A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decreased their fertilizer rate below the recommended rate were asked: "What were the reasons that you decreased your fertilizer application rate in soybean below the recommended rate?"</a:t>
            </a:r>
          </a:p>
          <a:p>
            <a:pPr lvl="0"/>
            <a:r>
              <a:rPr lang="en-US" dirty="0"/>
              <a:t>The chart illustrates the main reason and other reasons for applying less than the recommended rate in 2023.</a:t>
            </a:r>
          </a:p>
        </p:txBody>
      </p:sp>
    </p:spTree>
    <p:extLst>
      <p:ext uri="{BB962C8B-B14F-4D97-AF65-F5344CB8AC3E}">
        <p14:creationId xmlns:p14="http://schemas.microsoft.com/office/powerpoint/2010/main" val="1652520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7866D7D8-E38C-471E-8250-351487AA9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157" y="296175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DA975D1-4501-9DC3-1B09-8A3298C504C0}"/>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AD3D5CD6-F98B-4704-B61F-1EB7843C8EF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3" name="TextBox 2">
            <a:extLst>
              <a:ext uri="{FF2B5EF4-FFF2-40B4-BE49-F238E27FC236}">
                <a16:creationId xmlns:a16="http://schemas.microsoft.com/office/drawing/2014/main" id="{7AED8914-C7C4-1E8F-B056-2EE5A76C2182}"/>
              </a:ext>
            </a:extLst>
          </p:cNvPr>
          <p:cNvSpPr txBox="1"/>
          <p:nvPr/>
        </p:nvSpPr>
        <p:spPr>
          <a:xfrm>
            <a:off x="6094412" y="1578928"/>
            <a:ext cx="16496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 of total N volume was applied in a protected form.</a:t>
            </a:r>
          </a:p>
        </p:txBody>
      </p:sp>
      <p:pic>
        <p:nvPicPr>
          <p:cNvPr id="14" name="Picture 13" descr="Asset 8.png">
            <a:hlinkClick r:id="rId6" action="ppaction://hlinksldjump"/>
            <a:extLst>
              <a:ext uri="{FF2B5EF4-FFF2-40B4-BE49-F238E27FC236}">
                <a16:creationId xmlns:a16="http://schemas.microsoft.com/office/drawing/2014/main" id="{3D090212-33BC-4E48-A52F-938DAEC6D9A2}"/>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33528DEC-9A44-F4F7-F3EB-EA5A9A720120}"/>
              </a:ext>
            </a:extLst>
          </p:cNvPr>
          <p:cNvGraphicFramePr>
            <a:graphicFrameLocks/>
          </p:cNvGraphicFramePr>
          <p:nvPr>
            <p:extLst>
              <p:ext uri="{D42A27DB-BD31-4B8C-83A1-F6EECF244321}">
                <p14:modId xmlns:p14="http://schemas.microsoft.com/office/powerpoint/2010/main" val="336817848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33528DEC-9A44-F4F7-F3EB-EA5A9A720120}"/>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were asked: "Which of the following nitrogen stabilizers did you use?"</a:t>
            </a:r>
          </a:p>
          <a:p>
            <a:r>
              <a:rPr lang="en-US" dirty="0"/>
              <a:t>Separately for each application timing, the chart illustrates the % of primary Nitrogen fertilizer users who used each type of EEF.</a:t>
            </a:r>
            <a:endParaRPr lang="en-CA" dirty="0"/>
          </a:p>
        </p:txBody>
      </p:sp>
    </p:spTree>
    <p:extLst>
      <p:ext uri="{BB962C8B-B14F-4D97-AF65-F5344CB8AC3E}">
        <p14:creationId xmlns:p14="http://schemas.microsoft.com/office/powerpoint/2010/main" val="3365099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488FBE-5508-18C2-C9D2-A0226AF5A199}"/>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Corn -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6" name="Isosceles Triangle 15"/>
          <p:cNvSpPr/>
          <p:nvPr/>
        </p:nvSpPr>
        <p:spPr>
          <a:xfrm>
            <a:off x="10345416" y="46482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038834" y="4857906"/>
            <a:ext cx="215195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Half of the total Sulphur volume in corn was applied at planting in 2023.</a:t>
            </a:r>
          </a:p>
        </p:txBody>
      </p:sp>
      <p:sp>
        <p:nvSpPr>
          <p:cNvPr id="18" name="Text Placeholder 15">
            <a:extLst>
              <a:ext uri="{FF2B5EF4-FFF2-40B4-BE49-F238E27FC236}">
                <a16:creationId xmlns:a16="http://schemas.microsoft.com/office/drawing/2014/main" id="{241879B9-21C9-48FB-AD7A-87D3CABC8CB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3" name="Rectangle 22">
            <a:hlinkClick r:id="rId8" action="ppaction://hlinksldjump"/>
            <a:extLst>
              <a:ext uri="{FF2B5EF4-FFF2-40B4-BE49-F238E27FC236}">
                <a16:creationId xmlns:a16="http://schemas.microsoft.com/office/drawing/2014/main" id="{7659B445-514B-478D-B1A2-129F626F6DC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C3BBDCF1-DBEF-ABBA-DF42-77334EBE6EFB}"/>
              </a:ext>
            </a:extLst>
          </p:cNvPr>
          <p:cNvPicPr>
            <a:picLocks noChangeAspect="1"/>
          </p:cNvPicPr>
          <p:nvPr/>
        </p:nvPicPr>
        <p:blipFill>
          <a:blip r:embed="rId9"/>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D63E6EE2-DAB2-EDB8-3FFF-F6378455DB9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illustrates the % of total Sulphur volume applied in corn that was applied at each timing in each year.</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F6D89-9D6F-6673-7A84-13D75ABC8C01}"/>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Target vs. Actual Yield in Soybean</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sp>
        <p:nvSpPr>
          <p:cNvPr id="11" name="TextBox 10"/>
          <p:cNvSpPr txBox="1"/>
          <p:nvPr/>
        </p:nvSpPr>
        <p:spPr>
          <a:xfrm>
            <a:off x="10056811" y="2356532"/>
            <a:ext cx="138865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Actual yields were equal to targeted yields.</a:t>
            </a:r>
          </a:p>
        </p:txBody>
      </p:sp>
      <p:sp>
        <p:nvSpPr>
          <p:cNvPr id="12" name="Text Placeholder 15">
            <a:extLst>
              <a:ext uri="{FF2B5EF4-FFF2-40B4-BE49-F238E27FC236}">
                <a16:creationId xmlns:a16="http://schemas.microsoft.com/office/drawing/2014/main" id="{62AD480C-3F61-4F35-B7C7-50325EA1571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3" name="Picture 12" descr="Asset 8.png">
            <a:hlinkClick r:id="rId6" action="ppaction://hlinksldjump"/>
            <a:extLst>
              <a:ext uri="{FF2B5EF4-FFF2-40B4-BE49-F238E27FC236}">
                <a16:creationId xmlns:a16="http://schemas.microsoft.com/office/drawing/2014/main" id="{8D25946E-C8DF-49D7-BB2A-ED9EF4B97A7F}"/>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3B950EC0-541A-4258-C0EA-13FEBBA59753}"/>
              </a:ext>
            </a:extLst>
          </p:cNvPr>
          <p:cNvGraphicFramePr>
            <a:graphicFrameLocks/>
          </p:cNvGraphicFramePr>
          <p:nvPr>
            <p:extLst>
              <p:ext uri="{D42A27DB-BD31-4B8C-83A1-F6EECF244321}">
                <p14:modId xmlns:p14="http://schemas.microsoft.com/office/powerpoint/2010/main" val="319057719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3B950EC0-541A-4258-C0EA-13FEBBA59753}"/>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soybean in 2023 (respondents had the option to report that they did not have a target yield)? What was the average yield for your soybean in 2023?”</a:t>
            </a:r>
          </a:p>
          <a:p>
            <a:r>
              <a:rPr lang="en-CA" dirty="0"/>
              <a:t>The graph illustrates the average target yield and the average actual yield reported in each year.</a:t>
            </a:r>
          </a:p>
        </p:txBody>
      </p:sp>
    </p:spTree>
    <p:extLst>
      <p:ext uri="{BB962C8B-B14F-4D97-AF65-F5344CB8AC3E}">
        <p14:creationId xmlns:p14="http://schemas.microsoft.com/office/powerpoint/2010/main" val="1929270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F9193-CF82-5517-5E29-22A4F0BE49FB}"/>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Target vs. Actual Yield in Soybean in 2023</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 Placeholder 15">
            <a:extLst>
              <a:ext uri="{FF2B5EF4-FFF2-40B4-BE49-F238E27FC236}">
                <a16:creationId xmlns:a16="http://schemas.microsoft.com/office/drawing/2014/main" id="{E24C755D-3564-4F72-A968-C35B0CBD682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3" name="Rectangle 12">
            <a:extLst>
              <a:ext uri="{FF2B5EF4-FFF2-40B4-BE49-F238E27FC236}">
                <a16:creationId xmlns:a16="http://schemas.microsoft.com/office/drawing/2014/main" id="{CC9084CD-DD05-4363-B688-B94A9E96BDB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4" name="Picture 13">
            <a:extLst>
              <a:ext uri="{FF2B5EF4-FFF2-40B4-BE49-F238E27FC236}">
                <a16:creationId xmlns:a16="http://schemas.microsoft.com/office/drawing/2014/main" id="{1468B85B-D1B9-4B5D-AC53-F6D0ED47B3B6}"/>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1" name="Picture 10" descr="Asset 8.png">
            <a:hlinkClick r:id="rId6" action="ppaction://hlinksldjump"/>
            <a:extLst>
              <a:ext uri="{FF2B5EF4-FFF2-40B4-BE49-F238E27FC236}">
                <a16:creationId xmlns:a16="http://schemas.microsoft.com/office/drawing/2014/main" id="{0CA67FFD-C471-49B4-9835-CCC596CDF00D}"/>
              </a:ext>
            </a:extLst>
          </p:cNvPr>
          <p:cNvPicPr>
            <a:picLocks noChangeAspect="1"/>
          </p:cNvPicPr>
          <p:nvPr/>
        </p:nvPicPr>
        <p:blipFill>
          <a:blip r:embed="rId7" cstate="print"/>
          <a:stretch>
            <a:fillRect/>
          </a:stretch>
        </p:blipFill>
        <p:spPr>
          <a:xfrm>
            <a:off x="1371600" y="5178212"/>
            <a:ext cx="301752" cy="171642"/>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soybean in 2023 (respondents had the option to report that they did not have a target yield)? What was the average yield for your soybean in 2023?”</a:t>
            </a:r>
          </a:p>
          <a:p>
            <a:r>
              <a:rPr lang="en-CA" dirty="0"/>
              <a:t>Separately by geography,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2918433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83989-D694-D218-A689-6A3376159810}"/>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Use Efficiency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2" name="Text Placeholder 15">
            <a:extLst>
              <a:ext uri="{FF2B5EF4-FFF2-40B4-BE49-F238E27FC236}">
                <a16:creationId xmlns:a16="http://schemas.microsoft.com/office/drawing/2014/main" id="{E24C755D-3564-4F72-A968-C35B0CBD682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9" name="Picture 8" descr="Asset 8.png">
            <a:hlinkClick r:id="rId5" action="ppaction://hlinksldjump"/>
            <a:extLst>
              <a:ext uri="{FF2B5EF4-FFF2-40B4-BE49-F238E27FC236}">
                <a16:creationId xmlns:a16="http://schemas.microsoft.com/office/drawing/2014/main" id="{7725249E-6A8D-4C0B-9329-CCB23B578826}"/>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C6C763EA-2FDF-AA1C-980B-691866B38F9E}"/>
              </a:ext>
            </a:extLst>
          </p:cNvPr>
          <p:cNvGraphicFramePr>
            <a:graphicFrameLocks/>
          </p:cNvGraphicFramePr>
          <p:nvPr>
            <p:extLst>
              <p:ext uri="{D42A27DB-BD31-4B8C-83A1-F6EECF244321}">
                <p14:modId xmlns:p14="http://schemas.microsoft.com/office/powerpoint/2010/main" val="39654046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4" name="Object 3">
                        <a:extLst>
                          <a:ext uri="{FF2B5EF4-FFF2-40B4-BE49-F238E27FC236}">
                            <a16:creationId xmlns:a16="http://schemas.microsoft.com/office/drawing/2014/main" id="{C6C763EA-2FDF-AA1C-980B-691866B38F9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The chart illustrates grain corn nitrogen use efficiency based on average actual yields and target yields. The NUE was calculated by dividing the total volume of nitrogen applied across all timings in grain corn by the average actual yield and target yield. </a:t>
            </a:r>
            <a:endParaRPr lang="en-CA" sz="800" dirty="0"/>
          </a:p>
        </p:txBody>
      </p:sp>
    </p:spTree>
    <p:extLst>
      <p:ext uri="{BB962C8B-B14F-4D97-AF65-F5344CB8AC3E}">
        <p14:creationId xmlns:p14="http://schemas.microsoft.com/office/powerpoint/2010/main" val="484893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AEAA7-41D3-79CD-08FA-6E395BFA88E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Factors Considered When Setting Target Yield</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8.png">
            <a:hlinkClick r:id="rId5" action="ppaction://hlinksldjump"/>
            <a:extLst>
              <a:ext uri="{FF2B5EF4-FFF2-40B4-BE49-F238E27FC236}">
                <a16:creationId xmlns:a16="http://schemas.microsoft.com/office/drawing/2014/main" id="{ED800537-BA2E-4395-8A83-D7B0F0B46005}"/>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FE027131-C7A7-72EF-588F-30DB8D302D96}"/>
              </a:ext>
            </a:extLst>
          </p:cNvPr>
          <p:cNvGraphicFramePr>
            <a:graphicFrameLocks/>
          </p:cNvGraphicFramePr>
          <p:nvPr>
            <p:extLst>
              <p:ext uri="{D42A27DB-BD31-4B8C-83A1-F6EECF244321}">
                <p14:modId xmlns:p14="http://schemas.microsoft.com/office/powerpoint/2010/main" val="41462547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FE027131-C7A7-72EF-588F-30DB8D302D9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set a target yield were asked: "Which of the following factors did you consider when you set your target yield for soybean in 2023?"</a:t>
            </a:r>
          </a:p>
          <a:p>
            <a:pPr lvl="0"/>
            <a:r>
              <a:rPr lang="en-US" dirty="0"/>
              <a:t>The chart illustrates the main factor and other factors considered when setting the target yield in soybean.</a:t>
            </a:r>
          </a:p>
        </p:txBody>
      </p:sp>
    </p:spTree>
    <p:extLst>
      <p:ext uri="{BB962C8B-B14F-4D97-AF65-F5344CB8AC3E}">
        <p14:creationId xmlns:p14="http://schemas.microsoft.com/office/powerpoint/2010/main" val="3541153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95373-C7C9-614E-7628-4B3F59CB094A}"/>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Micro/Secondary Nutrients - % of Growers Using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2BD8A063-7A4D-491C-BC01-76006C31249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2" name="TextBox 11">
            <a:extLst>
              <a:ext uri="{FF2B5EF4-FFF2-40B4-BE49-F238E27FC236}">
                <a16:creationId xmlns:a16="http://schemas.microsoft.com/office/drawing/2014/main" id="{C1978DCB-17D4-4A31-AABC-662D3E915BE0}"/>
              </a:ext>
            </a:extLst>
          </p:cNvPr>
          <p:cNvSpPr txBox="1"/>
          <p:nvPr/>
        </p:nvSpPr>
        <p:spPr>
          <a:xfrm>
            <a:off x="8472426" y="1371600"/>
            <a:ext cx="154167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85"/>
              </a:lnSpc>
            </a:pPr>
            <a:r>
              <a:rPr lang="en-US" sz="1000" dirty="0"/>
              <a:t>Use of Boron rebounded in 2023 compared to 2022.</a:t>
            </a:r>
          </a:p>
        </p:txBody>
      </p:sp>
      <p:pic>
        <p:nvPicPr>
          <p:cNvPr id="13" name="Picture 12" descr="Asset 8.png">
            <a:hlinkClick r:id="rId5" action="ppaction://hlinksldjump"/>
            <a:extLst>
              <a:ext uri="{FF2B5EF4-FFF2-40B4-BE49-F238E27FC236}">
                <a16:creationId xmlns:a16="http://schemas.microsoft.com/office/drawing/2014/main" id="{14E7D5A7-5B48-461A-9794-A76309E37676}"/>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EFC27482-973A-14F8-33CB-B50BF9FED63F}"/>
              </a:ext>
            </a:extLst>
          </p:cNvPr>
          <p:cNvGraphicFramePr>
            <a:graphicFrameLocks/>
          </p:cNvGraphicFramePr>
          <p:nvPr>
            <p:extLst>
              <p:ext uri="{D42A27DB-BD31-4B8C-83A1-F6EECF244321}">
                <p14:modId xmlns:p14="http://schemas.microsoft.com/office/powerpoint/2010/main" val="33826171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EFC27482-973A-14F8-33CB-B50BF9FED63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respondents were asked: “Did you use any of the following micro/secondary nutrients for your 2023 soybean crop – boron, calcium, copper, magnesium, manganese, molybdenum, zinc?”</a:t>
            </a:r>
          </a:p>
          <a:p>
            <a:r>
              <a:rPr lang="en-CA" dirty="0"/>
              <a:t>The chart illustrates the % of soybean growers who used each micronutrient in each year.</a:t>
            </a:r>
          </a:p>
        </p:txBody>
      </p:sp>
    </p:spTree>
    <p:extLst>
      <p:ext uri="{BB962C8B-B14F-4D97-AF65-F5344CB8AC3E}">
        <p14:creationId xmlns:p14="http://schemas.microsoft.com/office/powerpoint/2010/main" val="2625620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34E245A1-016D-4FE0-AD4F-712E10608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676" y="209511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4">
            <a:extLst>
              <a:ext uri="{FF2B5EF4-FFF2-40B4-BE49-F238E27FC236}">
                <a16:creationId xmlns:a16="http://schemas.microsoft.com/office/drawing/2014/main" id="{4F0D479B-4AAB-AE85-E334-AE853A0F8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675" y="282944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EB232E44-6A69-E3F1-22C8-0A29FCFC0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675" y="504537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7E8B102-8149-304E-E9B0-F196E5645281}"/>
              </a:ext>
            </a:extLst>
          </p:cNvPr>
          <p:cNvPicPr>
            <a:picLocks noChangeAspect="1"/>
          </p:cNvPicPr>
          <p:nvPr/>
        </p:nvPicPr>
        <p:blipFill>
          <a:blip r:embed="rId4"/>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Application Method for Micro/Secondary Nutrients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4" name="Text Placeholder 15">
            <a:extLst>
              <a:ext uri="{FF2B5EF4-FFF2-40B4-BE49-F238E27FC236}">
                <a16:creationId xmlns:a16="http://schemas.microsoft.com/office/drawing/2014/main" id="{0D0BB466-1176-4C65-AECA-92C085DF705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1" name="Picture 10" descr="Asset 8.png">
            <a:hlinkClick r:id="rId6" action="ppaction://hlinksldjump"/>
            <a:extLst>
              <a:ext uri="{FF2B5EF4-FFF2-40B4-BE49-F238E27FC236}">
                <a16:creationId xmlns:a16="http://schemas.microsoft.com/office/drawing/2014/main" id="{5007EE1B-A66D-4BA2-BEFB-74D4D00EE213}"/>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B842752E-C2A1-892C-B667-8310D72FCD75}"/>
              </a:ext>
            </a:extLst>
          </p:cNvPr>
          <p:cNvGraphicFramePr>
            <a:graphicFrameLocks/>
          </p:cNvGraphicFramePr>
          <p:nvPr>
            <p:extLst>
              <p:ext uri="{D42A27DB-BD31-4B8C-83A1-F6EECF244321}">
                <p14:modId xmlns:p14="http://schemas.microsoft.com/office/powerpoint/2010/main" val="56110698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B842752E-C2A1-892C-B667-8310D72FCD7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were the micronutrients/secondary nutrients that you used in soybean at [TIMING] applied? If you used more than one method, indicate the most common method that you used.”</a:t>
            </a:r>
          </a:p>
          <a:p>
            <a:r>
              <a:rPr lang="en-CA" dirty="0"/>
              <a:t>The chart illustrates the % of micro/secondary nutrient users who used each application method on a net basis for all application timings.</a:t>
            </a:r>
          </a:p>
        </p:txBody>
      </p:sp>
    </p:spTree>
    <p:extLst>
      <p:ext uri="{BB962C8B-B14F-4D97-AF65-F5344CB8AC3E}">
        <p14:creationId xmlns:p14="http://schemas.microsoft.com/office/powerpoint/2010/main" val="175384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901" y="252464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901" y="352950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4">
            <a:extLst>
              <a:ext uri="{FF2B5EF4-FFF2-40B4-BE49-F238E27FC236}">
                <a16:creationId xmlns:a16="http://schemas.microsoft.com/office/drawing/2014/main" id="{29ACBAFC-F8F3-AC07-E8EF-EFBE5678A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901" y="455698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35BC7EFD-BA00-6EF5-E629-D67794CDD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732" y="556208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456FF1C0-DB2D-4D68-2A50-1608C10B977E}"/>
              </a:ext>
            </a:extLst>
          </p:cNvPr>
          <p:cNvPicPr>
            <a:picLocks noChangeAspect="1"/>
          </p:cNvPicPr>
          <p:nvPr/>
        </p:nvPicPr>
        <p:blipFill>
          <a:blip r:embed="rId4"/>
          <a:stretch>
            <a:fillRect/>
          </a:stretch>
        </p:blipFill>
        <p:spPr>
          <a:xfrm>
            <a:off x="2648356" y="831048"/>
            <a:ext cx="8961897"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Formulation Type for Soil Applied Micro/Secondary Nutrients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6" name="Text Placeholder 15">
            <a:extLst>
              <a:ext uri="{FF2B5EF4-FFF2-40B4-BE49-F238E27FC236}">
                <a16:creationId xmlns:a16="http://schemas.microsoft.com/office/drawing/2014/main" id="{0559E8E2-6B85-4B1A-94DE-19172942CD5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4" name="TextBox 13">
            <a:extLst>
              <a:ext uri="{FF2B5EF4-FFF2-40B4-BE49-F238E27FC236}">
                <a16:creationId xmlns:a16="http://schemas.microsoft.com/office/drawing/2014/main" id="{22B8CBF7-5700-4F69-A85B-489A8B438D5C}"/>
              </a:ext>
            </a:extLst>
          </p:cNvPr>
          <p:cNvSpPr txBox="1"/>
          <p:nvPr/>
        </p:nvSpPr>
        <p:spPr>
          <a:xfrm>
            <a:off x="4646612" y="4448401"/>
            <a:ext cx="15240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88% of soil-applied Manganese was granular.</a:t>
            </a:r>
          </a:p>
        </p:txBody>
      </p:sp>
      <p:pic>
        <p:nvPicPr>
          <p:cNvPr id="13" name="Picture 12" descr="Asset 8.png">
            <a:hlinkClick r:id="rId6" action="ppaction://hlinksldjump"/>
            <a:extLst>
              <a:ext uri="{FF2B5EF4-FFF2-40B4-BE49-F238E27FC236}">
                <a16:creationId xmlns:a16="http://schemas.microsoft.com/office/drawing/2014/main" id="{2FC3A817-EBE7-4D3F-98CF-83E710DD76C8}"/>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114E07C7-237E-DE4C-3A21-D5EDB27D6B6D}"/>
              </a:ext>
            </a:extLst>
          </p:cNvPr>
          <p:cNvGraphicFramePr>
            <a:graphicFrameLocks/>
          </p:cNvGraphicFramePr>
          <p:nvPr>
            <p:extLst>
              <p:ext uri="{D42A27DB-BD31-4B8C-83A1-F6EECF244321}">
                <p14:modId xmlns:p14="http://schemas.microsoft.com/office/powerpoint/2010/main" val="275622117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14E07C7-237E-DE4C-3A21-D5EDB27D6B6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soil-applied a micro or secondary nutrient were asked: "For your soil applied micronutrients/secondary nutrients, what was the formulation?"</a:t>
            </a:r>
          </a:p>
          <a:p>
            <a:r>
              <a:rPr lang="en-CA" dirty="0"/>
              <a:t>The chart illustrates the % of soil-applied micro/secondary nutrient users who indicated that they used each formulation type.</a:t>
            </a:r>
          </a:p>
        </p:txBody>
      </p:sp>
    </p:spTree>
    <p:extLst>
      <p:ext uri="{BB962C8B-B14F-4D97-AF65-F5344CB8AC3E}">
        <p14:creationId xmlns:p14="http://schemas.microsoft.com/office/powerpoint/2010/main" val="2948351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A400E-937F-4CC3-9D2B-AB640ED96350}"/>
              </a:ext>
            </a:extLst>
          </p:cNvPr>
          <p:cNvPicPr>
            <a:picLocks noChangeAspect="1"/>
          </p:cNvPicPr>
          <p:nvPr/>
        </p:nvPicPr>
        <p:blipFill>
          <a:blip r:embed="rId3"/>
          <a:stretch>
            <a:fillRect/>
          </a:stretch>
        </p:blipFill>
        <p:spPr>
          <a:xfrm>
            <a:off x="2405550" y="826044"/>
            <a:ext cx="902286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Method Used to Determine Need for Micro/Secondary Nutrients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4" name="Text Placeholder 15">
            <a:extLst>
              <a:ext uri="{FF2B5EF4-FFF2-40B4-BE49-F238E27FC236}">
                <a16:creationId xmlns:a16="http://schemas.microsoft.com/office/drawing/2014/main" id="{355186DA-42B7-4F91-83C8-3059257D9A0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0" name="Picture 9" descr="Asset 8.png">
            <a:hlinkClick r:id="rId5" action="ppaction://hlinksldjump"/>
            <a:extLst>
              <a:ext uri="{FF2B5EF4-FFF2-40B4-BE49-F238E27FC236}">
                <a16:creationId xmlns:a16="http://schemas.microsoft.com/office/drawing/2014/main" id="{894F0253-2839-4B79-B876-18EEA541AF50}"/>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27DA38BD-AB6D-29F3-572A-E38764AE377D}"/>
              </a:ext>
            </a:extLst>
          </p:cNvPr>
          <p:cNvGraphicFramePr>
            <a:graphicFrameLocks/>
          </p:cNvGraphicFramePr>
          <p:nvPr>
            <p:extLst>
              <p:ext uri="{D42A27DB-BD31-4B8C-83A1-F6EECF244321}">
                <p14:modId xmlns:p14="http://schemas.microsoft.com/office/powerpoint/2010/main" val="10269864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7DA38BD-AB6D-29F3-572A-E38764AE377D}"/>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did you determine that you needed to apply [MICRONUTRIENT] in 2023?"</a:t>
            </a:r>
          </a:p>
          <a:p>
            <a:r>
              <a:rPr lang="en-CA" dirty="0"/>
              <a:t>The chart illustrates the % of micro/secondary nutrient users who indicated that they used each method to determine the need for the micro/secondary nutrient.</a:t>
            </a:r>
          </a:p>
        </p:txBody>
      </p:sp>
    </p:spTree>
    <p:extLst>
      <p:ext uri="{BB962C8B-B14F-4D97-AF65-F5344CB8AC3E}">
        <p14:creationId xmlns:p14="http://schemas.microsoft.com/office/powerpoint/2010/main" val="3687411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A3BE62-F908-69BB-BB04-63961648AB5E}"/>
              </a:ext>
            </a:extLst>
          </p:cNvPr>
          <p:cNvPicPr>
            <a:picLocks noChangeAspect="1"/>
          </p:cNvPicPr>
          <p:nvPr/>
        </p:nvPicPr>
        <p:blipFill>
          <a:blip r:embed="rId3"/>
          <a:stretch>
            <a:fillRect/>
          </a:stretch>
        </p:blipFill>
        <p:spPr>
          <a:xfrm>
            <a:off x="2436812" y="762000"/>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Custom Application by Timing</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42E91D0B-C516-4BE4-ACA5-AEC61811C71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pic>
        <p:nvPicPr>
          <p:cNvPr id="11" name="Picture 10" descr="Asset 8.png">
            <a:hlinkClick r:id="rId5" action="ppaction://hlinksldjump"/>
            <a:extLst>
              <a:ext uri="{FF2B5EF4-FFF2-40B4-BE49-F238E27FC236}">
                <a16:creationId xmlns:a16="http://schemas.microsoft.com/office/drawing/2014/main" id="{9F0F1FC9-64C2-4197-82E8-FCD8F8687AE2}"/>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10393B6F-F1F4-A8B9-782A-D9A1C0FE4C04}"/>
              </a:ext>
            </a:extLst>
          </p:cNvPr>
          <p:cNvGraphicFramePr>
            <a:graphicFrameLocks/>
          </p:cNvGraphicFramePr>
          <p:nvPr>
            <p:extLst>
              <p:ext uri="{D42A27DB-BD31-4B8C-83A1-F6EECF244321}">
                <p14:modId xmlns:p14="http://schemas.microsoft.com/office/powerpoint/2010/main" val="13961153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10393B6F-F1F4-A8B9-782A-D9A1C0FE4C04}"/>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who applied the majority of the product?"</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3822875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5C114-EC9A-FBA9-DB02-6AD075913742}"/>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Tillage Practices - % of planted acres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9B0229FC-5C8E-410E-8157-2D888941DFB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Soybean</a:t>
            </a:r>
          </a:p>
        </p:txBody>
      </p:sp>
      <p:sp>
        <p:nvSpPr>
          <p:cNvPr id="12" name="Rectangle 11">
            <a:extLst>
              <a:ext uri="{FF2B5EF4-FFF2-40B4-BE49-F238E27FC236}">
                <a16:creationId xmlns:a16="http://schemas.microsoft.com/office/drawing/2014/main" id="{B90D8314-6C26-40D1-A9D8-F33D4B5B1C26}"/>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395F6C1E-6962-462D-B029-AC79821B5B4D}"/>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15" name="Picture 14" descr="Asset 8.png">
            <a:hlinkClick r:id="rId6" action="ppaction://hlinksldjump"/>
            <a:extLst>
              <a:ext uri="{FF2B5EF4-FFF2-40B4-BE49-F238E27FC236}">
                <a16:creationId xmlns:a16="http://schemas.microsoft.com/office/drawing/2014/main" id="{A3467020-F420-4BFD-BCD2-E91FF7D0AEF2}"/>
              </a:ext>
            </a:extLst>
          </p:cNvPr>
          <p:cNvPicPr>
            <a:picLocks noChangeAspect="1"/>
          </p:cNvPicPr>
          <p:nvPr/>
        </p:nvPicPr>
        <p:blipFill>
          <a:blip r:embed="rId7"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62EB4955-3507-F8F8-7FC3-5DD91734241C}"/>
              </a:ext>
            </a:extLst>
          </p:cNvPr>
          <p:cNvGraphicFramePr>
            <a:graphicFrameLocks/>
          </p:cNvGraphicFramePr>
          <p:nvPr>
            <p:extLst>
              <p:ext uri="{D42A27DB-BD31-4B8C-83A1-F6EECF244321}">
                <p14:modId xmlns:p14="http://schemas.microsoft.com/office/powerpoint/2010/main" val="70592436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62EB4955-3507-F8F8-7FC3-5DD91734241C}"/>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tillage practices, what percent of your soybean acres in 2023 was zero till, min-till and conventional tillage?</a:t>
            </a:r>
          </a:p>
          <a:p>
            <a:r>
              <a:rPr lang="en-CA" dirty="0"/>
              <a:t>Zero till means there were no dedicated tillage operations and a reasonably low disturbance one-pass seeding opener.</a:t>
            </a:r>
          </a:p>
          <a:p>
            <a:r>
              <a:rPr lang="en-CA" dirty="0"/>
              <a:t>Min-till means there was one tillage operation in addition to the seeding operation or a higher disturbance opener on the seeding equipment.</a:t>
            </a:r>
          </a:p>
          <a:p>
            <a:r>
              <a:rPr lang="en-CA" dirty="0"/>
              <a:t>Conventional tillage means there were multiple tillage operations to prepare the seedbed.</a:t>
            </a:r>
          </a:p>
          <a:p>
            <a:r>
              <a:rPr lang="en-CA" dirty="0"/>
              <a:t>Separately for various geographic and demographic segments, the chart illustrates the % of soybean acres with each tillage practice.</a:t>
            </a:r>
          </a:p>
        </p:txBody>
      </p:sp>
    </p:spTree>
    <p:extLst>
      <p:ext uri="{BB962C8B-B14F-4D97-AF65-F5344CB8AC3E}">
        <p14:creationId xmlns:p14="http://schemas.microsoft.com/office/powerpoint/2010/main" val="210676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63176-4A09-5BCF-7C28-7E6EF0E60C55}"/>
              </a:ext>
            </a:extLst>
          </p:cNvPr>
          <p:cNvPicPr>
            <a:picLocks noChangeAspect="1"/>
          </p:cNvPicPr>
          <p:nvPr/>
        </p:nvPicPr>
        <p:blipFill>
          <a:blip r:embed="rId3"/>
          <a:stretch>
            <a:fillRect/>
          </a:stretch>
        </p:blipFill>
        <p:spPr>
          <a:xfrm>
            <a:off x="2648358" y="865946"/>
            <a:ext cx="8961895" cy="568141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Timing in Corn in 2023 (% of Volume)</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9" name="Text Placeholder 15">
            <a:extLst>
              <a:ext uri="{FF2B5EF4-FFF2-40B4-BE49-F238E27FC236}">
                <a16:creationId xmlns:a16="http://schemas.microsoft.com/office/drawing/2014/main" id="{E15AC4BF-4110-45E0-95D3-5581763B59B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Rectangle 19">
            <a:extLst>
              <a:ext uri="{FF2B5EF4-FFF2-40B4-BE49-F238E27FC236}">
                <a16:creationId xmlns:a16="http://schemas.microsoft.com/office/drawing/2014/main" id="{C939A654-5E75-4E90-AAD7-D1B996F4C60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1" name="Picture 20">
            <a:extLst>
              <a:ext uri="{FF2B5EF4-FFF2-40B4-BE49-F238E27FC236}">
                <a16:creationId xmlns:a16="http://schemas.microsoft.com/office/drawing/2014/main" id="{1171E55D-4002-4BE1-9AFF-6FF491BCBC10}"/>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4CF08B4-1A57-612A-B0C0-87599A6DF0AC}"/>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EF4F6D0-2E0E-722D-5B3C-26B532D440E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timing, the charts illustrate the % of total sulphur volume that was applied by geography, farm size, age and 4R program familiarity.</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968837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1"/>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DB0AA-1D31-5CFB-CF6C-B29EFB3B4306}"/>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Use of Biostimulants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a:extLst>
              <a:ext uri="{FF2B5EF4-FFF2-40B4-BE49-F238E27FC236}">
                <a16:creationId xmlns:a16="http://schemas.microsoft.com/office/drawing/2014/main" id="{9B0229FC-5C8E-410E-8157-2D888941DFB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9" name="Picture 8" descr="Asset 8.png">
            <a:hlinkClick r:id="rId5" action="ppaction://hlinksldjump"/>
            <a:extLst>
              <a:ext uri="{FF2B5EF4-FFF2-40B4-BE49-F238E27FC236}">
                <a16:creationId xmlns:a16="http://schemas.microsoft.com/office/drawing/2014/main" id="{4875F1B6-0594-4127-8D85-630F0EC52856}"/>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7F6356ED-3931-487F-2363-DE2B8531DC7C}"/>
              </a:ext>
            </a:extLst>
          </p:cNvPr>
          <p:cNvGraphicFramePr>
            <a:graphicFrameLocks/>
          </p:cNvGraphicFramePr>
          <p:nvPr>
            <p:extLst>
              <p:ext uri="{D42A27DB-BD31-4B8C-83A1-F6EECF244321}">
                <p14:modId xmlns:p14="http://schemas.microsoft.com/office/powerpoint/2010/main" val="23360569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7F6356ED-3931-487F-2363-DE2B8531DC7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soybean in the 2023 season?</a:t>
            </a:r>
          </a:p>
          <a:p>
            <a:pPr lvl="0"/>
            <a:r>
              <a:rPr lang="en-US" dirty="0"/>
              <a:t>The chart illustrates the % of growers who used a biostimulant in 2023.</a:t>
            </a:r>
          </a:p>
        </p:txBody>
      </p:sp>
    </p:spTree>
    <p:extLst>
      <p:ext uri="{BB962C8B-B14F-4D97-AF65-F5344CB8AC3E}">
        <p14:creationId xmlns:p14="http://schemas.microsoft.com/office/powerpoint/2010/main" val="538474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32CF72-F6DD-7FDB-D695-4D4842E22314}"/>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Nitrogen Fixing Biostimulants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D7A06076-45CD-4097-82F8-1F2131818B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Soybean</a:t>
            </a:r>
          </a:p>
        </p:txBody>
      </p:sp>
      <p:pic>
        <p:nvPicPr>
          <p:cNvPr id="10" name="Picture 9" descr="Asset 8.png">
            <a:hlinkClick r:id="rId5" action="ppaction://hlinksldjump"/>
            <a:extLst>
              <a:ext uri="{FF2B5EF4-FFF2-40B4-BE49-F238E27FC236}">
                <a16:creationId xmlns:a16="http://schemas.microsoft.com/office/drawing/2014/main" id="{6D0AC188-83C0-48DA-ACC8-26C25AD4C4A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3" name="Object 2">
            <a:extLst>
              <a:ext uri="{FF2B5EF4-FFF2-40B4-BE49-F238E27FC236}">
                <a16:creationId xmlns:a16="http://schemas.microsoft.com/office/drawing/2014/main" id="{34A9D530-D451-977C-4A7A-79A077D01B86}"/>
              </a:ext>
            </a:extLst>
          </p:cNvPr>
          <p:cNvGraphicFramePr>
            <a:graphicFrameLocks/>
          </p:cNvGraphicFramePr>
          <p:nvPr>
            <p:extLst>
              <p:ext uri="{D42A27DB-BD31-4B8C-83A1-F6EECF244321}">
                <p14:modId xmlns:p14="http://schemas.microsoft.com/office/powerpoint/2010/main" val="338650759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34A9D530-D451-977C-4A7A-79A077D01B86}"/>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who used a biostimulant were asked: "Was the biostimulant that you applied in soybean in 2023 a nitrogen fixing product?</a:t>
            </a:r>
          </a:p>
          <a:p>
            <a:pPr lvl="0">
              <a:defRPr/>
            </a:pPr>
            <a:r>
              <a:rPr lang="en-US" dirty="0"/>
              <a:t>The chart illustrates the % of growers who used a nitrogen fixing biostimulant in 2023.</a:t>
            </a:r>
            <a:endParaRPr lang="en-CA" dirty="0"/>
          </a:p>
        </p:txBody>
      </p:sp>
    </p:spTree>
    <p:extLst>
      <p:ext uri="{BB962C8B-B14F-4D97-AF65-F5344CB8AC3E}">
        <p14:creationId xmlns:p14="http://schemas.microsoft.com/office/powerpoint/2010/main" val="1309058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hlinkClick r:id="rId4" action="ppaction://hlinksldjump"/>
            <a:extLst>
              <a:ext uri="{FF2B5EF4-FFF2-40B4-BE49-F238E27FC236}">
                <a16:creationId xmlns:a16="http://schemas.microsoft.com/office/drawing/2014/main" id="{F4E3D2D8-EB73-4739-8A2C-D8EF1609DEDD}"/>
              </a:ext>
            </a:extLst>
          </p:cNvPr>
          <p:cNvSpPr txBox="1"/>
          <p:nvPr/>
        </p:nvSpPr>
        <p:spPr>
          <a:xfrm>
            <a:off x="303212" y="3946143"/>
            <a:ext cx="32004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Programs Used to Measure Environmental Footprint </a:t>
            </a:r>
            <a:endParaRPr lang="en-CA" sz="1050" dirty="0">
              <a:solidFill>
                <a:schemeClr val="bg1"/>
              </a:solidFill>
              <a:latin typeface="Calibri Light" pitchFamily="34" charset="0"/>
              <a:cs typeface="Calibri Light" pitchFamily="34" charset="0"/>
            </a:endParaRPr>
          </a:p>
        </p:txBody>
      </p:sp>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General Fertilizer Practices</a:t>
            </a:r>
          </a:p>
        </p:txBody>
      </p:sp>
      <p:pic>
        <p:nvPicPr>
          <p:cNvPr id="25" name="Picture 24" descr="Asset 7.png"/>
          <p:cNvPicPr>
            <a:picLocks noChangeAspect="1"/>
          </p:cNvPicPr>
          <p:nvPr/>
        </p:nvPicPr>
        <p:blipFill>
          <a:blip r:embed="rId5" cstate="print"/>
          <a:stretch>
            <a:fillRect/>
          </a:stretch>
        </p:blipFill>
        <p:spPr>
          <a:xfrm>
            <a:off x="1017464" y="5334000"/>
            <a:ext cx="301752" cy="301752"/>
          </a:xfrm>
          <a:prstGeom prst="rect">
            <a:avLst/>
          </a:prstGeom>
        </p:spPr>
      </p:pic>
      <p:sp>
        <p:nvSpPr>
          <p:cNvPr id="100" name="Rectangle 29"/>
          <p:cNvSpPr>
            <a:spLocks noChangeArrowheads="1"/>
          </p:cNvSpPr>
          <p:nvPr/>
        </p:nvSpPr>
        <p:spPr bwMode="auto">
          <a:xfrm>
            <a:off x="5393796" y="1473201"/>
            <a:ext cx="6795029" cy="377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Where do farmers get advice about fertilizer management?</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often do they do soil testing?</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soil test for nitrogen every year?</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familiar are farmers with the 4R nutrient stewardship program?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believe that they comply with 4R nutrient stewardship guidelines?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working with a 4R Certified Retailer or a 4R Nutrient Management Specialty CCA?</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have a 4R Plan in place? What are the benefits?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have a 4R Plan for their farm?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adopt 4R practices?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sources that farmers would use to get information about the 4R program?</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68317"/>
                <a:ext cx="1770184" cy="1343025"/>
                <a:chOff x="10191628" y="2368317"/>
                <a:chExt cx="1770184" cy="1343025"/>
              </a:xfrm>
            </p:grpSpPr>
            <p:sp>
              <p:nvSpPr>
                <p:cNvPr id="31" name="TextBox 30"/>
                <p:cNvSpPr txBox="1"/>
                <p:nvPr/>
              </p:nvSpPr>
              <p:spPr>
                <a:xfrm>
                  <a:off x="10191628" y="3261988"/>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6831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5" name="TextBox 74">
            <a:hlinkClick r:id="rId7" action="ppaction://hlinksldjump"/>
          </p:cNvPr>
          <p:cNvSpPr txBox="1"/>
          <p:nvPr/>
        </p:nvSpPr>
        <p:spPr>
          <a:xfrm>
            <a:off x="303212" y="9568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Sources of Fertilizer Advice</a:t>
            </a:r>
          </a:p>
        </p:txBody>
      </p:sp>
      <p:sp>
        <p:nvSpPr>
          <p:cNvPr id="77" name="TextBox 76">
            <a:hlinkClick r:id="rId8" action="ppaction://hlinksldjump"/>
          </p:cNvPr>
          <p:cNvSpPr txBox="1"/>
          <p:nvPr/>
        </p:nvSpPr>
        <p:spPr>
          <a:xfrm>
            <a:off x="303212" y="112295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Nitrogen</a:t>
            </a:r>
          </a:p>
        </p:txBody>
      </p:sp>
      <p:sp>
        <p:nvSpPr>
          <p:cNvPr id="80" name="TextBox 79">
            <a:hlinkClick r:id="rId9" action="ppaction://hlinksldjump"/>
          </p:cNvPr>
          <p:cNvSpPr txBox="1"/>
          <p:nvPr/>
        </p:nvSpPr>
        <p:spPr>
          <a:xfrm>
            <a:off x="303212" y="145509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P, K and S</a:t>
            </a:r>
          </a:p>
        </p:txBody>
      </p:sp>
      <p:sp>
        <p:nvSpPr>
          <p:cNvPr id="45" name="Rounded Rectangle 44"/>
          <p:cNvSpPr/>
          <p:nvPr/>
        </p:nvSpPr>
        <p:spPr>
          <a:xfrm>
            <a:off x="227012" y="977622"/>
            <a:ext cx="91440" cy="3108960"/>
          </a:xfrm>
          <a:prstGeom prst="roundRect">
            <a:avLst/>
          </a:prstGeom>
          <a:solidFill>
            <a:srgbClr val="60504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hlinkClick r:id="rId10" action="ppaction://hlinksldjump"/>
          </p:cNvPr>
          <p:cNvSpPr txBox="1"/>
          <p:nvPr/>
        </p:nvSpPr>
        <p:spPr>
          <a:xfrm>
            <a:off x="303212" y="228544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Familiarity with 4R Concept</a:t>
            </a:r>
          </a:p>
        </p:txBody>
      </p:sp>
      <p:sp>
        <p:nvSpPr>
          <p:cNvPr id="47" name="TextBox 46">
            <a:hlinkClick r:id="rId11" action="ppaction://hlinksldjump"/>
          </p:cNvPr>
          <p:cNvSpPr txBox="1"/>
          <p:nvPr/>
        </p:nvSpPr>
        <p:spPr>
          <a:xfrm>
            <a:off x="303212" y="328186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Some Farmers Do Not Adopt 4R Practices</a:t>
            </a:r>
          </a:p>
        </p:txBody>
      </p:sp>
      <p:sp>
        <p:nvSpPr>
          <p:cNvPr id="78" name="TextBox 77">
            <a:hlinkClick r:id="rId12" action="ppaction://hlinksldjump"/>
          </p:cNvPr>
          <p:cNvSpPr txBox="1"/>
          <p:nvPr/>
        </p:nvSpPr>
        <p:spPr>
          <a:xfrm>
            <a:off x="303212" y="128902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Soil Testing for N Every Year</a:t>
            </a:r>
          </a:p>
        </p:txBody>
      </p:sp>
      <p:sp>
        <p:nvSpPr>
          <p:cNvPr id="50" name="TextBox 49">
            <a:hlinkClick r:id="rId13" action="ppaction://hlinksldjump"/>
          </p:cNvPr>
          <p:cNvSpPr txBox="1"/>
          <p:nvPr/>
        </p:nvSpPr>
        <p:spPr>
          <a:xfrm>
            <a:off x="303212" y="162116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Micronutrients</a:t>
            </a:r>
          </a:p>
        </p:txBody>
      </p:sp>
      <p:sp>
        <p:nvSpPr>
          <p:cNvPr id="51" name="TextBox 50">
            <a:hlinkClick r:id="rId14" action="ppaction://hlinksldjump"/>
          </p:cNvPr>
          <p:cNvSpPr txBox="1"/>
          <p:nvPr/>
        </p:nvSpPr>
        <p:spPr>
          <a:xfrm>
            <a:off x="303212" y="178723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Electrical Conductivity</a:t>
            </a:r>
          </a:p>
        </p:txBody>
      </p:sp>
      <p:sp>
        <p:nvSpPr>
          <p:cNvPr id="52" name="TextBox 51">
            <a:hlinkClick r:id="rId15" action="ppaction://hlinksldjump"/>
          </p:cNvPr>
          <p:cNvSpPr txBox="1"/>
          <p:nvPr/>
        </p:nvSpPr>
        <p:spPr>
          <a:xfrm>
            <a:off x="303212" y="195330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Organic Matter</a:t>
            </a:r>
          </a:p>
        </p:txBody>
      </p:sp>
      <p:sp>
        <p:nvSpPr>
          <p:cNvPr id="53" name="TextBox 52">
            <a:hlinkClick r:id="rId16" action="ppaction://hlinksldjump"/>
          </p:cNvPr>
          <p:cNvSpPr txBox="1"/>
          <p:nvPr/>
        </p:nvSpPr>
        <p:spPr>
          <a:xfrm>
            <a:off x="303212" y="211937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pH</a:t>
            </a:r>
          </a:p>
        </p:txBody>
      </p:sp>
      <p:sp>
        <p:nvSpPr>
          <p:cNvPr id="56" name="TextBox 55">
            <a:hlinkClick r:id="rId17" action="ppaction://hlinksldjump"/>
          </p:cNvPr>
          <p:cNvSpPr txBox="1"/>
          <p:nvPr/>
        </p:nvSpPr>
        <p:spPr>
          <a:xfrm>
            <a:off x="303212" y="245151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Believe They Comply With 4R</a:t>
            </a:r>
          </a:p>
        </p:txBody>
      </p:sp>
      <p:sp>
        <p:nvSpPr>
          <p:cNvPr id="57" name="TextBox 56">
            <a:hlinkClick r:id="rId18" action="ppaction://hlinksldjump"/>
          </p:cNvPr>
          <p:cNvSpPr txBox="1"/>
          <p:nvPr/>
        </p:nvSpPr>
        <p:spPr>
          <a:xfrm>
            <a:off x="303212" y="26175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Work With A 4R Certified Retailer</a:t>
            </a:r>
          </a:p>
        </p:txBody>
      </p:sp>
      <p:sp>
        <p:nvSpPr>
          <p:cNvPr id="58" name="TextBox 57">
            <a:hlinkClick r:id="rId19" action="ppaction://hlinksldjump"/>
          </p:cNvPr>
          <p:cNvSpPr txBox="1"/>
          <p:nvPr/>
        </p:nvSpPr>
        <p:spPr>
          <a:xfrm>
            <a:off x="303212" y="294972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Benefits Of Having A 4R Plan In Place</a:t>
            </a:r>
          </a:p>
        </p:txBody>
      </p:sp>
      <p:sp>
        <p:nvSpPr>
          <p:cNvPr id="59" name="TextBox 58">
            <a:hlinkClick r:id="rId20" action="ppaction://hlinksldjump"/>
          </p:cNvPr>
          <p:cNvSpPr txBox="1"/>
          <p:nvPr/>
        </p:nvSpPr>
        <p:spPr>
          <a:xfrm>
            <a:off x="303212" y="311579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Putting A 4R Plan In Place</a:t>
            </a:r>
          </a:p>
        </p:txBody>
      </p:sp>
      <p:sp>
        <p:nvSpPr>
          <p:cNvPr id="60" name="TextBox 59">
            <a:hlinkClick r:id="rId21" action="ppaction://hlinksldjump"/>
          </p:cNvPr>
          <p:cNvSpPr txBox="1"/>
          <p:nvPr/>
        </p:nvSpPr>
        <p:spPr>
          <a:xfrm>
            <a:off x="303212" y="278365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Growers Who Have A 4R Plan In Place</a:t>
            </a:r>
          </a:p>
        </p:txBody>
      </p:sp>
      <p:sp>
        <p:nvSpPr>
          <p:cNvPr id="61" name="TextBox 60">
            <a:hlinkClick r:id="rId22" action="ppaction://hlinksldjump"/>
            <a:extLst>
              <a:ext uri="{FF2B5EF4-FFF2-40B4-BE49-F238E27FC236}">
                <a16:creationId xmlns:a16="http://schemas.microsoft.com/office/drawing/2014/main" id="{D1918C13-5814-4E86-B915-A16EC0DA0F00}"/>
              </a:ext>
            </a:extLst>
          </p:cNvPr>
          <p:cNvSpPr txBox="1"/>
          <p:nvPr/>
        </p:nvSpPr>
        <p:spPr>
          <a:xfrm>
            <a:off x="303212" y="344793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Fee to Prepare 4R Plan</a:t>
            </a:r>
          </a:p>
        </p:txBody>
      </p:sp>
      <p:sp>
        <p:nvSpPr>
          <p:cNvPr id="62" name="TextBox 61">
            <a:hlinkClick r:id="rId23" action="ppaction://hlinksldjump"/>
            <a:extLst>
              <a:ext uri="{FF2B5EF4-FFF2-40B4-BE49-F238E27FC236}">
                <a16:creationId xmlns:a16="http://schemas.microsoft.com/office/drawing/2014/main" id="{0A2213AF-8175-47A0-A815-CF1B81B7D4E7}"/>
              </a:ext>
            </a:extLst>
          </p:cNvPr>
          <p:cNvSpPr txBox="1"/>
          <p:nvPr/>
        </p:nvSpPr>
        <p:spPr>
          <a:xfrm>
            <a:off x="303212" y="361400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Costs to Implement 4R Plan</a:t>
            </a:r>
          </a:p>
        </p:txBody>
      </p:sp>
      <p:sp>
        <p:nvSpPr>
          <p:cNvPr id="63" name="TextBox 62">
            <a:hlinkClick r:id="rId23" action="ppaction://hlinksldjump"/>
            <a:extLst>
              <a:ext uri="{FF2B5EF4-FFF2-40B4-BE49-F238E27FC236}">
                <a16:creationId xmlns:a16="http://schemas.microsoft.com/office/drawing/2014/main" id="{1048E546-4C67-4AB8-A8B5-3599168659ED}"/>
              </a:ext>
            </a:extLst>
          </p:cNvPr>
          <p:cNvSpPr txBox="1"/>
          <p:nvPr/>
        </p:nvSpPr>
        <p:spPr>
          <a:xfrm>
            <a:off x="303212" y="378007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Sources of Fertilizer Information</a:t>
            </a:r>
          </a:p>
        </p:txBody>
      </p:sp>
    </p:spTree>
    <p:extLst>
      <p:ext uri="{BB962C8B-B14F-4D97-AF65-F5344CB8AC3E}">
        <p14:creationId xmlns:p14="http://schemas.microsoft.com/office/powerpoint/2010/main" val="26580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CC466-1189-6BCD-76B0-C93731AA3932}"/>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6475412" y="1284876"/>
            <a:ext cx="2743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40% of growers indicated they rely on a professional advisor associated with their retailer.</a:t>
            </a:r>
          </a:p>
        </p:txBody>
      </p:sp>
      <p:graphicFrame>
        <p:nvGraphicFramePr>
          <p:cNvPr id="3" name="Object 2">
            <a:extLst>
              <a:ext uri="{FF2B5EF4-FFF2-40B4-BE49-F238E27FC236}">
                <a16:creationId xmlns:a16="http://schemas.microsoft.com/office/drawing/2014/main" id="{16B17C6E-008F-B934-460B-5C0F33D0C990}"/>
              </a:ext>
            </a:extLst>
          </p:cNvPr>
          <p:cNvGraphicFramePr>
            <a:graphicFrameLocks/>
          </p:cNvGraphicFramePr>
          <p:nvPr>
            <p:extLst>
              <p:ext uri="{D42A27DB-BD31-4B8C-83A1-F6EECF244321}">
                <p14:modId xmlns:p14="http://schemas.microsoft.com/office/powerpoint/2010/main" val="254948409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16B17C6E-008F-B934-460B-5C0F33D0C990}"/>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2BCA7F5-9AB2-5434-88F5-2629FA6102A6}"/>
              </a:ext>
            </a:extLst>
          </p:cNvPr>
          <p:cNvSpPr txBox="1"/>
          <p:nvPr/>
        </p:nvSpPr>
        <p:spPr>
          <a:xfrm>
            <a:off x="9675812" y="3000601"/>
            <a:ext cx="1676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Sources of fertilizer advice have been stable over time.</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a:t>
            </a:r>
            <a:r>
              <a:rPr lang="en-US" dirty="0"/>
              <a:t>id you use any of the following for your decisions about fertilizer and nutrient management? </a:t>
            </a:r>
            <a:r>
              <a:rPr lang="en-CA" dirty="0"/>
              <a:t>(Please check all that apply)</a:t>
            </a:r>
            <a:r>
              <a:rPr lang="en-US" dirty="0"/>
              <a:t>”</a:t>
            </a:r>
          </a:p>
          <a:p>
            <a:r>
              <a:rPr lang="en-CA" dirty="0"/>
              <a:t>The chart illustrates the % of total respondents who indicated that they use each source when making decisions about their fertilizer program in each year.</a:t>
            </a:r>
          </a:p>
        </p:txBody>
      </p:sp>
    </p:spTree>
    <p:extLst>
      <p:ext uri="{BB962C8B-B14F-4D97-AF65-F5344CB8AC3E}">
        <p14:creationId xmlns:p14="http://schemas.microsoft.com/office/powerpoint/2010/main" val="416751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D4F38-E394-C804-9317-82B8FBAF12B6}"/>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1" name="Rectangle 10">
            <a:extLst>
              <a:ext uri="{FF2B5EF4-FFF2-40B4-BE49-F238E27FC236}">
                <a16:creationId xmlns:a16="http://schemas.microsoft.com/office/drawing/2014/main" id="{C4CE1698-F872-45F0-8E62-145DF7DF7179}"/>
              </a:ext>
            </a:extLst>
          </p:cNvPr>
          <p:cNvSpPr/>
          <p:nvPr/>
        </p:nvSpPr>
        <p:spPr>
          <a:xfrm>
            <a:off x="1230947" y="5510466"/>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2" name="Picture 11">
            <a:extLst>
              <a:ext uri="{FF2B5EF4-FFF2-40B4-BE49-F238E27FC236}">
                <a16:creationId xmlns:a16="http://schemas.microsoft.com/office/drawing/2014/main" id="{12175BC3-5D02-4001-94E4-878F6F754795}"/>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24000"/>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“Did you use any of the following for your decisions about fertilizer and nutrient management?  (Please check all that apply.)”</a:t>
            </a:r>
          </a:p>
          <a:p>
            <a:r>
              <a:rPr lang="en-CA" dirty="0"/>
              <a:t>Separately by geography, </a:t>
            </a:r>
            <a:r>
              <a:rPr lang="en-US" dirty="0"/>
              <a:t>farm size, age category and 4R program familiarity</a:t>
            </a:r>
            <a:r>
              <a:rPr lang="en-CA" dirty="0"/>
              <a:t>, the graph illustrates the % of total respondents who get advice about fertilizer management from each source.</a:t>
            </a:r>
          </a:p>
        </p:txBody>
      </p:sp>
    </p:spTree>
    <p:extLst>
      <p:ext uri="{BB962C8B-B14F-4D97-AF65-F5344CB8AC3E}">
        <p14:creationId xmlns:p14="http://schemas.microsoft.com/office/powerpoint/2010/main" val="900866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2 -0.14676 L -0.83667 -0.14676 " pathEditMode="relative" rAng="0" ptsTypes="AA">
                                      <p:cBhvr>
                                        <p:cTn id="16" dur="500" fill="hold"/>
                                        <p:tgtEl>
                                          <p:spTgt spid="12"/>
                                        </p:tgtEl>
                                        <p:attrNameLst>
                                          <p:attrName>ppt_x</p:attrName>
                                          <p:attrName>ppt_y</p:attrName>
                                        </p:attrNameLst>
                                      </p:cBhvr>
                                      <p:rCtr x="-25840"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B6FE6-38B3-4059-9F82-F3657184CF89}"/>
              </a:ext>
            </a:extLst>
          </p:cNvPr>
          <p:cNvPicPr>
            <a:picLocks noChangeAspect="1"/>
          </p:cNvPicPr>
          <p:nvPr/>
        </p:nvPicPr>
        <p:blipFill>
          <a:blip r:embed="rId3"/>
          <a:stretch>
            <a:fillRect/>
          </a:stretch>
        </p:blipFill>
        <p:spPr>
          <a:xfrm>
            <a:off x="2648355" y="816900"/>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a:extLst>
              <a:ext uri="{FF2B5EF4-FFF2-40B4-BE49-F238E27FC236}">
                <a16:creationId xmlns:a16="http://schemas.microsoft.com/office/drawing/2014/main" id="{3955EA90-643E-40E9-A770-841CBF978C5E}"/>
              </a:ext>
            </a:extLst>
          </p:cNvPr>
          <p:cNvSpPr txBox="1"/>
          <p:nvPr/>
        </p:nvSpPr>
        <p:spPr>
          <a:xfrm>
            <a:off x="7391240" y="29718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Over a third of growers in 2023 said they test nitrogen every 3 years.</a:t>
            </a:r>
          </a:p>
        </p:txBody>
      </p:sp>
      <p:graphicFrame>
        <p:nvGraphicFramePr>
          <p:cNvPr id="3" name="Object 2">
            <a:extLst>
              <a:ext uri="{FF2B5EF4-FFF2-40B4-BE49-F238E27FC236}">
                <a16:creationId xmlns:a16="http://schemas.microsoft.com/office/drawing/2014/main" id="{B6882D38-6763-7285-D432-BBFF19E94C85}"/>
              </a:ext>
            </a:extLst>
          </p:cNvPr>
          <p:cNvGraphicFramePr>
            <a:graphicFrameLocks/>
          </p:cNvGraphicFramePr>
          <p:nvPr>
            <p:extLst>
              <p:ext uri="{D42A27DB-BD31-4B8C-83A1-F6EECF244321}">
                <p14:modId xmlns:p14="http://schemas.microsoft.com/office/powerpoint/2010/main" val="6396383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B6882D38-6763-7285-D432-BBFF19E94C8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years, e) less often than every 4 years, or f) never?” </a:t>
            </a:r>
          </a:p>
          <a:p>
            <a:r>
              <a:rPr lang="en-CA" dirty="0"/>
              <a:t>The chart illustrates the % of total respondents who reported each frequency of soil testing for nitrogen in each year.</a:t>
            </a:r>
          </a:p>
        </p:txBody>
      </p:sp>
    </p:spTree>
    <p:extLst>
      <p:ext uri="{BB962C8B-B14F-4D97-AF65-F5344CB8AC3E}">
        <p14:creationId xmlns:p14="http://schemas.microsoft.com/office/powerpoint/2010/main" val="408760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Bent 14">
            <a:extLst>
              <a:ext uri="{FF2B5EF4-FFF2-40B4-BE49-F238E27FC236}">
                <a16:creationId xmlns:a16="http://schemas.microsoft.com/office/drawing/2014/main" id="{B3626827-960A-4A78-8FED-5789B6800E63}"/>
              </a:ext>
            </a:extLst>
          </p:cNvPr>
          <p:cNvSpPr/>
          <p:nvPr/>
        </p:nvSpPr>
        <p:spPr>
          <a:xfrm>
            <a:off x="4722812" y="741444"/>
            <a:ext cx="1071807" cy="791881"/>
          </a:xfrm>
          <a:prstGeom prst="bentArrow">
            <a:avLst>
              <a:gd name="adj1" fmla="val 28154"/>
              <a:gd name="adj2" fmla="val 24445"/>
              <a:gd name="adj3" fmla="val 25000"/>
              <a:gd name="adj4" fmla="val 11181"/>
            </a:avLst>
          </a:prstGeom>
          <a:solidFill>
            <a:schemeClr val="bg2">
              <a:lumMod val="75000"/>
            </a:schemeClr>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Nitrogen</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Rectangle 11">
            <a:extLst>
              <a:ext uri="{FF2B5EF4-FFF2-40B4-BE49-F238E27FC236}">
                <a16:creationId xmlns:a16="http://schemas.microsoft.com/office/drawing/2014/main" id="{97100275-F9BC-438C-ADFD-1A9F0757C96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8" name="MoreInfo"/>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years, e) less often than every 4 years, or f) never?” </a:t>
            </a:r>
          </a:p>
          <a:p>
            <a:r>
              <a:rPr lang="en-CA" dirty="0"/>
              <a:t>The graph on the left illustrates the % of total respondents who do soil testing for nitrogen at each frequency level.  Separately by geography, farm size, age category and 4R familiarity, the graph on the right illustrates the % of total respondents who soil test for nitrogen every year.</a:t>
            </a:r>
          </a:p>
        </p:txBody>
      </p:sp>
      <p:pic>
        <p:nvPicPr>
          <p:cNvPr id="13" name="MOREINFO">
            <a:extLst>
              <a:ext uri="{FF2B5EF4-FFF2-40B4-BE49-F238E27FC236}">
                <a16:creationId xmlns:a16="http://schemas.microsoft.com/office/drawing/2014/main" id="{CEE2ED22-E04B-455C-8AAB-8A5523D8588F}"/>
              </a:ext>
            </a:extLst>
          </p:cNvPr>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0C195C2-9A0A-4A22-97A4-EA8F4961E05D}"/>
              </a:ext>
            </a:extLst>
          </p:cNvPr>
          <p:cNvPicPr>
            <a:picLocks noChangeAspect="1"/>
          </p:cNvPicPr>
          <p:nvPr/>
        </p:nvPicPr>
        <p:blipFill>
          <a:blip r:embed="rId7"/>
          <a:stretch>
            <a:fillRect/>
          </a:stretch>
        </p:blipFill>
        <p:spPr>
          <a:xfrm>
            <a:off x="2648355" y="819948"/>
            <a:ext cx="8961897" cy="5773412"/>
          </a:xfrm>
          <a:prstGeom prst="rect">
            <a:avLst/>
          </a:prstGeom>
        </p:spPr>
      </p:pic>
      <p:sp>
        <p:nvSpPr>
          <p:cNvPr id="14" name="TextBox 13">
            <a:extLst>
              <a:ext uri="{FF2B5EF4-FFF2-40B4-BE49-F238E27FC236}">
                <a16:creationId xmlns:a16="http://schemas.microsoft.com/office/drawing/2014/main" id="{79253B29-D716-4583-BA24-DF62E7589AA8}"/>
              </a:ext>
            </a:extLst>
          </p:cNvPr>
          <p:cNvSpPr txBox="1"/>
          <p:nvPr/>
        </p:nvSpPr>
        <p:spPr>
          <a:xfrm>
            <a:off x="2436812" y="2590800"/>
            <a:ext cx="145961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Many Ontario farmers never soil test for Nitrogen.</a:t>
            </a:r>
          </a:p>
        </p:txBody>
      </p:sp>
    </p:spTree>
    <p:extLst>
      <p:ext uri="{BB962C8B-B14F-4D97-AF65-F5344CB8AC3E}">
        <p14:creationId xmlns:p14="http://schemas.microsoft.com/office/powerpoint/2010/main" val="416485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7011F1-B3DD-426C-BD7F-1E26C41A1625}"/>
              </a:ext>
            </a:extLst>
          </p:cNvPr>
          <p:cNvPicPr>
            <a:picLocks noChangeAspect="1"/>
          </p:cNvPicPr>
          <p:nvPr/>
        </p:nvPicPr>
        <p:blipFill>
          <a:blip r:embed="rId3"/>
          <a:stretch>
            <a:fillRect/>
          </a:stretch>
        </p:blipFill>
        <p:spPr>
          <a:xfrm>
            <a:off x="2527466" y="915194"/>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Soil Testing for Nitrogen Every Year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970E551A-60EF-42BE-85D0-FC9D20BB175D}"/>
              </a:ext>
            </a:extLst>
          </p:cNvPr>
          <p:cNvSpPr txBox="1"/>
          <p:nvPr/>
        </p:nvSpPr>
        <p:spPr>
          <a:xfrm>
            <a:off x="6780212" y="905691"/>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Soil tests not changing is the leading reason for not testing nitrogen every year.</a:t>
            </a:r>
          </a:p>
        </p:txBody>
      </p:sp>
      <p:graphicFrame>
        <p:nvGraphicFramePr>
          <p:cNvPr id="3" name="Object 2">
            <a:extLst>
              <a:ext uri="{FF2B5EF4-FFF2-40B4-BE49-F238E27FC236}">
                <a16:creationId xmlns:a16="http://schemas.microsoft.com/office/drawing/2014/main" id="{48A311AD-BD2F-BDAB-5C02-4E5C5F83264C}"/>
              </a:ext>
            </a:extLst>
          </p:cNvPr>
          <p:cNvGraphicFramePr>
            <a:graphicFrameLocks/>
          </p:cNvGraphicFramePr>
          <p:nvPr>
            <p:extLst>
              <p:ext uri="{D42A27DB-BD31-4B8C-83A1-F6EECF244321}">
                <p14:modId xmlns:p14="http://schemas.microsoft.com/office/powerpoint/2010/main" val="130696692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48A311AD-BD2F-BDAB-5C02-4E5C5F83264C}"/>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soil test for nitrogen every year were asked: “Please tell us what keeps you from soil testing for nitrogen every year.  (Check all that apply.) “</a:t>
            </a:r>
          </a:p>
          <a:p>
            <a:r>
              <a:rPr lang="en-CA" dirty="0"/>
              <a:t>The graph illustrates the % of those respondents who do not soil test for nitrogen every year who reported each reason for not soil testing every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4811E-6CAF-7A37-7128-D5906283DFA1}"/>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Box 9">
            <a:extLst>
              <a:ext uri="{FF2B5EF4-FFF2-40B4-BE49-F238E27FC236}">
                <a16:creationId xmlns:a16="http://schemas.microsoft.com/office/drawing/2014/main" id="{852AB6D8-4AF9-49AF-99EE-50EFEE9EE0EF}"/>
              </a:ext>
            </a:extLst>
          </p:cNvPr>
          <p:cNvSpPr txBox="1"/>
          <p:nvPr/>
        </p:nvSpPr>
        <p:spPr>
          <a:xfrm>
            <a:off x="7313612" y="2956563"/>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Over half of growers said they test phosphorous every 3 years.</a:t>
            </a:r>
          </a:p>
        </p:txBody>
      </p:sp>
      <p:graphicFrame>
        <p:nvGraphicFramePr>
          <p:cNvPr id="4" name="Object 3">
            <a:extLst>
              <a:ext uri="{FF2B5EF4-FFF2-40B4-BE49-F238E27FC236}">
                <a16:creationId xmlns:a16="http://schemas.microsoft.com/office/drawing/2014/main" id="{63F85BA4-6CF0-3D52-A609-36A68DCCF02E}"/>
              </a:ext>
            </a:extLst>
          </p:cNvPr>
          <p:cNvGraphicFramePr>
            <a:graphicFrameLocks/>
          </p:cNvGraphicFramePr>
          <p:nvPr>
            <p:extLst>
              <p:ext uri="{D42A27DB-BD31-4B8C-83A1-F6EECF244321}">
                <p14:modId xmlns:p14="http://schemas.microsoft.com/office/powerpoint/2010/main" val="4652006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63F85BA4-6CF0-3D52-A609-36A68DCCF02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years, e) less often than every 4 years, or f) never?” </a:t>
            </a:r>
          </a:p>
          <a:p>
            <a:r>
              <a:rPr lang="en-CA" dirty="0"/>
              <a:t>The chart illustrates the % of total respondents who reported each frequency of soil testing for Phosphorus in each year.</a:t>
            </a:r>
          </a:p>
        </p:txBody>
      </p:sp>
    </p:spTree>
    <p:extLst>
      <p:ext uri="{BB962C8B-B14F-4D97-AF65-F5344CB8AC3E}">
        <p14:creationId xmlns:p14="http://schemas.microsoft.com/office/powerpoint/2010/main" val="2643127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Phosphorus</a:t>
            </a:r>
            <a:endParaRPr lang="en-US" sz="2200" u="none"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3" name="Rectangle 12">
            <a:extLst>
              <a:ext uri="{FF2B5EF4-FFF2-40B4-BE49-F238E27FC236}">
                <a16:creationId xmlns:a16="http://schemas.microsoft.com/office/drawing/2014/main" id="{5B6DF231-4050-42BB-86DC-ABCCDB97EB5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grpSp>
        <p:nvGrpSpPr>
          <p:cNvPr id="5" name="Group 4">
            <a:extLst>
              <a:ext uri="{FF2B5EF4-FFF2-40B4-BE49-F238E27FC236}">
                <a16:creationId xmlns:a16="http://schemas.microsoft.com/office/drawing/2014/main" id="{2B89E692-0DB9-BDEB-34D0-B193040D773A}"/>
              </a:ext>
            </a:extLst>
          </p:cNvPr>
          <p:cNvGrpSpPr/>
          <p:nvPr/>
        </p:nvGrpSpPr>
        <p:grpSpPr>
          <a:xfrm>
            <a:off x="2622633" y="838200"/>
            <a:ext cx="9035055" cy="5846571"/>
            <a:chOff x="2622633" y="977561"/>
            <a:chExt cx="9035055" cy="5846571"/>
          </a:xfrm>
        </p:grpSpPr>
        <p:sp>
          <p:nvSpPr>
            <p:cNvPr id="20" name="Arrow: Bent 19">
              <a:extLst>
                <a:ext uri="{FF2B5EF4-FFF2-40B4-BE49-F238E27FC236}">
                  <a16:creationId xmlns:a16="http://schemas.microsoft.com/office/drawing/2014/main" id="{B904D16D-F18F-448B-BD75-8C3EAE834D1E}"/>
                </a:ext>
              </a:extLst>
            </p:cNvPr>
            <p:cNvSpPr/>
            <p:nvPr/>
          </p:nvSpPr>
          <p:spPr>
            <a:xfrm>
              <a:off x="5175005" y="1014845"/>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7" name="Partial Circle 16">
              <a:extLst>
                <a:ext uri="{FF2B5EF4-FFF2-40B4-BE49-F238E27FC236}">
                  <a16:creationId xmlns:a16="http://schemas.microsoft.com/office/drawing/2014/main" id="{C48A046A-88FF-4637-B613-DCF16A0F1C59}"/>
                </a:ext>
              </a:extLst>
            </p:cNvPr>
            <p:cNvSpPr/>
            <p:nvPr/>
          </p:nvSpPr>
          <p:spPr>
            <a:xfrm>
              <a:off x="2940963" y="1489364"/>
              <a:ext cx="3418609" cy="3474027"/>
            </a:xfrm>
            <a:prstGeom prst="pie">
              <a:avLst>
                <a:gd name="adj1" fmla="val 16215983"/>
                <a:gd name="adj2" fmla="val 7778296"/>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4" name="Picture 3">
              <a:extLst>
                <a:ext uri="{FF2B5EF4-FFF2-40B4-BE49-F238E27FC236}">
                  <a16:creationId xmlns:a16="http://schemas.microsoft.com/office/drawing/2014/main" id="{61D6BB41-83FC-E564-C4A1-B0D482550BD3}"/>
                </a:ext>
              </a:extLst>
            </p:cNvPr>
            <p:cNvPicPr>
              <a:picLocks noChangeAspect="1"/>
            </p:cNvPicPr>
            <p:nvPr/>
          </p:nvPicPr>
          <p:blipFill>
            <a:blip r:embed="rId6"/>
            <a:stretch>
              <a:fillRect/>
            </a:stretch>
          </p:blipFill>
          <p:spPr>
            <a:xfrm>
              <a:off x="2622633" y="977561"/>
              <a:ext cx="9035055" cy="5846571"/>
            </a:xfrm>
            <a:prstGeom prst="rect">
              <a:avLst/>
            </a:prstGeom>
          </p:spPr>
        </p:pic>
        <p:sp>
          <p:nvSpPr>
            <p:cNvPr id="15" name="TextBox 14">
              <a:extLst>
                <a:ext uri="{FF2B5EF4-FFF2-40B4-BE49-F238E27FC236}">
                  <a16:creationId xmlns:a16="http://schemas.microsoft.com/office/drawing/2014/main" id="{DFC1A775-037F-49D9-B7ED-C50C30DCD244}"/>
                </a:ext>
              </a:extLst>
            </p:cNvPr>
            <p:cNvSpPr txBox="1"/>
            <p:nvPr/>
          </p:nvSpPr>
          <p:spPr>
            <a:xfrm>
              <a:off x="4799012" y="3962400"/>
              <a:ext cx="1534573" cy="531736"/>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r>
                <a:rPr lang="en-CA" sz="1000" dirty="0"/>
                <a:t>The most common frequency of soil testing for Phosphorus is every 3 years.</a:t>
              </a:r>
            </a:p>
          </p:txBody>
        </p:sp>
        <p:sp>
          <p:nvSpPr>
            <p:cNvPr id="16" name="TextBox 15">
              <a:extLst>
                <a:ext uri="{FF2B5EF4-FFF2-40B4-BE49-F238E27FC236}">
                  <a16:creationId xmlns:a16="http://schemas.microsoft.com/office/drawing/2014/main" id="{EE1CA5F3-5DDA-425B-928D-25C8F554039F}"/>
                </a:ext>
              </a:extLst>
            </p:cNvPr>
            <p:cNvSpPr txBox="1"/>
            <p:nvPr/>
          </p:nvSpPr>
          <p:spPr>
            <a:xfrm>
              <a:off x="8761412" y="5070193"/>
              <a:ext cx="145961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4R familiarity is linked to frequency of soil testing.</a:t>
              </a:r>
            </a:p>
          </p:txBody>
        </p:sp>
      </p:grpSp>
      <p:sp>
        <p:nvSpPr>
          <p:cNvPr id="8" name="MoreInfo"/>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years, e) less often than every 4 years, or f) never?” </a:t>
            </a:r>
          </a:p>
          <a:p>
            <a:r>
              <a:rPr lang="en-CA" dirty="0"/>
              <a:t>The graph on the left illustrates the % of total respondents who do soil testing for phosphorus at each frequency level.  Separately by geography, farm size, age category and 4R familiarity, the graph on the right illustrates the % of total respondents who soil test for phosphorus at least every 3 years.</a:t>
            </a:r>
          </a:p>
        </p:txBody>
      </p:sp>
      <p:pic>
        <p:nvPicPr>
          <p:cNvPr id="18" name="Picture 17" descr="Asset 8.png">
            <a:hlinkClick r:id="rId4" action="ppaction://hlinksldjump"/>
            <a:extLst>
              <a:ext uri="{FF2B5EF4-FFF2-40B4-BE49-F238E27FC236}">
                <a16:creationId xmlns:a16="http://schemas.microsoft.com/office/drawing/2014/main" id="{0FFEAC4D-EF66-428F-8440-FC185AAF361D}"/>
              </a:ext>
            </a:extLst>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14" name="MOREINFO">
            <a:extLst>
              <a:ext uri="{FF2B5EF4-FFF2-40B4-BE49-F238E27FC236}">
                <a16:creationId xmlns:a16="http://schemas.microsoft.com/office/drawing/2014/main" id="{BAD6CDE5-B846-4E91-88C3-49FCCC15837C}"/>
              </a:ext>
            </a:extLst>
          </p:cNvPr>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F984A3-3AFE-9E8D-5E80-476188E0CC40}"/>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Each Nitrogen Source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8944050" y="521459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125103" y="5134201"/>
            <a:ext cx="13889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58% of corn growers used urea in 2023.</a:t>
            </a:r>
          </a:p>
        </p:txBody>
      </p:sp>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47BCA699-99CA-2423-0FEF-640C7D6484B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A548C96-7538-E2E1-6A5B-FA12A1D37B6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1747C586-107B-90A1-0B99-1A57C4059156}"/>
              </a:ext>
            </a:extLst>
          </p:cNvPr>
          <p:cNvGraphicFramePr>
            <a:graphicFrameLocks/>
          </p:cNvGraphicFramePr>
          <p:nvPr>
            <p:extLst>
              <p:ext uri="{D42A27DB-BD31-4B8C-83A1-F6EECF244321}">
                <p14:modId xmlns:p14="http://schemas.microsoft.com/office/powerpoint/2010/main" val="242803368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1747C586-107B-90A1-0B99-1A57C4059156}"/>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r>
              <a:rPr lang="en-US" dirty="0"/>
              <a:t>The chart illustrates the % of corn growers who indicated that they used this nutrient and each fertilizer type 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113F69-F50E-4DAD-9879-8D4769188F27}"/>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Potassium</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a:extLst>
              <a:ext uri="{FF2B5EF4-FFF2-40B4-BE49-F238E27FC236}">
                <a16:creationId xmlns:a16="http://schemas.microsoft.com/office/drawing/2014/main" id="{0AA8BE6B-C81F-4834-A9CF-16CAC4507C2E}"/>
              </a:ext>
            </a:extLst>
          </p:cNvPr>
          <p:cNvSpPr txBox="1"/>
          <p:nvPr/>
        </p:nvSpPr>
        <p:spPr>
          <a:xfrm>
            <a:off x="5408612" y="5562600"/>
            <a:ext cx="15127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 growers said they never test for potassium.</a:t>
            </a:r>
          </a:p>
        </p:txBody>
      </p:sp>
      <p:sp>
        <p:nvSpPr>
          <p:cNvPr id="13" name="TextBox 12">
            <a:extLst>
              <a:ext uri="{FF2B5EF4-FFF2-40B4-BE49-F238E27FC236}">
                <a16:creationId xmlns:a16="http://schemas.microsoft.com/office/drawing/2014/main" id="{7C9360D6-4B94-49DC-9AC8-6026B9995BDA}"/>
              </a:ext>
            </a:extLst>
          </p:cNvPr>
          <p:cNvSpPr txBox="1"/>
          <p:nvPr/>
        </p:nvSpPr>
        <p:spPr>
          <a:xfrm>
            <a:off x="7313612" y="2956563"/>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Most growers said they test for potassium every 3 years.</a:t>
            </a:r>
          </a:p>
        </p:txBody>
      </p:sp>
      <p:graphicFrame>
        <p:nvGraphicFramePr>
          <p:cNvPr id="3" name="Object 2">
            <a:extLst>
              <a:ext uri="{FF2B5EF4-FFF2-40B4-BE49-F238E27FC236}">
                <a16:creationId xmlns:a16="http://schemas.microsoft.com/office/drawing/2014/main" id="{B6D247C5-3CC8-EC91-7551-DFEA06A8246B}"/>
              </a:ext>
            </a:extLst>
          </p:cNvPr>
          <p:cNvGraphicFramePr>
            <a:graphicFrameLocks/>
          </p:cNvGraphicFramePr>
          <p:nvPr>
            <p:extLst>
              <p:ext uri="{D42A27DB-BD31-4B8C-83A1-F6EECF244321}">
                <p14:modId xmlns:p14="http://schemas.microsoft.com/office/powerpoint/2010/main" val="36373331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B6D247C5-3CC8-EC91-7551-DFEA06A8246B}"/>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years, e) less often than every 4 years, or f) never?” </a:t>
            </a:r>
          </a:p>
          <a:p>
            <a:r>
              <a:rPr lang="en-CA" dirty="0"/>
              <a:t>The chart illustrates the % of total respondents who reported each frequency of soil testing for Potassium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tial Circle 11">
            <a:extLst>
              <a:ext uri="{FF2B5EF4-FFF2-40B4-BE49-F238E27FC236}">
                <a16:creationId xmlns:a16="http://schemas.microsoft.com/office/drawing/2014/main" id="{02BC73BB-E0DC-4824-8B0E-0F6E7FD9E017}"/>
              </a:ext>
            </a:extLst>
          </p:cNvPr>
          <p:cNvSpPr/>
          <p:nvPr/>
        </p:nvSpPr>
        <p:spPr>
          <a:xfrm>
            <a:off x="2894012" y="1530928"/>
            <a:ext cx="3418609" cy="3474027"/>
          </a:xfrm>
          <a:prstGeom prst="pie">
            <a:avLst>
              <a:gd name="adj1" fmla="val 16178744"/>
              <a:gd name="adj2" fmla="val 7798368"/>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sp>
        <p:nvSpPr>
          <p:cNvPr id="17" name="Arrow: Bent 16">
            <a:extLst>
              <a:ext uri="{FF2B5EF4-FFF2-40B4-BE49-F238E27FC236}">
                <a16:creationId xmlns:a16="http://schemas.microsoft.com/office/drawing/2014/main" id="{A04CDE22-B4B8-47DE-AF92-ADCBFF8A2F68}"/>
              </a:ext>
            </a:extLst>
          </p:cNvPr>
          <p:cNvSpPr/>
          <p:nvPr/>
        </p:nvSpPr>
        <p:spPr>
          <a:xfrm>
            <a:off x="5408612" y="1105652"/>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pic>
        <p:nvPicPr>
          <p:cNvPr id="20" name="Picture 19">
            <a:extLst>
              <a:ext uri="{FF2B5EF4-FFF2-40B4-BE49-F238E27FC236}">
                <a16:creationId xmlns:a16="http://schemas.microsoft.com/office/drawing/2014/main" id="{24A446A9-3037-4B08-A671-2D51274E9EDD}"/>
              </a:ext>
            </a:extLst>
          </p:cNvPr>
          <p:cNvPicPr>
            <a:picLocks noChangeAspect="1"/>
          </p:cNvPicPr>
          <p:nvPr/>
        </p:nvPicPr>
        <p:blipFill>
          <a:blip r:embed="rId3"/>
          <a:stretch>
            <a:fillRect/>
          </a:stretch>
        </p:blipFill>
        <p:spPr>
          <a:xfrm>
            <a:off x="2587390" y="816899"/>
            <a:ext cx="908382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Potassium</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3" name="Rectangle 12">
            <a:extLst>
              <a:ext uri="{FF2B5EF4-FFF2-40B4-BE49-F238E27FC236}">
                <a16:creationId xmlns:a16="http://schemas.microsoft.com/office/drawing/2014/main" id="{B49406FB-4568-4674-A44D-1B183F86A168}"/>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5" name="TextBox 14">
            <a:extLst>
              <a:ext uri="{FF2B5EF4-FFF2-40B4-BE49-F238E27FC236}">
                <a16:creationId xmlns:a16="http://schemas.microsoft.com/office/drawing/2014/main" id="{1E39E240-F6C8-4DB5-AFA1-281F79BD2C3D}"/>
              </a:ext>
            </a:extLst>
          </p:cNvPr>
          <p:cNvSpPr txBox="1"/>
          <p:nvPr/>
        </p:nvSpPr>
        <p:spPr>
          <a:xfrm>
            <a:off x="5327125" y="3981102"/>
            <a:ext cx="1534573" cy="531736"/>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r>
              <a:rPr lang="en-CA" sz="1000" dirty="0"/>
              <a:t>The most common frequency of soil testing for Potassium is every 3 years.</a:t>
            </a:r>
          </a:p>
        </p:txBody>
      </p:sp>
      <p:pic>
        <p:nvPicPr>
          <p:cNvPr id="14" name="Picture 13">
            <a:extLst>
              <a:ext uri="{FF2B5EF4-FFF2-40B4-BE49-F238E27FC236}">
                <a16:creationId xmlns:a16="http://schemas.microsoft.com/office/drawing/2014/main" id="{B40B7D1C-288F-4FCD-8D65-31418E846D2B}"/>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years, e) less often than every 4 years, or f) never?” </a:t>
            </a:r>
          </a:p>
          <a:p>
            <a:r>
              <a:rPr lang="en-CA" dirty="0"/>
              <a:t>The graph on the left illustrates the % of total respondents who do soil testing for potassium at each frequency level.  Separately by geography, farm size, age category and 4R familiarity, the graph on the right illustrates the % of total respondents who soil test for potassium at least every 3 years.</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4"/>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B083B-579E-A987-C8CE-3D51ED72AC0A}"/>
              </a:ext>
            </a:extLst>
          </p:cNvPr>
          <p:cNvPicPr>
            <a:picLocks noChangeAspect="1"/>
          </p:cNvPicPr>
          <p:nvPr/>
        </p:nvPicPr>
        <p:blipFill>
          <a:blip r:embed="rId3"/>
          <a:stretch>
            <a:fillRect/>
          </a:stretch>
        </p:blipFill>
        <p:spPr>
          <a:xfrm>
            <a:off x="2660849" y="824955"/>
            <a:ext cx="8936912"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Sulphur</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E392E488-AF34-59E5-76E7-A7CBC7D1657D}"/>
              </a:ext>
            </a:extLst>
          </p:cNvPr>
          <p:cNvGraphicFramePr>
            <a:graphicFrameLocks/>
          </p:cNvGraphicFramePr>
          <p:nvPr>
            <p:extLst>
              <p:ext uri="{D42A27DB-BD31-4B8C-83A1-F6EECF244321}">
                <p14:modId xmlns:p14="http://schemas.microsoft.com/office/powerpoint/2010/main" val="22519075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E392E488-AF34-59E5-76E7-A7CBC7D1657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37AAFD7-6765-5AF5-0CE1-F935F8E0E209}"/>
              </a:ext>
            </a:extLst>
          </p:cNvPr>
          <p:cNvSpPr txBox="1"/>
          <p:nvPr/>
        </p:nvSpPr>
        <p:spPr>
          <a:xfrm>
            <a:off x="7847012" y="1476601"/>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Soil testing practices for Sulphur have been consistent over time.</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years, e) less often than every 4 years, or f) never?” </a:t>
            </a:r>
          </a:p>
          <a:p>
            <a:r>
              <a:rPr lang="en-CA" dirty="0"/>
              <a:t>The chart illustrates the % of total respondents who reported each frequency of soil testing for Sulphur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tial Circle 14">
            <a:extLst>
              <a:ext uri="{FF2B5EF4-FFF2-40B4-BE49-F238E27FC236}">
                <a16:creationId xmlns:a16="http://schemas.microsoft.com/office/drawing/2014/main" id="{B2B01183-38D6-4680-BBA3-50121080AD19}"/>
              </a:ext>
            </a:extLst>
          </p:cNvPr>
          <p:cNvSpPr/>
          <p:nvPr/>
        </p:nvSpPr>
        <p:spPr>
          <a:xfrm>
            <a:off x="2817812" y="1336964"/>
            <a:ext cx="3418609" cy="3474027"/>
          </a:xfrm>
          <a:prstGeom prst="pie">
            <a:avLst>
              <a:gd name="adj1" fmla="val 16281564"/>
              <a:gd name="adj2" fmla="val 6777496"/>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sp>
        <p:nvSpPr>
          <p:cNvPr id="16" name="Arrow: Bent 15">
            <a:extLst>
              <a:ext uri="{FF2B5EF4-FFF2-40B4-BE49-F238E27FC236}">
                <a16:creationId xmlns:a16="http://schemas.microsoft.com/office/drawing/2014/main" id="{3A864D3D-4E58-4964-AE87-831F72ACC328}"/>
              </a:ext>
            </a:extLst>
          </p:cNvPr>
          <p:cNvSpPr/>
          <p:nvPr/>
        </p:nvSpPr>
        <p:spPr>
          <a:xfrm>
            <a:off x="5440500" y="1014845"/>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pic>
        <p:nvPicPr>
          <p:cNvPr id="3" name="Picture 2">
            <a:extLst>
              <a:ext uri="{FF2B5EF4-FFF2-40B4-BE49-F238E27FC236}">
                <a16:creationId xmlns:a16="http://schemas.microsoft.com/office/drawing/2014/main" id="{01626C35-8144-48E8-8D95-1B8ED05B497C}"/>
              </a:ext>
            </a:extLst>
          </p:cNvPr>
          <p:cNvPicPr>
            <a:picLocks noChangeAspect="1"/>
          </p:cNvPicPr>
          <p:nvPr/>
        </p:nvPicPr>
        <p:blipFill>
          <a:blip r:embed="rId3"/>
          <a:stretch>
            <a:fillRect/>
          </a:stretch>
        </p:blipFill>
        <p:spPr>
          <a:xfrm>
            <a:off x="2610008" y="833878"/>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Sulphur</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Rectangle 11">
            <a:extLst>
              <a:ext uri="{FF2B5EF4-FFF2-40B4-BE49-F238E27FC236}">
                <a16:creationId xmlns:a16="http://schemas.microsoft.com/office/drawing/2014/main" id="{DF645564-21CF-4ED1-8FC5-02081A23E4B6}"/>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4" name="TextBox 13">
            <a:extLst>
              <a:ext uri="{FF2B5EF4-FFF2-40B4-BE49-F238E27FC236}">
                <a16:creationId xmlns:a16="http://schemas.microsoft.com/office/drawing/2014/main" id="{45CD1816-B75C-4ECE-B532-4866EF12BC90}"/>
              </a:ext>
            </a:extLst>
          </p:cNvPr>
          <p:cNvSpPr txBox="1"/>
          <p:nvPr/>
        </p:nvSpPr>
        <p:spPr>
          <a:xfrm>
            <a:off x="4559839" y="3905187"/>
            <a:ext cx="1534573" cy="531736"/>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r>
              <a:rPr lang="en-CA" sz="1000" dirty="0"/>
              <a:t>The most common frequency of soil testing for Sulphur is every 3 years.</a:t>
            </a:r>
          </a:p>
        </p:txBody>
      </p:sp>
      <p:sp>
        <p:nvSpPr>
          <p:cNvPr id="8" name="MoreInfo"/>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years, e) less often than every 4 years, or f) never?” </a:t>
            </a:r>
          </a:p>
          <a:p>
            <a:r>
              <a:rPr lang="en-CA" dirty="0"/>
              <a:t>The graph on the left illustrates the % of total respondents who do soil testing for sulphur at each frequency level.  Separately by geography, farm size, age category and 4R familiarity, the graph on the right illustrates the % of total respondents who soil test for sulphur at least every 3 years..</a:t>
            </a:r>
          </a:p>
        </p:txBody>
      </p:sp>
      <p:pic>
        <p:nvPicPr>
          <p:cNvPr id="13" name="MOREINFO">
            <a:extLst>
              <a:ext uri="{FF2B5EF4-FFF2-40B4-BE49-F238E27FC236}">
                <a16:creationId xmlns:a16="http://schemas.microsoft.com/office/drawing/2014/main" id="{16C0B146-D662-4B36-85CB-552F898A1097}"/>
              </a:ext>
            </a:extLst>
          </p:cNvPr>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13EE7-0C7E-CE24-5497-B90499F6A09A}"/>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Micronutrients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C8551646-0FE8-402B-92DA-0BD25ECEF2F9}"/>
              </a:ext>
            </a:extLst>
          </p:cNvPr>
          <p:cNvSpPr txBox="1"/>
          <p:nvPr/>
        </p:nvSpPr>
        <p:spPr>
          <a:xfrm>
            <a:off x="7526337" y="2957056"/>
            <a:ext cx="1844675"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CA" sz="1000" dirty="0"/>
              <a:t>Many Ontario farmers are testing for micronutrients every 3 years.</a:t>
            </a:r>
          </a:p>
        </p:txBody>
      </p:sp>
      <p:graphicFrame>
        <p:nvGraphicFramePr>
          <p:cNvPr id="3" name="Object 2">
            <a:extLst>
              <a:ext uri="{FF2B5EF4-FFF2-40B4-BE49-F238E27FC236}">
                <a16:creationId xmlns:a16="http://schemas.microsoft.com/office/drawing/2014/main" id="{BC30A175-C51D-C867-0179-FA97ADDA4562}"/>
              </a:ext>
            </a:extLst>
          </p:cNvPr>
          <p:cNvGraphicFramePr>
            <a:graphicFrameLocks/>
          </p:cNvGraphicFramePr>
          <p:nvPr>
            <p:extLst>
              <p:ext uri="{D42A27DB-BD31-4B8C-83A1-F6EECF244321}">
                <p14:modId xmlns:p14="http://schemas.microsoft.com/office/powerpoint/2010/main" val="7925952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BC30A175-C51D-C867-0179-FA97ADDA4562}"/>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27" name="Picture 26" descr="Asset 17.png">
            <a:extLst>
              <a:ext uri="{FF2B5EF4-FFF2-40B4-BE49-F238E27FC236}">
                <a16:creationId xmlns:a16="http://schemas.microsoft.com/office/drawing/2014/main" id="{FA5EBBB5-5419-7B08-E0C2-07B148A1A0FD}"/>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 a) every year, b) every 2nd year, c) every 3rd year, d) every 4 years, e) less often than every 4 years, or f) never?” </a:t>
            </a:r>
          </a:p>
          <a:p>
            <a:r>
              <a:rPr lang="en-CA" dirty="0"/>
              <a:t>The chart illustrates the % of total respondents who reported each frequency of soil testing for micronutrients in each year.</a:t>
            </a:r>
          </a:p>
        </p:txBody>
      </p:sp>
    </p:spTree>
    <p:extLst>
      <p:ext uri="{BB962C8B-B14F-4D97-AF65-F5344CB8AC3E}">
        <p14:creationId xmlns:p14="http://schemas.microsoft.com/office/powerpoint/2010/main" val="198776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tial Circle 13">
            <a:extLst>
              <a:ext uri="{FF2B5EF4-FFF2-40B4-BE49-F238E27FC236}">
                <a16:creationId xmlns:a16="http://schemas.microsoft.com/office/drawing/2014/main" id="{16114B77-F921-4845-9D3C-3BF31B41C7A1}"/>
              </a:ext>
            </a:extLst>
          </p:cNvPr>
          <p:cNvSpPr/>
          <p:nvPr/>
        </p:nvSpPr>
        <p:spPr>
          <a:xfrm>
            <a:off x="2817812" y="1357746"/>
            <a:ext cx="3418609" cy="3474027"/>
          </a:xfrm>
          <a:prstGeom prst="pie">
            <a:avLst>
              <a:gd name="adj1" fmla="val 16198834"/>
              <a:gd name="adj2" fmla="val 6074439"/>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sp>
        <p:nvSpPr>
          <p:cNvPr id="15" name="Arrow: Bent 14">
            <a:extLst>
              <a:ext uri="{FF2B5EF4-FFF2-40B4-BE49-F238E27FC236}">
                <a16:creationId xmlns:a16="http://schemas.microsoft.com/office/drawing/2014/main" id="{85DB8922-C3FC-407E-A7DB-8E07B2EF7C28}"/>
              </a:ext>
            </a:extLst>
          </p:cNvPr>
          <p:cNvSpPr/>
          <p:nvPr/>
        </p:nvSpPr>
        <p:spPr>
          <a:xfrm>
            <a:off x="5440500" y="1014845"/>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pic>
        <p:nvPicPr>
          <p:cNvPr id="9" name="Picture 8">
            <a:extLst>
              <a:ext uri="{FF2B5EF4-FFF2-40B4-BE49-F238E27FC236}">
                <a16:creationId xmlns:a16="http://schemas.microsoft.com/office/drawing/2014/main" id="{6479033D-B09F-48B7-AC76-1A1D5CACB74B}"/>
              </a:ext>
            </a:extLst>
          </p:cNvPr>
          <p:cNvPicPr>
            <a:picLocks noChangeAspect="1"/>
          </p:cNvPicPr>
          <p:nvPr/>
        </p:nvPicPr>
        <p:blipFill>
          <a:blip r:embed="rId3"/>
          <a:stretch>
            <a:fillRect/>
          </a:stretch>
        </p:blipFill>
        <p:spPr>
          <a:xfrm>
            <a:off x="2579526" y="811130"/>
            <a:ext cx="9022862"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Micronutrients</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Rectangle 11">
            <a:extLst>
              <a:ext uri="{FF2B5EF4-FFF2-40B4-BE49-F238E27FC236}">
                <a16:creationId xmlns:a16="http://schemas.microsoft.com/office/drawing/2014/main" id="{21E9C3A6-D122-4099-9809-7E97B42E8176}"/>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96C18406-F1D3-4024-8C86-1ED39381205D}"/>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a:t>
            </a:r>
          </a:p>
          <a:p>
            <a:r>
              <a:rPr lang="en-CA" dirty="0"/>
              <a:t>The chart on the left illustrates the % of total respondents who reported each frequency of soil testing for micronutrients. The chart on the right illustrates the % of total respondents in each geographic and demographic segment who soil test for micronutrients at least every 3 years.</a:t>
            </a:r>
          </a:p>
        </p:txBody>
      </p:sp>
    </p:spTree>
    <p:extLst>
      <p:ext uri="{BB962C8B-B14F-4D97-AF65-F5344CB8AC3E}">
        <p14:creationId xmlns:p14="http://schemas.microsoft.com/office/powerpoint/2010/main" val="2234218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F678A-C736-3A38-D995-51D00D41FF65}"/>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Electrical Conductivity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TextBox 11">
            <a:extLst>
              <a:ext uri="{FF2B5EF4-FFF2-40B4-BE49-F238E27FC236}">
                <a16:creationId xmlns:a16="http://schemas.microsoft.com/office/drawing/2014/main" id="{7A5029C6-CCB0-4529-BF4C-B06F674B5A27}"/>
              </a:ext>
            </a:extLst>
          </p:cNvPr>
          <p:cNvSpPr txBox="1"/>
          <p:nvPr/>
        </p:nvSpPr>
        <p:spPr>
          <a:xfrm>
            <a:off x="6780212" y="2921727"/>
            <a:ext cx="18288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CA" sz="1000" dirty="0"/>
              <a:t>About 30% of growers indicated they test for EC every 3 years. </a:t>
            </a:r>
          </a:p>
        </p:txBody>
      </p:sp>
      <p:graphicFrame>
        <p:nvGraphicFramePr>
          <p:cNvPr id="3" name="Object 2">
            <a:extLst>
              <a:ext uri="{FF2B5EF4-FFF2-40B4-BE49-F238E27FC236}">
                <a16:creationId xmlns:a16="http://schemas.microsoft.com/office/drawing/2014/main" id="{DB8BF0A6-A9C2-4E18-100B-DD968A9D4044}"/>
              </a:ext>
            </a:extLst>
          </p:cNvPr>
          <p:cNvGraphicFramePr>
            <a:graphicFrameLocks/>
          </p:cNvGraphicFramePr>
          <p:nvPr>
            <p:extLst>
              <p:ext uri="{D42A27DB-BD31-4B8C-83A1-F6EECF244321}">
                <p14:modId xmlns:p14="http://schemas.microsoft.com/office/powerpoint/2010/main" val="10406583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B8BF0A6-A9C2-4E18-100B-DD968A9D4044}"/>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4" name="Picture 3" descr="Asset 17.png">
            <a:extLst>
              <a:ext uri="{FF2B5EF4-FFF2-40B4-BE49-F238E27FC236}">
                <a16:creationId xmlns:a16="http://schemas.microsoft.com/office/drawing/2014/main" id="{463D5B71-C37F-8CA0-6059-3EB84ACB1885}"/>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6" name="TextBox 5">
            <a:extLst>
              <a:ext uri="{FF2B5EF4-FFF2-40B4-BE49-F238E27FC236}">
                <a16:creationId xmlns:a16="http://schemas.microsoft.com/office/drawing/2014/main" id="{8C046971-BB62-CEB9-DFB1-1BCB55A96554}"/>
              </a:ext>
            </a:extLst>
          </p:cNvPr>
          <p:cNvSpPr txBox="1"/>
          <p:nvPr/>
        </p:nvSpPr>
        <p:spPr>
          <a:xfrm>
            <a:off x="6704012" y="5473837"/>
            <a:ext cx="14478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CA" sz="1000" dirty="0"/>
              <a:t>Many farmers never test for electrical conductivity.</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 - a) every year, b) every 2nd year, c) every 3rd year, d) every 4 years, e) less often than every 4 years, or f) never?” </a:t>
            </a:r>
          </a:p>
          <a:p>
            <a:r>
              <a:rPr lang="en-CA" dirty="0"/>
              <a:t>The chart illustrates the % of total respondents who reported each frequency of soil testing for electrical conductivity in each year.</a:t>
            </a:r>
          </a:p>
        </p:txBody>
      </p:sp>
    </p:spTree>
    <p:extLst>
      <p:ext uri="{BB962C8B-B14F-4D97-AF65-F5344CB8AC3E}">
        <p14:creationId xmlns:p14="http://schemas.microsoft.com/office/powerpoint/2010/main" val="1580663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tial Circle 13">
            <a:extLst>
              <a:ext uri="{FF2B5EF4-FFF2-40B4-BE49-F238E27FC236}">
                <a16:creationId xmlns:a16="http://schemas.microsoft.com/office/drawing/2014/main" id="{7BC9C633-6776-4FB5-B335-D0CA3402116F}"/>
              </a:ext>
            </a:extLst>
          </p:cNvPr>
          <p:cNvSpPr/>
          <p:nvPr/>
        </p:nvSpPr>
        <p:spPr>
          <a:xfrm>
            <a:off x="2869767" y="1409699"/>
            <a:ext cx="3418609" cy="3474027"/>
          </a:xfrm>
          <a:prstGeom prst="pie">
            <a:avLst>
              <a:gd name="adj1" fmla="val 16198158"/>
              <a:gd name="adj2" fmla="val 1826244"/>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sp>
        <p:nvSpPr>
          <p:cNvPr id="15" name="Arrow: Bent 14">
            <a:extLst>
              <a:ext uri="{FF2B5EF4-FFF2-40B4-BE49-F238E27FC236}">
                <a16:creationId xmlns:a16="http://schemas.microsoft.com/office/drawing/2014/main" id="{7514AD36-F4CC-4483-89EC-EB18E81337DC}"/>
              </a:ext>
            </a:extLst>
          </p:cNvPr>
          <p:cNvSpPr/>
          <p:nvPr/>
        </p:nvSpPr>
        <p:spPr>
          <a:xfrm>
            <a:off x="5427555" y="1247169"/>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pic>
        <p:nvPicPr>
          <p:cNvPr id="9" name="Picture 8">
            <a:extLst>
              <a:ext uri="{FF2B5EF4-FFF2-40B4-BE49-F238E27FC236}">
                <a16:creationId xmlns:a16="http://schemas.microsoft.com/office/drawing/2014/main" id="{1D524270-8F27-4FE4-A119-E7E90CF89573}"/>
              </a:ext>
            </a:extLst>
          </p:cNvPr>
          <p:cNvPicPr>
            <a:picLocks noChangeAspect="1"/>
          </p:cNvPicPr>
          <p:nvPr/>
        </p:nvPicPr>
        <p:blipFill>
          <a:blip r:embed="rId3"/>
          <a:stretch>
            <a:fillRect/>
          </a:stretch>
        </p:blipFill>
        <p:spPr>
          <a:xfrm>
            <a:off x="2658781" y="823487"/>
            <a:ext cx="8864352"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Electrical Conductivity</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Rectangle 11">
            <a:extLst>
              <a:ext uri="{FF2B5EF4-FFF2-40B4-BE49-F238E27FC236}">
                <a16:creationId xmlns:a16="http://schemas.microsoft.com/office/drawing/2014/main" id="{0C62D8BC-2D56-43C4-9AD1-0E0335CD52C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439CEE98-9545-412B-9861-15FCE389E1CF}"/>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a:t>
            </a:r>
          </a:p>
          <a:p>
            <a:r>
              <a:rPr lang="en-CA" dirty="0"/>
              <a:t>The chart on the left illustrates the % of total respondents who reported each frequency of soil testing for electrical conductivity. The chart on the right illustrates the % of total respondents in each geographic and demographic segment who soil test for electrical conductivity at least every 3 years.</a:t>
            </a:r>
          </a:p>
        </p:txBody>
      </p:sp>
    </p:spTree>
    <p:extLst>
      <p:ext uri="{BB962C8B-B14F-4D97-AF65-F5344CB8AC3E}">
        <p14:creationId xmlns:p14="http://schemas.microsoft.com/office/powerpoint/2010/main" val="482758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BFF4E-2074-F004-3ACB-3275BFCCF811}"/>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Organic Matter</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D279C5A4-34AD-460F-ACC2-9A93460435EA}"/>
              </a:ext>
            </a:extLst>
          </p:cNvPr>
          <p:cNvSpPr txBox="1"/>
          <p:nvPr/>
        </p:nvSpPr>
        <p:spPr>
          <a:xfrm>
            <a:off x="6932612" y="2971800"/>
            <a:ext cx="2238533"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Most</a:t>
            </a:r>
            <a:r>
              <a:rPr lang="en-CA" sz="1000" dirty="0"/>
              <a:t> Ontario growers indicated that they test soil organic matter every 3 years. </a:t>
            </a:r>
          </a:p>
        </p:txBody>
      </p:sp>
      <p:graphicFrame>
        <p:nvGraphicFramePr>
          <p:cNvPr id="3" name="Object 2">
            <a:extLst>
              <a:ext uri="{FF2B5EF4-FFF2-40B4-BE49-F238E27FC236}">
                <a16:creationId xmlns:a16="http://schemas.microsoft.com/office/drawing/2014/main" id="{8CB21FA2-600B-39F4-E937-91C52F81F1EA}"/>
              </a:ext>
            </a:extLst>
          </p:cNvPr>
          <p:cNvGraphicFramePr>
            <a:graphicFrameLocks/>
          </p:cNvGraphicFramePr>
          <p:nvPr>
            <p:extLst>
              <p:ext uri="{D42A27DB-BD31-4B8C-83A1-F6EECF244321}">
                <p14:modId xmlns:p14="http://schemas.microsoft.com/office/powerpoint/2010/main" val="6740159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CB21FA2-600B-39F4-E937-91C52F81F1EA}"/>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5" name="Picture 4" descr="Asset 17.png">
            <a:extLst>
              <a:ext uri="{FF2B5EF4-FFF2-40B4-BE49-F238E27FC236}">
                <a16:creationId xmlns:a16="http://schemas.microsoft.com/office/drawing/2014/main" id="{C3C72C4C-ABEC-ABC8-6D1A-758348CFDBB1}"/>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 a) every year, b) every 2nd year, c) every 3rd year, d) every 4 years, e) less often than every 4 years, or f) never?” </a:t>
            </a:r>
          </a:p>
          <a:p>
            <a:r>
              <a:rPr lang="en-CA" dirty="0"/>
              <a:t>The chart illustrates the % of total respondents who reported each frequency of soil testing for organic matter in each year.</a:t>
            </a:r>
          </a:p>
        </p:txBody>
      </p:sp>
    </p:spTree>
    <p:extLst>
      <p:ext uri="{BB962C8B-B14F-4D97-AF65-F5344CB8AC3E}">
        <p14:creationId xmlns:p14="http://schemas.microsoft.com/office/powerpoint/2010/main" val="364803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Bent 14">
            <a:extLst>
              <a:ext uri="{FF2B5EF4-FFF2-40B4-BE49-F238E27FC236}">
                <a16:creationId xmlns:a16="http://schemas.microsoft.com/office/drawing/2014/main" id="{30E626F9-EB2A-4762-9C67-1565BCE84CE3}"/>
              </a:ext>
            </a:extLst>
          </p:cNvPr>
          <p:cNvSpPr/>
          <p:nvPr/>
        </p:nvSpPr>
        <p:spPr>
          <a:xfrm>
            <a:off x="5408612" y="1243238"/>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4" name="Partial Circle 13">
            <a:extLst>
              <a:ext uri="{FF2B5EF4-FFF2-40B4-BE49-F238E27FC236}">
                <a16:creationId xmlns:a16="http://schemas.microsoft.com/office/drawing/2014/main" id="{FDCCE207-D1AC-4EFC-A3DF-19534BF21260}"/>
              </a:ext>
            </a:extLst>
          </p:cNvPr>
          <p:cNvSpPr/>
          <p:nvPr/>
        </p:nvSpPr>
        <p:spPr>
          <a:xfrm>
            <a:off x="2894012" y="1430481"/>
            <a:ext cx="3418609" cy="3474027"/>
          </a:xfrm>
          <a:prstGeom prst="pie">
            <a:avLst>
              <a:gd name="adj1" fmla="val 16177769"/>
              <a:gd name="adj2" fmla="val 7226159"/>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4" name="Picture 3">
            <a:extLst>
              <a:ext uri="{FF2B5EF4-FFF2-40B4-BE49-F238E27FC236}">
                <a16:creationId xmlns:a16="http://schemas.microsoft.com/office/drawing/2014/main" id="{7BC34922-CBB0-4A91-836E-AFECB10828DD}"/>
              </a:ext>
            </a:extLst>
          </p:cNvPr>
          <p:cNvPicPr>
            <a:picLocks noChangeAspect="1"/>
          </p:cNvPicPr>
          <p:nvPr/>
        </p:nvPicPr>
        <p:blipFill>
          <a:blip r:embed="rId3"/>
          <a:stretch>
            <a:fillRect/>
          </a:stretch>
        </p:blipFill>
        <p:spPr>
          <a:xfrm>
            <a:off x="2584376" y="993702"/>
            <a:ext cx="8992379"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Frequency of Soil Testing - Organic Matter</a:t>
            </a:r>
            <a:endParaRPr lang="en-US" sz="2200" u="none"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Rectangle 11">
            <a:extLst>
              <a:ext uri="{FF2B5EF4-FFF2-40B4-BE49-F238E27FC236}">
                <a16:creationId xmlns:a16="http://schemas.microsoft.com/office/drawing/2014/main" id="{831D94C9-E22D-490B-B8A0-FF6F61A17109}"/>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76205FF1-6534-4B9E-83D2-9FCCCFE0AA7D}"/>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a:t>
            </a:r>
          </a:p>
          <a:p>
            <a:r>
              <a:rPr lang="en-CA" dirty="0"/>
              <a:t>The chart on the left illustrates the % of total respondents who reported each frequency of soil testing for organic matter. The chart on the right illustrates the % of total respondents in each geographic and demographic segment who soil test for organic matter at least every 3 years.</a:t>
            </a:r>
          </a:p>
        </p:txBody>
      </p:sp>
    </p:spTree>
    <p:extLst>
      <p:ext uri="{BB962C8B-B14F-4D97-AF65-F5344CB8AC3E}">
        <p14:creationId xmlns:p14="http://schemas.microsoft.com/office/powerpoint/2010/main" val="1343908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5EDC2-85E5-E42E-4216-3A03A1DCC979}"/>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Nitrogen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pPr>
              <a:defRPr/>
            </a:pPr>
            <a:r>
              <a:rPr lang="en-CA" dirty="0"/>
              <a:t>The chart illustrates the % of corn growers who indicated that they used this nutrient in corn in 2023 by geography, farm size, age and 4R program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72E6C0-CB6B-8261-E739-58FFF649DE0C}"/>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075E4D5A-0C1E-448B-BDCB-87FFECDA350F}"/>
              </a:ext>
            </a:extLst>
          </p:cNvPr>
          <p:cNvSpPr txBox="1"/>
          <p:nvPr/>
        </p:nvSpPr>
        <p:spPr>
          <a:xfrm>
            <a:off x="7742903" y="2954382"/>
            <a:ext cx="136775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Most farmers test soil pH every 3 years.</a:t>
            </a:r>
          </a:p>
        </p:txBody>
      </p:sp>
      <p:graphicFrame>
        <p:nvGraphicFramePr>
          <p:cNvPr id="3" name="Object 2">
            <a:extLst>
              <a:ext uri="{FF2B5EF4-FFF2-40B4-BE49-F238E27FC236}">
                <a16:creationId xmlns:a16="http://schemas.microsoft.com/office/drawing/2014/main" id="{2DC70D3D-54B6-18C9-5195-E0D0B88A9914}"/>
              </a:ext>
            </a:extLst>
          </p:cNvPr>
          <p:cNvGraphicFramePr>
            <a:graphicFrameLocks/>
          </p:cNvGraphicFramePr>
          <p:nvPr>
            <p:extLst>
              <p:ext uri="{D42A27DB-BD31-4B8C-83A1-F6EECF244321}">
                <p14:modId xmlns:p14="http://schemas.microsoft.com/office/powerpoint/2010/main" val="132913634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DC70D3D-54B6-18C9-5195-E0D0B88A9914}"/>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5" name="Picture 4" descr="Asset 17.png">
            <a:extLst>
              <a:ext uri="{FF2B5EF4-FFF2-40B4-BE49-F238E27FC236}">
                <a16:creationId xmlns:a16="http://schemas.microsoft.com/office/drawing/2014/main" id="{B7AC2F5E-CCC7-2A5F-BD24-5B67929A3EDE}"/>
              </a:ext>
            </a:extLst>
          </p:cNvPr>
          <p:cNvPicPr>
            <a:picLocks noChangeAspect="1"/>
          </p:cNvPicPr>
          <p:nvPr/>
        </p:nvPicPr>
        <p:blipFill>
          <a:blip r:embed="rId9"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 a) every year, b) every 2nd year, c) every 3rd year, d) every 4 years, e) less often than every 4 years, or f) never?” </a:t>
            </a:r>
          </a:p>
          <a:p>
            <a:r>
              <a:rPr lang="en-CA" dirty="0"/>
              <a:t>The chart illustrates the % of total respondents who reported each frequency of soil testing for pH in each year.</a:t>
            </a:r>
          </a:p>
        </p:txBody>
      </p:sp>
    </p:spTree>
    <p:extLst>
      <p:ext uri="{BB962C8B-B14F-4D97-AF65-F5344CB8AC3E}">
        <p14:creationId xmlns:p14="http://schemas.microsoft.com/office/powerpoint/2010/main" val="581617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tial Circle 16">
            <a:extLst>
              <a:ext uri="{FF2B5EF4-FFF2-40B4-BE49-F238E27FC236}">
                <a16:creationId xmlns:a16="http://schemas.microsoft.com/office/drawing/2014/main" id="{60BB675A-C666-ED4A-41AC-3A7D74AE5FBF}"/>
              </a:ext>
            </a:extLst>
          </p:cNvPr>
          <p:cNvSpPr/>
          <p:nvPr/>
        </p:nvSpPr>
        <p:spPr>
          <a:xfrm>
            <a:off x="2830169" y="1238016"/>
            <a:ext cx="3418609" cy="3474027"/>
          </a:xfrm>
          <a:prstGeom prst="pie">
            <a:avLst>
              <a:gd name="adj1" fmla="val 16220230"/>
              <a:gd name="adj2" fmla="val 7560123"/>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3" name="Picture 2">
            <a:extLst>
              <a:ext uri="{FF2B5EF4-FFF2-40B4-BE49-F238E27FC236}">
                <a16:creationId xmlns:a16="http://schemas.microsoft.com/office/drawing/2014/main" id="{071B9C2F-5D02-4A84-B2F2-1974C9C69A46}"/>
              </a:ext>
            </a:extLst>
          </p:cNvPr>
          <p:cNvPicPr>
            <a:picLocks noChangeAspect="1"/>
          </p:cNvPicPr>
          <p:nvPr/>
        </p:nvPicPr>
        <p:blipFill>
          <a:blip r:embed="rId3"/>
          <a:stretch>
            <a:fillRect/>
          </a:stretch>
        </p:blipFill>
        <p:spPr>
          <a:xfrm>
            <a:off x="2605517" y="810638"/>
            <a:ext cx="9022862" cy="5767316"/>
          </a:xfrm>
          <a:prstGeom prst="rect">
            <a:avLst/>
          </a:prstGeom>
        </p:spPr>
      </p:pic>
      <p:sp>
        <p:nvSpPr>
          <p:cNvPr id="16" name="Arrow: Bent 15">
            <a:extLst>
              <a:ext uri="{FF2B5EF4-FFF2-40B4-BE49-F238E27FC236}">
                <a16:creationId xmlns:a16="http://schemas.microsoft.com/office/drawing/2014/main" id="{4D3F6E54-4CDF-8643-8A31-94F611015952}"/>
              </a:ext>
            </a:extLst>
          </p:cNvPr>
          <p:cNvSpPr/>
          <p:nvPr/>
        </p:nvSpPr>
        <p:spPr>
          <a:xfrm>
            <a:off x="5364300" y="854432"/>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2" name="Rectangle 11">
            <a:extLst>
              <a:ext uri="{FF2B5EF4-FFF2-40B4-BE49-F238E27FC236}">
                <a16:creationId xmlns:a16="http://schemas.microsoft.com/office/drawing/2014/main" id="{46205637-6F37-4A18-8986-71368D7F06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8E56F96A-E253-48DA-BB1C-EC6BCBA41DFE}"/>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a:t>
            </a:r>
          </a:p>
          <a:p>
            <a:r>
              <a:rPr lang="en-CA" dirty="0"/>
              <a:t>The chart on the left illustrates the % of total respondents who reported each frequency of soil testing for pH. The chart on the right illustrates the % of total respondents in each geographic and demographic segment who soil test for pH at least every 3 years.</a:t>
            </a:r>
          </a:p>
        </p:txBody>
      </p:sp>
    </p:spTree>
    <p:extLst>
      <p:ext uri="{BB962C8B-B14F-4D97-AF65-F5344CB8AC3E}">
        <p14:creationId xmlns:p14="http://schemas.microsoft.com/office/powerpoint/2010/main" val="1819308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940990-71FE-3A46-DF67-491C976552A1}"/>
              </a:ext>
            </a:extLst>
          </p:cNvPr>
          <p:cNvPicPr>
            <a:picLocks noChangeAspect="1"/>
          </p:cNvPicPr>
          <p:nvPr/>
        </p:nvPicPr>
        <p:blipFill>
          <a:blip r:embed="rId3"/>
          <a:stretch>
            <a:fillRect/>
          </a:stretch>
        </p:blipFill>
        <p:spPr>
          <a:xfrm>
            <a:off x="2653085" y="877682"/>
            <a:ext cx="8952442" cy="565794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 Trends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5" cstate="print"/>
          <a:stretch>
            <a:fillRect/>
          </a:stretch>
        </p:blipFill>
        <p:spPr>
          <a:xfrm>
            <a:off x="11706540" y="295922"/>
            <a:ext cx="407672" cy="40767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3" name="TextBox 12">
            <a:extLst>
              <a:ext uri="{FF2B5EF4-FFF2-40B4-BE49-F238E27FC236}">
                <a16:creationId xmlns:a16="http://schemas.microsoft.com/office/drawing/2014/main" id="{2740273C-EB14-4FAD-B020-4954DE9292DC}"/>
              </a:ext>
            </a:extLst>
          </p:cNvPr>
          <p:cNvSpPr txBox="1"/>
          <p:nvPr/>
        </p:nvSpPr>
        <p:spPr>
          <a:xfrm>
            <a:off x="8304212" y="1296144"/>
            <a:ext cx="1676400" cy="377847"/>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r>
              <a:rPr lang="en-CA" sz="1000" dirty="0"/>
              <a:t>Self-assessed knowledge of 4R edged a little higher in 2023.</a:t>
            </a:r>
          </a:p>
        </p:txBody>
      </p:sp>
      <p:sp>
        <p:nvSpPr>
          <p:cNvPr id="12" name="Rectangle 11">
            <a:hlinkClick r:id="rId8" action="ppaction://hlinksldjump"/>
            <a:extLst>
              <a:ext uri="{FF2B5EF4-FFF2-40B4-BE49-F238E27FC236}">
                <a16:creationId xmlns:a16="http://schemas.microsoft.com/office/drawing/2014/main" id="{59F8AEE5-1AC7-47FB-BEB5-820E3625E55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BFA55113-67C1-98C9-7EF8-823D61593350}"/>
              </a:ext>
            </a:extLst>
          </p:cNvPr>
          <p:cNvGraphicFramePr>
            <a:graphicFrameLocks/>
          </p:cNvGraphicFramePr>
          <p:nvPr>
            <p:extLst>
              <p:ext uri="{D42A27DB-BD31-4B8C-83A1-F6EECF244321}">
                <p14:modId xmlns:p14="http://schemas.microsoft.com/office/powerpoint/2010/main" val="47125195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BFA55113-67C1-98C9-7EF8-823D61593350}"/>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chart illustrates the % of total respondents who expressed each level of familiarity with the concept of 4R nutrient stewardship in each year.</a:t>
            </a:r>
          </a:p>
        </p:txBody>
      </p:sp>
    </p:spTree>
    <p:extLst>
      <p:ext uri="{BB962C8B-B14F-4D97-AF65-F5344CB8AC3E}">
        <p14:creationId xmlns:p14="http://schemas.microsoft.com/office/powerpoint/2010/main" val="286368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Bent 8">
            <a:extLst>
              <a:ext uri="{FF2B5EF4-FFF2-40B4-BE49-F238E27FC236}">
                <a16:creationId xmlns:a16="http://schemas.microsoft.com/office/drawing/2014/main" id="{B0DD941E-A649-4CB9-897B-C3CED25A1427}"/>
              </a:ext>
            </a:extLst>
          </p:cNvPr>
          <p:cNvSpPr/>
          <p:nvPr/>
        </p:nvSpPr>
        <p:spPr>
          <a:xfrm>
            <a:off x="5180012" y="1066800"/>
            <a:ext cx="1143000" cy="609600"/>
          </a:xfrm>
          <a:prstGeom prst="ben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5" name="Picture 4">
            <a:extLst>
              <a:ext uri="{FF2B5EF4-FFF2-40B4-BE49-F238E27FC236}">
                <a16:creationId xmlns:a16="http://schemas.microsoft.com/office/drawing/2014/main" id="{7BD819C7-5ACF-45EF-9CBC-22D9EF0FED89}"/>
              </a:ext>
            </a:extLst>
          </p:cNvPr>
          <p:cNvPicPr>
            <a:picLocks noChangeAspect="1"/>
          </p:cNvPicPr>
          <p:nvPr/>
        </p:nvPicPr>
        <p:blipFill>
          <a:blip r:embed="rId3"/>
          <a:stretch>
            <a:fillRect/>
          </a:stretch>
        </p:blipFill>
        <p:spPr>
          <a:xfrm>
            <a:off x="2610009" y="82653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Familiarity With 4R Concept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1" name="Rectangle 10">
            <a:extLst>
              <a:ext uri="{FF2B5EF4-FFF2-40B4-BE49-F238E27FC236}">
                <a16:creationId xmlns:a16="http://schemas.microsoft.com/office/drawing/2014/main" id="{F922B50A-FD4F-4FE2-8527-9B32BC7571BD}"/>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3" name="TextBox 12">
            <a:extLst>
              <a:ext uri="{FF2B5EF4-FFF2-40B4-BE49-F238E27FC236}">
                <a16:creationId xmlns:a16="http://schemas.microsoft.com/office/drawing/2014/main" id="{CE3EF446-9000-4355-BCA0-3FCD27437ABC}"/>
              </a:ext>
            </a:extLst>
          </p:cNvPr>
          <p:cNvSpPr txBox="1"/>
          <p:nvPr/>
        </p:nvSpPr>
        <p:spPr>
          <a:xfrm>
            <a:off x="8281802" y="3836476"/>
            <a:ext cx="1219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farmers are more familiar with 4R.</a:t>
            </a:r>
          </a:p>
        </p:txBody>
      </p:sp>
      <p:sp>
        <p:nvSpPr>
          <p:cNvPr id="14" name="Rectangle 13">
            <a:hlinkClick r:id="rId7" action="ppaction://hlinksldjump"/>
            <a:extLst>
              <a:ext uri="{FF2B5EF4-FFF2-40B4-BE49-F238E27FC236}">
                <a16:creationId xmlns:a16="http://schemas.microsoft.com/office/drawing/2014/main" id="{4AD74B8C-78C2-4E0C-BF81-A25DBF5CDA8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graph on the left illustrates the % of total respondents who are a) very familiar with the 4R nutrient stewardship program, b) somewhat familiar, c) heard about it but don’t know anything about it or d) never heard of it.</a:t>
            </a:r>
          </a:p>
          <a:p>
            <a:r>
              <a:rPr lang="en-CA" dirty="0"/>
              <a:t>Separately by geography, farm size and age category, the graph on the right illustrates the % of total respondents who are very familiar with the 4R nutrient stewardship program.</a:t>
            </a:r>
          </a:p>
        </p:txBody>
      </p:sp>
      <p:pic>
        <p:nvPicPr>
          <p:cNvPr id="12" name="MOREINFO">
            <a:extLst>
              <a:ext uri="{FF2B5EF4-FFF2-40B4-BE49-F238E27FC236}">
                <a16:creationId xmlns:a16="http://schemas.microsoft.com/office/drawing/2014/main" id="{E97F8AE6-7738-4059-AF2F-8C41E9DA25F5}"/>
              </a:ext>
            </a:extLst>
          </p:cNvPr>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9162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65350" y="250825"/>
            <a:ext cx="10023475"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2" name="TextBox 11">
            <a:extLst>
              <a:ext uri="{FF2B5EF4-FFF2-40B4-BE49-F238E27FC236}">
                <a16:creationId xmlns:a16="http://schemas.microsoft.com/office/drawing/2014/main" id="{A1E13CB9-7CF1-49A7-9458-88D973F22EC6}"/>
              </a:ext>
            </a:extLst>
          </p:cNvPr>
          <p:cNvSpPr txBox="1"/>
          <p:nvPr/>
        </p:nvSpPr>
        <p:spPr>
          <a:xfrm>
            <a:off x="7425094" y="2085975"/>
            <a:ext cx="214541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More growers in 2023 said their practices meet 4R requirements.</a:t>
            </a:r>
          </a:p>
        </p:txBody>
      </p:sp>
      <p:pic>
        <p:nvPicPr>
          <p:cNvPr id="13" name="Picture 12" descr="Asset 17.png">
            <a:extLst>
              <a:ext uri="{FF2B5EF4-FFF2-40B4-BE49-F238E27FC236}">
                <a16:creationId xmlns:a16="http://schemas.microsoft.com/office/drawing/2014/main" id="{BE9924CB-7F4F-453F-BBEF-E26AA156DF40}"/>
              </a:ext>
            </a:extLst>
          </p:cNvPr>
          <p:cNvPicPr>
            <a:picLocks noChangeAspect="1"/>
          </p:cNvPicPr>
          <p:nvPr/>
        </p:nvPicPr>
        <p:blipFill>
          <a:blip r:embed="rId6" cstate="print"/>
          <a:stretch>
            <a:fillRect/>
          </a:stretch>
        </p:blipFill>
        <p:spPr>
          <a:xfrm>
            <a:off x="11706540" y="659128"/>
            <a:ext cx="407672" cy="407672"/>
          </a:xfrm>
          <a:prstGeom prst="rect">
            <a:avLst/>
          </a:prstGeom>
        </p:spPr>
      </p:pic>
      <p:sp>
        <p:nvSpPr>
          <p:cNvPr id="3" name="Rectangle 2">
            <a:hlinkClick r:id="rId7" action="ppaction://hlinksldjump"/>
            <a:extLst>
              <a:ext uri="{FF2B5EF4-FFF2-40B4-BE49-F238E27FC236}">
                <a16:creationId xmlns:a16="http://schemas.microsoft.com/office/drawing/2014/main" id="{765350E7-A5A8-28EC-8B94-DF7B68E8AE6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9244F490-5716-A20A-1BCB-F0E412758B35}"/>
              </a:ext>
            </a:extLst>
          </p:cNvPr>
          <p:cNvGraphicFramePr>
            <a:graphicFrameLocks/>
          </p:cNvGraphicFramePr>
          <p:nvPr>
            <p:extLst>
              <p:ext uri="{D42A27DB-BD31-4B8C-83A1-F6EECF244321}">
                <p14:modId xmlns:p14="http://schemas.microsoft.com/office/powerpoint/2010/main" val="81566961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9244F490-5716-A20A-1BCB-F0E412758B3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7C81636-6578-3113-65BA-1DCACB5115B9}"/>
              </a:ext>
            </a:extLst>
          </p:cNvPr>
          <p:cNvPicPr>
            <a:picLocks noChangeAspect="1"/>
          </p:cNvPicPr>
          <p:nvPr/>
        </p:nvPicPr>
        <p:blipFill>
          <a:blip r:embed="rId10"/>
          <a:stretch>
            <a:fillRect/>
          </a:stretch>
        </p:blipFill>
        <p:spPr>
          <a:xfrm>
            <a:off x="2460419" y="926091"/>
            <a:ext cx="8967993" cy="5779509"/>
          </a:xfrm>
          <a:prstGeom prst="rect">
            <a:avLst/>
          </a:prstGeom>
        </p:spPr>
      </p:pic>
      <p:sp>
        <p:nvSpPr>
          <p:cNvPr id="6" name="TextBox 5">
            <a:extLst>
              <a:ext uri="{FF2B5EF4-FFF2-40B4-BE49-F238E27FC236}">
                <a16:creationId xmlns:a16="http://schemas.microsoft.com/office/drawing/2014/main" id="{B6BAC9D9-0F7D-617C-A784-8BCAFD232C66}"/>
              </a:ext>
            </a:extLst>
          </p:cNvPr>
          <p:cNvSpPr txBox="1"/>
          <p:nvPr/>
        </p:nvSpPr>
        <p:spPr>
          <a:xfrm>
            <a:off x="6094412" y="2100945"/>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Most Ontario farmers believe their fertilizer practices comply with 4R nutrient stewardship.</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a:t>
            </a:r>
          </a:p>
          <a:p>
            <a:r>
              <a:rPr lang="en-CA" dirty="0"/>
              <a:t>The chart illustrates the % of respondents who believe that their fertilizer program complies with the 4R nutrient stewardship guidelines in each year.</a:t>
            </a:r>
          </a:p>
        </p:txBody>
      </p:sp>
    </p:spTree>
    <p:extLst>
      <p:ext uri="{BB962C8B-B14F-4D97-AF65-F5344CB8AC3E}">
        <p14:creationId xmlns:p14="http://schemas.microsoft.com/office/powerpoint/2010/main" val="487916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65350" y="250825"/>
            <a:ext cx="10023475"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D14B1DCC-1556-4E94-9ED5-4F70CE025BC5}"/>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2" name="Picture 11">
            <a:extLst>
              <a:ext uri="{FF2B5EF4-FFF2-40B4-BE49-F238E27FC236}">
                <a16:creationId xmlns:a16="http://schemas.microsoft.com/office/drawing/2014/main" id="{93755CDE-68AD-4E92-BA14-81B38D35558E}"/>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CD13785-4EEC-C585-5C24-B2931C31D7B9}"/>
              </a:ext>
            </a:extLst>
          </p:cNvPr>
          <p:cNvPicPr>
            <a:picLocks noChangeAspect="1"/>
          </p:cNvPicPr>
          <p:nvPr/>
        </p:nvPicPr>
        <p:blipFill>
          <a:blip r:embed="rId7"/>
          <a:stretch>
            <a:fillRect/>
          </a:stretch>
        </p:blipFill>
        <p:spPr>
          <a:xfrm>
            <a:off x="2648356" y="824955"/>
            <a:ext cx="8961897" cy="5763396"/>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a:t>
            </a:r>
          </a:p>
          <a:p>
            <a:r>
              <a:rPr lang="en-CA" dirty="0"/>
              <a:t>The chart illustrates the % of respondents in each geographic and demographic segment who believe that their fertilizer program complies with the 4R nutrient stewardship guidelines.</a:t>
            </a:r>
          </a:p>
        </p:txBody>
      </p:sp>
    </p:spTree>
    <p:extLst>
      <p:ext uri="{BB962C8B-B14F-4D97-AF65-F5344CB8AC3E}">
        <p14:creationId xmlns:p14="http://schemas.microsoft.com/office/powerpoint/2010/main" val="3435004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2322C1-FF7C-124A-0B51-494F410F63EF}"/>
              </a:ext>
            </a:extLst>
          </p:cNvPr>
          <p:cNvPicPr>
            <a:picLocks noChangeAspect="1"/>
          </p:cNvPicPr>
          <p:nvPr/>
        </p:nvPicPr>
        <p:blipFill>
          <a:blip r:embed="rId3"/>
          <a:stretch>
            <a:fillRect/>
          </a:stretch>
        </p:blipFill>
        <p:spPr>
          <a:xfrm>
            <a:off x="2648356" y="874694"/>
            <a:ext cx="8961897" cy="56639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Work With A 4R Certified Retailer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4" name="Picture 13" descr="Asset 17.png">
            <a:extLst>
              <a:ext uri="{FF2B5EF4-FFF2-40B4-BE49-F238E27FC236}">
                <a16:creationId xmlns:a16="http://schemas.microsoft.com/office/drawing/2014/main" id="{05622D65-E4D7-43F1-9328-DFD1F1930919}"/>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2" name="Rectangle 11">
            <a:hlinkClick r:id="rId8" action="ppaction://hlinksldjump"/>
            <a:extLst>
              <a:ext uri="{FF2B5EF4-FFF2-40B4-BE49-F238E27FC236}">
                <a16:creationId xmlns:a16="http://schemas.microsoft.com/office/drawing/2014/main" id="{25643785-6F55-4E99-A062-2E295C5A36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15" name="TextBox 14">
            <a:extLst>
              <a:ext uri="{FF2B5EF4-FFF2-40B4-BE49-F238E27FC236}">
                <a16:creationId xmlns:a16="http://schemas.microsoft.com/office/drawing/2014/main" id="{582B1056-252A-4FE2-97C5-7F900FBD2A3F}"/>
              </a:ext>
            </a:extLst>
          </p:cNvPr>
          <p:cNvSpPr txBox="1"/>
          <p:nvPr/>
        </p:nvSpPr>
        <p:spPr>
          <a:xfrm>
            <a:off x="6856412" y="2007327"/>
            <a:ext cx="214704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 of farmers who work with a 4R Certified Retailer was stable in 2023.</a:t>
            </a:r>
          </a:p>
        </p:txBody>
      </p:sp>
      <p:graphicFrame>
        <p:nvGraphicFramePr>
          <p:cNvPr id="6" name="Object 5">
            <a:extLst>
              <a:ext uri="{FF2B5EF4-FFF2-40B4-BE49-F238E27FC236}">
                <a16:creationId xmlns:a16="http://schemas.microsoft.com/office/drawing/2014/main" id="{CD99F588-446A-3AFB-1408-7DFBD389D688}"/>
              </a:ext>
            </a:extLst>
          </p:cNvPr>
          <p:cNvGraphicFramePr>
            <a:graphicFrameLocks/>
          </p:cNvGraphicFramePr>
          <p:nvPr>
            <p:extLst>
              <p:ext uri="{D42A27DB-BD31-4B8C-83A1-F6EECF244321}">
                <p14:modId xmlns:p14="http://schemas.microsoft.com/office/powerpoint/2010/main" val="339119675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CD99F588-446A-3AFB-1408-7DFBD389D688}"/>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Ontario were asked: "Do you work with a 4R Certified Retailer (that is, the fertilizer retailer you work with has undergone a 4R Certification Audit to be certified as competent to advise farmers about 4R Nutrient Stewardship)?"</a:t>
            </a:r>
          </a:p>
          <a:p>
            <a:r>
              <a:rPr lang="en-CA" dirty="0"/>
              <a:t>The chart illustrates the % of respondents who work with a 4R Certified Retailer in each year.</a:t>
            </a:r>
          </a:p>
        </p:txBody>
      </p:sp>
    </p:spTree>
    <p:extLst>
      <p:ext uri="{BB962C8B-B14F-4D97-AF65-F5344CB8AC3E}">
        <p14:creationId xmlns:p14="http://schemas.microsoft.com/office/powerpoint/2010/main" val="3522906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AC4B1-5D31-6516-4437-D99C784C5406}"/>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Work With A 4R Certified Retailer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33C63FCF-DE48-4576-B5FB-1EA3BD1F1909}"/>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3" name="Rectangle 12">
            <a:hlinkClick r:id="rId7" action="ppaction://hlinksldjump"/>
            <a:extLst>
              <a:ext uri="{FF2B5EF4-FFF2-40B4-BE49-F238E27FC236}">
                <a16:creationId xmlns:a16="http://schemas.microsoft.com/office/drawing/2014/main" id="{8AA699AD-5BB6-48F8-8B43-6801931B7E73}"/>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Ontario were asked: "Do you work with a 4R Certified Retailer (that is, the fertilizer retailer you work with has undergone a 4R Certification Audit to be certified as competent to advise farmers about 4R Nutrient Stewardship)?"</a:t>
            </a:r>
          </a:p>
          <a:p>
            <a:r>
              <a:rPr lang="en-CA" dirty="0"/>
              <a:t>The chart illustrates the % of respondents in each geographic and demographic segment who work with a 4R Certified Retailer.</a:t>
            </a:r>
          </a:p>
        </p:txBody>
      </p:sp>
      <p:pic>
        <p:nvPicPr>
          <p:cNvPr id="12" name="MOREINFO">
            <a:extLst>
              <a:ext uri="{FF2B5EF4-FFF2-40B4-BE49-F238E27FC236}">
                <a16:creationId xmlns:a16="http://schemas.microsoft.com/office/drawing/2014/main" id="{D68809F6-C67E-468B-84E7-E1935482B2EC}"/>
              </a:ext>
            </a:extLst>
          </p:cNvPr>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788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59052B-76F3-1CA4-7E6F-57AA6AF562BD}"/>
              </a:ext>
            </a:extLst>
          </p:cNvPr>
          <p:cNvPicPr>
            <a:picLocks noChangeAspect="1"/>
          </p:cNvPicPr>
          <p:nvPr/>
        </p:nvPicPr>
        <p:blipFill>
          <a:blip r:embed="rId3"/>
          <a:stretch>
            <a:fillRect/>
          </a:stretch>
        </p:blipFill>
        <p:spPr>
          <a:xfrm>
            <a:off x="2648356" y="876580"/>
            <a:ext cx="8961897" cy="566014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EE67CBC7-3C78-4E04-9AC1-8251E77A66B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4" name="Picture 13" descr="Asset 17.png">
            <a:extLst>
              <a:ext uri="{FF2B5EF4-FFF2-40B4-BE49-F238E27FC236}">
                <a16:creationId xmlns:a16="http://schemas.microsoft.com/office/drawing/2014/main" id="{3897B7AF-C21B-4698-8BB9-9F199B742615}"/>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3" name="Isosceles Triangle 12">
            <a:extLst>
              <a:ext uri="{FF2B5EF4-FFF2-40B4-BE49-F238E27FC236}">
                <a16:creationId xmlns:a16="http://schemas.microsoft.com/office/drawing/2014/main" id="{160D8BD3-9B94-4E8F-BE24-6DAFF93BFAE7}"/>
              </a:ext>
            </a:extLst>
          </p:cNvPr>
          <p:cNvSpPr/>
          <p:nvPr/>
        </p:nvSpPr>
        <p:spPr>
          <a:xfrm rot="16200000">
            <a:off x="8123159" y="2212421"/>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97872FE-6BAA-4F91-8783-53E5E29A0E2C}"/>
              </a:ext>
            </a:extLst>
          </p:cNvPr>
          <p:cNvSpPr txBox="1"/>
          <p:nvPr/>
        </p:nvSpPr>
        <p:spPr>
          <a:xfrm>
            <a:off x="8304212" y="2070642"/>
            <a:ext cx="20574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Farmers who worked with a 4R Nutrient Management Specialty CCA was unchanged in 2023.</a:t>
            </a:r>
          </a:p>
        </p:txBody>
      </p:sp>
      <p:pic>
        <p:nvPicPr>
          <p:cNvPr id="12" name="Picture 11">
            <a:extLst>
              <a:ext uri="{FF2B5EF4-FFF2-40B4-BE49-F238E27FC236}">
                <a16:creationId xmlns:a16="http://schemas.microsoft.com/office/drawing/2014/main" id="{BCF8894C-243F-40C7-BA47-4C2CA6E9DDB3}"/>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graphicFrame>
        <p:nvGraphicFramePr>
          <p:cNvPr id="4" name="Object 3">
            <a:extLst>
              <a:ext uri="{FF2B5EF4-FFF2-40B4-BE49-F238E27FC236}">
                <a16:creationId xmlns:a16="http://schemas.microsoft.com/office/drawing/2014/main" id="{A898A6DF-0415-B50C-2760-F36519388BB1}"/>
              </a:ext>
            </a:extLst>
          </p:cNvPr>
          <p:cNvGraphicFramePr>
            <a:graphicFrameLocks/>
          </p:cNvGraphicFramePr>
          <p:nvPr>
            <p:extLst>
              <p:ext uri="{D42A27DB-BD31-4B8C-83A1-F6EECF244321}">
                <p14:modId xmlns:p14="http://schemas.microsoft.com/office/powerpoint/2010/main" val="15366762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4" name="Object 3">
                        <a:extLst>
                          <a:ext uri="{FF2B5EF4-FFF2-40B4-BE49-F238E27FC236}">
                            <a16:creationId xmlns:a16="http://schemas.microsoft.com/office/drawing/2014/main" id="{A898A6DF-0415-B50C-2760-F36519388BB1}"/>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in Ontario were asked: "Do you work with a 4R Nutrient Management Specialty CCA (that is, the agronomist and fertilizer retailer you work with has undergone training to be designated as competent to advise farmers about 4R Nutrient Stewardship)?"</a:t>
            </a:r>
          </a:p>
          <a:p>
            <a:r>
              <a:rPr lang="en-US" dirty="0"/>
              <a:t>The chart illustrates the % of respondents who work with a 4R Nutrient Management Specialty CCA in each year.</a:t>
            </a:r>
            <a:endParaRPr lang="en-CA" dirty="0"/>
          </a:p>
        </p:txBody>
      </p:sp>
    </p:spTree>
    <p:extLst>
      <p:ext uri="{BB962C8B-B14F-4D97-AF65-F5344CB8AC3E}">
        <p14:creationId xmlns:p14="http://schemas.microsoft.com/office/powerpoint/2010/main" val="4215386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962E3-76F1-6BFA-DC4C-2E1CBCE27C10}"/>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9" name="Rectangle 8">
            <a:extLst>
              <a:ext uri="{FF2B5EF4-FFF2-40B4-BE49-F238E27FC236}">
                <a16:creationId xmlns:a16="http://schemas.microsoft.com/office/drawing/2014/main" id="{EE67CBC7-3C78-4E04-9AC1-8251E77A66B0}"/>
              </a:ext>
            </a:extLst>
          </p:cNvPr>
          <p:cNvSpPr/>
          <p:nvPr/>
        </p:nvSpPr>
        <p:spPr>
          <a:xfrm>
            <a:off x="1230947" y="5502473"/>
            <a:ext cx="548640" cy="2769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Light" panose="020F0302020204030204" pitchFamily="34" charset="0"/>
                <a:ea typeface="+mn-ea"/>
                <a:cs typeface="Calibri Light" panose="020F0302020204030204" pitchFamily="34" charset="0"/>
              </a:rPr>
              <a:t>MAP</a:t>
            </a:r>
          </a:p>
        </p:txBody>
      </p:sp>
      <p:pic>
        <p:nvPicPr>
          <p:cNvPr id="12" name="Picture 11">
            <a:extLst>
              <a:ext uri="{FF2B5EF4-FFF2-40B4-BE49-F238E27FC236}">
                <a16:creationId xmlns:a16="http://schemas.microsoft.com/office/drawing/2014/main" id="{BCF8894C-243F-40C7-BA47-4C2CA6E9DDB3}"/>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"Do you work with a 4R Nutrient Management Specialty CCA (Certified Crop Advisor) – that is a CCA who focuses their work in the area of nutrient management planning?"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various geographic and demographic segments, the chart illustrates the % of respondents who work with a 4R Nutrient Management Specialty CCA.</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571953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778107-1BAA-7C87-8F32-A43A08DC783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Acres Treated With Each Nitrogen Source in Corn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971212" y="14478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10261158" y="1643148"/>
            <a:ext cx="15376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N-fertilizer applications were common.</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Rectangle 23">
            <a:hlinkClick r:id="rId7" action="ppaction://hlinksldjump"/>
            <a:extLst>
              <a:ext uri="{FF2B5EF4-FFF2-40B4-BE49-F238E27FC236}">
                <a16:creationId xmlns:a16="http://schemas.microsoft.com/office/drawing/2014/main" id="{1804E0A3-7AF7-4006-A3FB-3ADAA4264E7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D0490909-32B5-A7BB-55AA-A739F6B6FC8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74B9382-1264-B166-EA13-2A3C1913E84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04A740CF-5027-DA2F-9C3B-4B13C21E864A}"/>
              </a:ext>
            </a:extLst>
          </p:cNvPr>
          <p:cNvGraphicFramePr>
            <a:graphicFrameLocks/>
          </p:cNvGraphicFramePr>
          <p:nvPr>
            <p:extLst>
              <p:ext uri="{D42A27DB-BD31-4B8C-83A1-F6EECF244321}">
                <p14:modId xmlns:p14="http://schemas.microsoft.com/office/powerpoint/2010/main" val="28382125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04A740CF-5027-DA2F-9C3B-4B13C21E864A}"/>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corn, how many acres of each fertilizer type did you apply?”</a:t>
            </a:r>
          </a:p>
          <a:p>
            <a:pPr lvl="0">
              <a:defRPr/>
            </a:pPr>
            <a:r>
              <a:rPr lang="en-US" dirty="0"/>
              <a:t>The chart illustrates the % of total corn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94962D-FE0F-5005-D50E-C054F7867297}"/>
              </a:ext>
            </a:extLst>
          </p:cNvPr>
          <p:cNvPicPr>
            <a:picLocks noChangeAspect="1"/>
          </p:cNvPicPr>
          <p:nvPr/>
        </p:nvPicPr>
        <p:blipFill>
          <a:blip r:embed="rId3"/>
          <a:stretch>
            <a:fillRect/>
          </a:stretch>
        </p:blipFill>
        <p:spPr>
          <a:xfrm>
            <a:off x="2648356" y="876580"/>
            <a:ext cx="8961897" cy="566014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5" name="Isosceles Triangle 14">
            <a:extLst>
              <a:ext uri="{FF2B5EF4-FFF2-40B4-BE49-F238E27FC236}">
                <a16:creationId xmlns:a16="http://schemas.microsoft.com/office/drawing/2014/main" id="{BB40838E-1289-480D-895F-551C15743233}"/>
              </a:ext>
            </a:extLst>
          </p:cNvPr>
          <p:cNvSpPr/>
          <p:nvPr/>
        </p:nvSpPr>
        <p:spPr>
          <a:xfrm rot="16200000">
            <a:off x="5064474" y="222493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4" name="TextBox 13">
            <a:extLst>
              <a:ext uri="{FF2B5EF4-FFF2-40B4-BE49-F238E27FC236}">
                <a16:creationId xmlns:a16="http://schemas.microsoft.com/office/drawing/2014/main" id="{05BEFBCD-1C70-4437-AD88-59B9C0FFBA31}"/>
              </a:ext>
            </a:extLst>
          </p:cNvPr>
          <p:cNvSpPr txBox="1"/>
          <p:nvPr/>
        </p:nvSpPr>
        <p:spPr>
          <a:xfrm>
            <a:off x="5230085" y="2153692"/>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number of Ontario farmers with a 4R Plan was unchanged in 2023.</a:t>
            </a:r>
          </a:p>
        </p:txBody>
      </p:sp>
      <p:pic>
        <p:nvPicPr>
          <p:cNvPr id="12" name="Picture 11" descr="Asset 17.png">
            <a:extLst>
              <a:ext uri="{FF2B5EF4-FFF2-40B4-BE49-F238E27FC236}">
                <a16:creationId xmlns:a16="http://schemas.microsoft.com/office/drawing/2014/main" id="{3D475B1D-34D8-4011-BBCE-4465A0819650}"/>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6" name="Rectangle 15">
            <a:hlinkClick r:id="rId8" action="ppaction://hlinksldjump"/>
            <a:extLst>
              <a:ext uri="{FF2B5EF4-FFF2-40B4-BE49-F238E27FC236}">
                <a16:creationId xmlns:a16="http://schemas.microsoft.com/office/drawing/2014/main" id="{D1479E32-571C-46BC-822B-E69EE096FBA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F83F2792-567F-38A3-6E6F-F0D0EA68AC3D}"/>
              </a:ext>
            </a:extLst>
          </p:cNvPr>
          <p:cNvGraphicFramePr>
            <a:graphicFrameLocks/>
          </p:cNvGraphicFramePr>
          <p:nvPr>
            <p:extLst>
              <p:ext uri="{D42A27DB-BD31-4B8C-83A1-F6EECF244321}">
                <p14:modId xmlns:p14="http://schemas.microsoft.com/office/powerpoint/2010/main" val="30783079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F83F2792-567F-38A3-6E6F-F0D0EA68AC3D}"/>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Ontario were asked: "Do you have a 4R Plan in place for your farm (that is, a formal plan that has been approved by your 4R Certified Retailer?)"</a:t>
            </a:r>
          </a:p>
          <a:p>
            <a:r>
              <a:rPr lang="en-CA" dirty="0"/>
              <a:t>The chart illustrates the % of respondents who have a formal 4R Plan in place in each year.</a:t>
            </a:r>
          </a:p>
        </p:txBody>
      </p:sp>
    </p:spTree>
    <p:extLst>
      <p:ext uri="{BB962C8B-B14F-4D97-AF65-F5344CB8AC3E}">
        <p14:creationId xmlns:p14="http://schemas.microsoft.com/office/powerpoint/2010/main" val="2808426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76AE3-E8BC-EFC8-C20C-75E68C42DF73}"/>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extLst>
              <a:ext uri="{FF2B5EF4-FFF2-40B4-BE49-F238E27FC236}">
                <a16:creationId xmlns:a16="http://schemas.microsoft.com/office/drawing/2014/main" id="{16ABCC32-9C17-4DF8-B4EC-A73E84847F3B}"/>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2" name="Picture 11">
            <a:extLst>
              <a:ext uri="{FF2B5EF4-FFF2-40B4-BE49-F238E27FC236}">
                <a16:creationId xmlns:a16="http://schemas.microsoft.com/office/drawing/2014/main" id="{E9D520F0-CF3A-473A-B9B8-8CABEF2D6D74}"/>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13" name="Rectangle 12">
            <a:hlinkClick r:id="rId8" action="ppaction://hlinksldjump"/>
            <a:extLst>
              <a:ext uri="{FF2B5EF4-FFF2-40B4-BE49-F238E27FC236}">
                <a16:creationId xmlns:a16="http://schemas.microsoft.com/office/drawing/2014/main" id="{3057C47F-ACAE-4D13-ADCE-5CB3DE4D689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4" name="TextBox 3">
            <a:extLst>
              <a:ext uri="{FF2B5EF4-FFF2-40B4-BE49-F238E27FC236}">
                <a16:creationId xmlns:a16="http://schemas.microsoft.com/office/drawing/2014/main" id="{38A07521-3F09-7372-973F-4DE955FF54DD}"/>
              </a:ext>
            </a:extLst>
          </p:cNvPr>
          <p:cNvSpPr txBox="1"/>
          <p:nvPr/>
        </p:nvSpPr>
        <p:spPr>
          <a:xfrm>
            <a:off x="9599612" y="322920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 farms and younger farmers tend to more often have a 4R Plan.</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Ontario were asked: "Do you have a 4R Plan in place for your farm (that is, a formal plan that has been approved by your 4R Certified Retailer?)"</a:t>
            </a:r>
          </a:p>
          <a:p>
            <a:r>
              <a:rPr lang="en-CA" dirty="0"/>
              <a:t>The chart illustrates the % of respondents in each geographic and demographic segment who have a formal 4R Plan in place.</a:t>
            </a:r>
          </a:p>
        </p:txBody>
      </p:sp>
    </p:spTree>
    <p:extLst>
      <p:ext uri="{BB962C8B-B14F-4D97-AF65-F5344CB8AC3E}">
        <p14:creationId xmlns:p14="http://schemas.microsoft.com/office/powerpoint/2010/main" val="1475653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BFE43-FBC2-EE8C-5A79-F6042F234515}"/>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Benefits Of Having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TextBox 8">
            <a:extLst>
              <a:ext uri="{FF2B5EF4-FFF2-40B4-BE49-F238E27FC236}">
                <a16:creationId xmlns:a16="http://schemas.microsoft.com/office/drawing/2014/main" id="{75A2C2B4-C74F-43AA-8CC1-075C4FD12594}"/>
              </a:ext>
            </a:extLst>
          </p:cNvPr>
          <p:cNvSpPr txBox="1"/>
          <p:nvPr/>
        </p:nvSpPr>
        <p:spPr>
          <a:xfrm>
            <a:off x="8228012" y="1044568"/>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Using best environmental practices is the leading benefit of a 4R Plan.</a:t>
            </a:r>
          </a:p>
        </p:txBody>
      </p:sp>
      <p:sp>
        <p:nvSpPr>
          <p:cNvPr id="12" name="Rectangle 11">
            <a:hlinkClick r:id="rId7" action="ppaction://hlinksldjump"/>
            <a:extLst>
              <a:ext uri="{FF2B5EF4-FFF2-40B4-BE49-F238E27FC236}">
                <a16:creationId xmlns:a16="http://schemas.microsoft.com/office/drawing/2014/main" id="{3B7F9D7B-7C07-4B76-9553-7A2328B0A85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8511E949-389E-F3B3-588C-EE4924BEF2AE}"/>
              </a:ext>
            </a:extLst>
          </p:cNvPr>
          <p:cNvGraphicFramePr>
            <a:graphicFrameLocks/>
          </p:cNvGraphicFramePr>
          <p:nvPr>
            <p:extLst>
              <p:ext uri="{D42A27DB-BD31-4B8C-83A1-F6EECF244321}">
                <p14:modId xmlns:p14="http://schemas.microsoft.com/office/powerpoint/2010/main" val="19729056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8511E949-389E-F3B3-588C-EE4924BEF2A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with a formal 4R Plan in place were asked: "In your experience, what are the benefits of having a 4R Plan in place?  Check all that apply."</a:t>
            </a:r>
          </a:p>
          <a:p>
            <a:r>
              <a:rPr lang="en-CA" dirty="0"/>
              <a:t>On a national basis, the chart illustrates the % of those respondents with a 4R Plan in place who indicated each benefit.</a:t>
            </a:r>
          </a:p>
        </p:txBody>
      </p:sp>
    </p:spTree>
    <p:extLst>
      <p:ext uri="{BB962C8B-B14F-4D97-AF65-F5344CB8AC3E}">
        <p14:creationId xmlns:p14="http://schemas.microsoft.com/office/powerpoint/2010/main" val="9945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C04FF6-E4E6-50DB-63F3-84870D9C28CB}"/>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Putting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2" name="Rectangle 11">
            <a:hlinkClick r:id="rId7" action="ppaction://hlinksldjump"/>
            <a:extLst>
              <a:ext uri="{FF2B5EF4-FFF2-40B4-BE49-F238E27FC236}">
                <a16:creationId xmlns:a16="http://schemas.microsoft.com/office/drawing/2014/main" id="{EBE0CA4B-5D3B-4FDB-9CEC-C480C0D7733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2066E092-AC79-DFAF-48E9-8365E726D72D}"/>
              </a:ext>
            </a:extLst>
          </p:cNvPr>
          <p:cNvGraphicFramePr>
            <a:graphicFrameLocks/>
          </p:cNvGraphicFramePr>
          <p:nvPr>
            <p:extLst>
              <p:ext uri="{D42A27DB-BD31-4B8C-83A1-F6EECF244321}">
                <p14:modId xmlns:p14="http://schemas.microsoft.com/office/powerpoint/2010/main" val="4551202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2066E092-AC79-DFAF-48E9-8365E726D72D}"/>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Ontario who have heard of 4R but do not have a 4R Plan in place were asked: "What is the main reason that has prevented you from working with a 4R Designated Retailer to put a 4R Plan in place for your farm?  And what are the other reasons that have prevented you from putting a 4R Plan in place?"</a:t>
            </a:r>
          </a:p>
          <a:p>
            <a:r>
              <a:rPr lang="en-CA" dirty="0"/>
              <a:t>On a national basis, the chart illustrates the % of respondents who have heard of 4R but do not have a 4R Plan in place who indicated each reason for not having a 4R Plan.</a:t>
            </a:r>
          </a:p>
        </p:txBody>
      </p:sp>
    </p:spTree>
    <p:extLst>
      <p:ext uri="{BB962C8B-B14F-4D97-AF65-F5344CB8AC3E}">
        <p14:creationId xmlns:p14="http://schemas.microsoft.com/office/powerpoint/2010/main" val="275998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CA306-78C5-2BFF-9990-444C19559877}"/>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Adopting 4R Practices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D1469C2F-D6EA-433E-86B1-D7B8FFCDE41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646B4FE2-8F9C-7ED5-5EF5-2EC19E0A8C28}"/>
              </a:ext>
            </a:extLst>
          </p:cNvPr>
          <p:cNvGraphicFramePr>
            <a:graphicFrameLocks/>
          </p:cNvGraphicFramePr>
          <p:nvPr>
            <p:extLst>
              <p:ext uri="{D42A27DB-BD31-4B8C-83A1-F6EECF244321}">
                <p14:modId xmlns:p14="http://schemas.microsoft.com/office/powerpoint/2010/main" val="48892922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646B4FE2-8F9C-7ED5-5EF5-2EC19E0A8C2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think their practices comply with the guidelines of 4R nutrient stewardship were asked: “</a:t>
            </a:r>
            <a:r>
              <a:rPr lang="en-US" dirty="0"/>
              <a:t>What is the main reason that has prevented you from adopting 4R nutrient stewardship practices?  And what are the other reasons that have prevented you from adopting 4R nutrient stewardship practices?</a:t>
            </a:r>
            <a:r>
              <a:rPr lang="en-CA" dirty="0"/>
              <a:t>”</a:t>
            </a:r>
          </a:p>
          <a:p>
            <a:r>
              <a:rPr lang="en-CA" dirty="0"/>
              <a:t>The graph illustrates the reasons for not adopting 4R nutrient stewardship practices expressed as a % of respondents who do not think that they comply with 4R nutrient stewardship guidelines.</a:t>
            </a:r>
          </a:p>
        </p:txBody>
      </p:sp>
    </p:spTree>
    <p:extLst>
      <p:ext uri="{BB962C8B-B14F-4D97-AF65-F5344CB8AC3E}">
        <p14:creationId xmlns:p14="http://schemas.microsoft.com/office/powerpoint/2010/main" val="1359808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EBDA9-B870-180A-32C7-E89D95B38FE9}"/>
              </a:ext>
            </a:extLst>
          </p:cNvPr>
          <p:cNvPicPr>
            <a:picLocks noChangeAspect="1"/>
          </p:cNvPicPr>
          <p:nvPr/>
        </p:nvPicPr>
        <p:blipFill>
          <a:blip r:embed="rId3"/>
          <a:stretch>
            <a:fillRect/>
          </a:stretch>
        </p:blipFill>
        <p:spPr>
          <a:xfrm>
            <a:off x="2648356" y="826043"/>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Paid Fee to Prepare 4R Plan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graphicFrame>
        <p:nvGraphicFramePr>
          <p:cNvPr id="3" name="Object 2">
            <a:extLst>
              <a:ext uri="{FF2B5EF4-FFF2-40B4-BE49-F238E27FC236}">
                <a16:creationId xmlns:a16="http://schemas.microsoft.com/office/drawing/2014/main" id="{05209018-DB62-A16C-49C4-B43C447BC87F}"/>
              </a:ext>
            </a:extLst>
          </p:cNvPr>
          <p:cNvGraphicFramePr>
            <a:graphicFrameLocks/>
          </p:cNvGraphicFramePr>
          <p:nvPr>
            <p:extLst>
              <p:ext uri="{D42A27DB-BD31-4B8C-83A1-F6EECF244321}">
                <p14:modId xmlns:p14="http://schemas.microsoft.com/office/powerpoint/2010/main" val="24554300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05209018-DB62-A16C-49C4-B43C447BC87F}"/>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Separately for various geographic and demographic segments, the chart illustrates the % of those with a 4R Plan who paid a fee to get the 4R Plan prepared.</a:t>
            </a:r>
          </a:p>
        </p:txBody>
      </p:sp>
      <p:sp>
        <p:nvSpPr>
          <p:cNvPr id="4" name="TextBox 3">
            <a:extLst>
              <a:ext uri="{FF2B5EF4-FFF2-40B4-BE49-F238E27FC236}">
                <a16:creationId xmlns:a16="http://schemas.microsoft.com/office/drawing/2014/main" id="{A1DB33C5-77C0-522B-A1BE-F55FDA204333}"/>
              </a:ext>
            </a:extLst>
          </p:cNvPr>
          <p:cNvSpPr txBox="1"/>
          <p:nvPr/>
        </p:nvSpPr>
        <p:spPr>
          <a:xfrm>
            <a:off x="9752012" y="855891"/>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24% of those with a 4R Plan paid a fee for the preparation of the Plan.</a:t>
            </a:r>
          </a:p>
        </p:txBody>
      </p:sp>
    </p:spTree>
    <p:extLst>
      <p:ext uri="{BB962C8B-B14F-4D97-AF65-F5344CB8AC3E}">
        <p14:creationId xmlns:p14="http://schemas.microsoft.com/office/powerpoint/2010/main" val="609920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AE835-415D-49A2-AE17-4808139622C5}"/>
              </a:ext>
            </a:extLst>
          </p:cNvPr>
          <p:cNvPicPr>
            <a:picLocks noChangeAspect="1"/>
          </p:cNvPicPr>
          <p:nvPr/>
        </p:nvPicPr>
        <p:blipFill>
          <a:blip r:embed="rId3"/>
          <a:stretch>
            <a:fillRect/>
          </a:stretch>
        </p:blipFill>
        <p:spPr>
          <a:xfrm>
            <a:off x="2648355" y="826045"/>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Sources of Information About 4R Nutrient Stewardship Program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TextBox 8">
            <a:extLst>
              <a:ext uri="{FF2B5EF4-FFF2-40B4-BE49-F238E27FC236}">
                <a16:creationId xmlns:a16="http://schemas.microsoft.com/office/drawing/2014/main" id="{897A8CD5-B067-442A-B457-27FA014C3837}"/>
              </a:ext>
            </a:extLst>
          </p:cNvPr>
          <p:cNvSpPr txBox="1"/>
          <p:nvPr/>
        </p:nvSpPr>
        <p:spPr>
          <a:xfrm>
            <a:off x="7103117" y="1087395"/>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Ag retailers and CCA’s are the primary sources of information about 4R Nutrient Stewardship.</a:t>
            </a:r>
          </a:p>
        </p:txBody>
      </p:sp>
      <p:sp>
        <p:nvSpPr>
          <p:cNvPr id="12" name="Rectangle 11">
            <a:hlinkClick r:id="rId7" action="ppaction://hlinksldjump"/>
            <a:extLst>
              <a:ext uri="{FF2B5EF4-FFF2-40B4-BE49-F238E27FC236}">
                <a16:creationId xmlns:a16="http://schemas.microsoft.com/office/drawing/2014/main" id="{931834E7-768A-413D-A458-55771EE8BFB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32A3143A-3129-52EB-EB88-D674060ED591}"/>
              </a:ext>
            </a:extLst>
          </p:cNvPr>
          <p:cNvGraphicFramePr>
            <a:graphicFrameLocks/>
          </p:cNvGraphicFramePr>
          <p:nvPr>
            <p:extLst>
              <p:ext uri="{D42A27DB-BD31-4B8C-83A1-F6EECF244321}">
                <p14:modId xmlns:p14="http://schemas.microsoft.com/office/powerpoint/2010/main" val="2707490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32A3143A-3129-52EB-EB88-D674060ED59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“From what sources would you be most likely to obtain information about 4R nutrient stewardship? (Please check your main sources - you can select up to three.)”</a:t>
            </a:r>
          </a:p>
          <a:p>
            <a:r>
              <a:rPr lang="en-CA" dirty="0"/>
              <a:t>The graph illustrates the % of total respondents who mentioned each information source.</a:t>
            </a:r>
          </a:p>
        </p:txBody>
      </p:sp>
    </p:spTree>
    <p:extLst>
      <p:ext uri="{BB962C8B-B14F-4D97-AF65-F5344CB8AC3E}">
        <p14:creationId xmlns:p14="http://schemas.microsoft.com/office/powerpoint/2010/main" val="1597269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E1D39-1166-0CCB-D03C-8EBE33BD7DC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Programs Used to Measure Environmental Footprint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graphicFrame>
        <p:nvGraphicFramePr>
          <p:cNvPr id="3" name="Object 2">
            <a:extLst>
              <a:ext uri="{FF2B5EF4-FFF2-40B4-BE49-F238E27FC236}">
                <a16:creationId xmlns:a16="http://schemas.microsoft.com/office/drawing/2014/main" id="{2B180F3A-6A8F-0728-024E-C0206CA73FE8}"/>
              </a:ext>
            </a:extLst>
          </p:cNvPr>
          <p:cNvGraphicFramePr>
            <a:graphicFrameLocks/>
          </p:cNvGraphicFramePr>
          <p:nvPr>
            <p:extLst>
              <p:ext uri="{D42A27DB-BD31-4B8C-83A1-F6EECF244321}">
                <p14:modId xmlns:p14="http://schemas.microsoft.com/office/powerpoint/2010/main" val="379114962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2B180F3A-6A8F-0728-024E-C0206CA73FE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"Agricultural practices can have adverse impacts on the environment. Fertilizer loss from the field can result in reduced air and water quality and contribute to greenhouse gas emissions. There are programs growers can use to determine the impact of their on-farm practices on the environment or their “environmental footprint.” </a:t>
            </a:r>
          </a:p>
          <a:p>
            <a:r>
              <a:rPr lang="en-US" dirty="0"/>
              <a:t>Have you ever used any of the following programs below to determine your environmental footprint? Select all that apply." </a:t>
            </a:r>
          </a:p>
          <a:p>
            <a:r>
              <a:rPr lang="en-US" dirty="0"/>
              <a:t>The chart illustrates the percent of total respondents who indicated they use each of the programs to determine their environmental footprint. </a:t>
            </a:r>
            <a:endParaRPr lang="en-CA" dirty="0"/>
          </a:p>
        </p:txBody>
      </p:sp>
    </p:spTree>
    <p:extLst>
      <p:ext uri="{BB962C8B-B14F-4D97-AF65-F5344CB8AC3E}">
        <p14:creationId xmlns:p14="http://schemas.microsoft.com/office/powerpoint/2010/main" val="3182334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Demographics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5" name="TextBox 74">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Geographic Distribution</a:t>
            </a:r>
          </a:p>
        </p:txBody>
      </p:sp>
      <p:sp>
        <p:nvSpPr>
          <p:cNvPr id="77" name="TextBox 76">
            <a:hlinkClick r:id="rId6" action="ppaction://hlinksldjump"/>
          </p:cNvPr>
          <p:cNvSpPr txBox="1"/>
          <p:nvPr/>
        </p:nvSpPr>
        <p:spPr>
          <a:xfrm>
            <a:off x="303212" y="1118033"/>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Farm Size and Crop Acre Categories</a:t>
            </a:r>
            <a:endParaRPr lang="en-US" sz="1100" dirty="0">
              <a:solidFill>
                <a:schemeClr val="bg1"/>
              </a:solidFill>
              <a:latin typeface="Calibri Light" pitchFamily="34" charset="0"/>
              <a:cs typeface="Calibri Light" pitchFamily="34" charset="0"/>
            </a:endParaRPr>
          </a:p>
        </p:txBody>
      </p:sp>
      <p:sp>
        <p:nvSpPr>
          <p:cNvPr id="78" name="TextBox 77">
            <a:hlinkClick r:id="rId7" action="ppaction://hlinksldjump"/>
          </p:cNvPr>
          <p:cNvSpPr txBox="1"/>
          <p:nvPr/>
        </p:nvSpPr>
        <p:spPr>
          <a:xfrm>
            <a:off x="303212" y="1279179"/>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Demographics</a:t>
            </a:r>
          </a:p>
        </p:txBody>
      </p:sp>
      <p:sp>
        <p:nvSpPr>
          <p:cNvPr id="80" name="TextBox 79">
            <a:hlinkClick r:id="rId8" action="ppaction://hlinksldjump"/>
          </p:cNvPr>
          <p:cNvSpPr txBox="1"/>
          <p:nvPr/>
        </p:nvSpPr>
        <p:spPr>
          <a:xfrm>
            <a:off x="303212" y="1447800"/>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Study Methodology &amp; Sample</a:t>
            </a:r>
          </a:p>
        </p:txBody>
      </p:sp>
      <p:sp>
        <p:nvSpPr>
          <p:cNvPr id="45" name="Rounded Rectangle 44"/>
          <p:cNvSpPr/>
          <p:nvPr/>
        </p:nvSpPr>
        <p:spPr>
          <a:xfrm>
            <a:off x="227012" y="982133"/>
            <a:ext cx="76200" cy="64008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58792"/>
                <a:ext cx="1770184" cy="1344704"/>
                <a:chOff x="10191628" y="2358792"/>
                <a:chExt cx="1770184" cy="1344704"/>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58792"/>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952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01142-A80D-65F4-5BF4-A458C8DA561D}"/>
              </a:ext>
            </a:extLst>
          </p:cNvPr>
          <p:cNvPicPr>
            <a:picLocks noChangeAspect="1"/>
          </p:cNvPicPr>
          <p:nvPr/>
        </p:nvPicPr>
        <p:blipFill>
          <a:blip r:embed="rId2"/>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Geographic Distribution</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sp>
        <p:nvSpPr>
          <p:cNvPr id="12" name="Rectangle 11">
            <a:extLst>
              <a:ext uri="{FF2B5EF4-FFF2-40B4-BE49-F238E27FC236}">
                <a16:creationId xmlns:a16="http://schemas.microsoft.com/office/drawing/2014/main" id="{141910A1-C12D-40D8-8A27-E661B3EDE707}"/>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964FA6C7-1577-47CD-BF38-10070F196A76}"/>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graphicFrame>
        <p:nvGraphicFramePr>
          <p:cNvPr id="3" name="Object 2">
            <a:extLst>
              <a:ext uri="{FF2B5EF4-FFF2-40B4-BE49-F238E27FC236}">
                <a16:creationId xmlns:a16="http://schemas.microsoft.com/office/drawing/2014/main" id="{39668C7F-2759-DDC4-64F3-7FE08C1132BE}"/>
              </a:ext>
            </a:extLst>
          </p:cNvPr>
          <p:cNvGraphicFramePr>
            <a:graphicFrameLocks/>
          </p:cNvGraphicFramePr>
          <p:nvPr>
            <p:extLst>
              <p:ext uri="{D42A27DB-BD31-4B8C-83A1-F6EECF244321}">
                <p14:modId xmlns:p14="http://schemas.microsoft.com/office/powerpoint/2010/main" val="8242612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3" name="Object 2">
                        <a:extLst>
                          <a:ext uri="{FF2B5EF4-FFF2-40B4-BE49-F238E27FC236}">
                            <a16:creationId xmlns:a16="http://schemas.microsoft.com/office/drawing/2014/main" id="{39668C7F-2759-DDC4-64F3-7FE08C1132BE}"/>
                          </a:ext>
                        </a:extLst>
                      </p:cNvPr>
                      <p:cNvPicPr/>
                      <p:nvPr/>
                    </p:nvPicPr>
                    <p:blipFill>
                      <a:blip r:embed="rId7"/>
                      <a:srcRect l="35417" t="2469" r="35417" b="70782"/>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695233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1996 -0.14676 L -0.83663 -0.14676 " pathEditMode="relative" rAng="0" ptsTypes="AA">
                                      <p:cBhvr>
                                        <p:cTn id="6" dur="500" fill="hold"/>
                                        <p:tgtEl>
                                          <p:spTgt spid="13"/>
                                        </p:tgtEl>
                                        <p:attrNameLst>
                                          <p:attrName>ppt_x</p:attrName>
                                          <p:attrName>ppt_y</p:attrName>
                                        </p:attrNameLst>
                                      </p:cBhvr>
                                      <p:rCtr x="-25833" y="0"/>
                                    </p:animMotion>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nodeType="clickEffect">
                                  <p:stCondLst>
                                    <p:cond delay="0"/>
                                  </p:stCondLst>
                                  <p:childTnLst>
                                    <p:animEffect transition="out" filter="wipe(left)">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2255837" y="6152284"/>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145680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CA" sz="1200" b="1" dirty="0">
                <a:cs typeface="Calibri" panose="020F0502020204030204" pitchFamily="34" charset="0"/>
              </a:rPr>
              <a:t>Nitrogen fertilizers were applied on 164% of corn acres (multiple applications were common). </a:t>
            </a:r>
            <a:r>
              <a:rPr lang="en-US" sz="1200" dirty="0">
                <a:sym typeface="Wingdings 3"/>
                <a:hlinkClick r:id="rId2"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CA" sz="1200" dirty="0"/>
              <a:t>The primary Nitrogen source in 2023 was Urea, use of UAN continued to expand in 2023. </a:t>
            </a:r>
            <a:r>
              <a:rPr lang="en-US" sz="1200" dirty="0">
                <a:sym typeface="Wingdings 3"/>
                <a:hlinkClick r:id="rId3"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35% of the total Nitrogen volume was applied after planting/in-crop; another 37% was applied in the spring before planting. </a:t>
            </a:r>
            <a:r>
              <a:rPr lang="en-US" sz="1200" dirty="0">
                <a:sym typeface="Wingdings 3"/>
                <a:hlinkClick r:id="rId4"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29% of N volume was surface applied with incorporation before planting; 18% was side-dressed in-crop. </a:t>
            </a:r>
            <a:r>
              <a:rPr lang="en-US" sz="1200" dirty="0">
                <a:sym typeface="Wingdings 3"/>
                <a:hlinkClick r:id="rId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164 lbs./ac. </a:t>
            </a:r>
            <a:r>
              <a:rPr lang="en-US" sz="1200" dirty="0">
                <a:sym typeface="Wingdings 3"/>
                <a:hlinkClick r:id="rId6" action="ppaction://hlinksldjump">
                  <a:extLst>
                    <a:ext uri="{A12FA001-AC4F-418D-AE19-62706E023703}">
                      <ahyp:hlinkClr xmlns:ahyp="http://schemas.microsoft.com/office/drawing/2018/hyperlinkcolor" val="tx"/>
                    </a:ext>
                  </a:extLst>
                </a:hlinkClick>
              </a:rPr>
              <a:t></a:t>
            </a:r>
            <a:r>
              <a:rPr lang="en-US" sz="1200" dirty="0">
                <a:sym typeface="Wingdings 3"/>
              </a:rPr>
              <a:t> </a:t>
            </a:r>
            <a:r>
              <a:rPr lang="en-CA" sz="1200" dirty="0">
                <a:sym typeface="Wingdings 3"/>
              </a:rPr>
              <a:t>Rates were a little higher when applied before planting, edging lower at planting.</a:t>
            </a:r>
            <a:r>
              <a:rPr lang="en-US" sz="1200" dirty="0">
                <a:sym typeface="Wingdings 3"/>
              </a:rPr>
              <a:t> </a:t>
            </a:r>
            <a:r>
              <a:rPr lang="en-US" sz="1200" dirty="0">
                <a:sym typeface="Wingdings 3"/>
                <a:hlinkClick r:id="rId7"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r>
              <a:rPr lang="en-US" sz="1200" dirty="0">
                <a:solidFill>
                  <a:srgbClr val="FF0000"/>
                </a:solidFill>
                <a:cs typeface="Calibri" panose="020F0502020204030204" pitchFamily="34" charset="0"/>
              </a:rPr>
              <a:t> </a:t>
            </a:r>
            <a:endParaRPr lang="en-US" sz="1200" b="1" dirty="0">
              <a:solidFill>
                <a:srgbClr val="FF0000"/>
              </a:solidFill>
              <a:cs typeface="Calibri" panose="020F0502020204030204" pitchFamily="34" charset="0"/>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360612" y="6286500"/>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2643"/>
            <a:chOff x="2360612" y="3048000"/>
            <a:chExt cx="9525000" cy="1282643"/>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360612" y="4330643"/>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schemeClr val="bg1"/>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schemeClr val="bg1"/>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dirty="0"/>
              <a:t>Grain Corn in Ontario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3" name="Rectangle 51">
            <a:extLst>
              <a:ext uri="{FF2B5EF4-FFF2-40B4-BE49-F238E27FC236}">
                <a16:creationId xmlns:a16="http://schemas.microsoft.com/office/drawing/2014/main" id="{C4524A7E-0F14-406F-AB9C-40C5831ABDBA}"/>
              </a:ext>
            </a:extLst>
          </p:cNvPr>
          <p:cNvSpPr>
            <a:spLocks noChangeArrowheads="1"/>
          </p:cNvSpPr>
          <p:nvPr/>
        </p:nvSpPr>
        <p:spPr bwMode="auto">
          <a:xfrm>
            <a:off x="3563034" y="2209800"/>
            <a:ext cx="8586670" cy="119519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Phosphorus fertilizers were applied on 107% of corn acres (multiple applications on some acres). </a:t>
            </a:r>
            <a:r>
              <a:rPr lang="en-US" sz="1200" dirty="0">
                <a:sym typeface="Wingdings 3"/>
                <a:hlinkClick r:id="rId8"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CA" sz="1200" dirty="0"/>
              <a:t>MAP has consistently been the primary Phosphorus (P₂O₅) source in corn (about 77% of the total volume). </a:t>
            </a:r>
            <a:r>
              <a:rPr lang="en-US" sz="1200" dirty="0">
                <a:sym typeface="Wingdings 3"/>
                <a:hlinkClick r:id="rId9"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46% of total Phosphorus (P₂O₅) was applied at planting; fall applications decreased while applications before planting increased. </a:t>
            </a:r>
            <a:r>
              <a:rPr lang="en-US" sz="1200" dirty="0">
                <a:sym typeface="Wingdings 3"/>
                <a:hlinkClick r:id="rId10"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35% of P₂O₅ volumes were side banded at planting; 17% were broadcast with incorporation in the fall. </a:t>
            </a:r>
            <a:r>
              <a:rPr lang="en-US" sz="1200" dirty="0">
                <a:sym typeface="Wingdings 3"/>
                <a:hlinkClick r:id="rId11"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55 lbs./ac; down slightly from 2022.</a:t>
            </a:r>
            <a:r>
              <a:rPr lang="en-US" sz="1200" dirty="0">
                <a:sym typeface="Wingdings 3"/>
              </a:rPr>
              <a:t> </a:t>
            </a:r>
            <a:r>
              <a:rPr lang="en-US" sz="1200" dirty="0">
                <a:sym typeface="Wingdings 3"/>
                <a:hlinkClick r:id="rId12" action="ppaction://hlinksldjump">
                  <a:extLst>
                    <a:ext uri="{A12FA001-AC4F-418D-AE19-62706E023703}">
                      <ahyp:hlinkClr xmlns:ahyp="http://schemas.microsoft.com/office/drawing/2018/hyperlinkcolor" val="tx"/>
                    </a:ext>
                  </a:extLst>
                </a:hlinkClick>
              </a:rPr>
              <a:t></a:t>
            </a:r>
            <a:r>
              <a:rPr lang="en-US" sz="1200" dirty="0">
                <a:sym typeface="Wingdings 3"/>
              </a:rPr>
              <a:t> About 18% of corn acres were not treated with </a:t>
            </a:r>
            <a:r>
              <a:rPr lang="en-US" sz="1200" dirty="0"/>
              <a:t>P₂O₅. </a:t>
            </a:r>
            <a:r>
              <a:rPr lang="en-US" sz="1200" dirty="0">
                <a:sym typeface="Wingdings 3"/>
                <a:hlinkClick r:id="rId13" action="ppaction://hlinksldjump">
                  <a:extLst>
                    <a:ext uri="{A12FA001-AC4F-418D-AE19-62706E023703}">
                      <ahyp:hlinkClr xmlns:ahyp="http://schemas.microsoft.com/office/drawing/2018/hyperlinkcolor" val="tx"/>
                    </a:ext>
                  </a:extLst>
                </a:hlinkClick>
              </a:rPr>
              <a:t></a:t>
            </a:r>
            <a:endParaRPr lang="en-CA" sz="1200" dirty="0"/>
          </a:p>
        </p:txBody>
      </p:sp>
      <p:sp>
        <p:nvSpPr>
          <p:cNvPr id="49" name="Rectangle 51">
            <a:extLst>
              <a:ext uri="{FF2B5EF4-FFF2-40B4-BE49-F238E27FC236}">
                <a16:creationId xmlns:a16="http://schemas.microsoft.com/office/drawing/2014/main" id="{BED2F4C2-DC0D-4A2E-B1AE-F9B1A1A43979}"/>
              </a:ext>
            </a:extLst>
          </p:cNvPr>
          <p:cNvSpPr>
            <a:spLocks noChangeArrowheads="1"/>
          </p:cNvSpPr>
          <p:nvPr/>
        </p:nvSpPr>
        <p:spPr bwMode="auto">
          <a:xfrm>
            <a:off x="3554645" y="3522784"/>
            <a:ext cx="8586670" cy="1402563"/>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Potassium fertilizers were applied on 106% of corn acres (multiple applications on a few acres). </a:t>
            </a:r>
            <a:r>
              <a:rPr lang="en-US" sz="1200" dirty="0">
                <a:sym typeface="Wingdings 3"/>
                <a:hlinkClick r:id="rId14"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CA" sz="1200" dirty="0"/>
              <a:t>Dry potash represents about 85% of total volume in 2023. </a:t>
            </a:r>
            <a:r>
              <a:rPr lang="en-US" sz="1200" dirty="0">
                <a:sym typeface="Wingdings 3"/>
                <a:hlinkClick r:id="rId1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Spring pre-plant applications of Potassium before planting increased while applications at planting decreased for 2023. </a:t>
            </a:r>
            <a:r>
              <a:rPr lang="en-US" sz="1200" dirty="0">
                <a:sym typeface="Wingdings 3"/>
                <a:hlinkClick r:id="rId1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30% of K₂O volumes were surface applied with incorporation in the spring before planting. </a:t>
            </a:r>
            <a:r>
              <a:rPr lang="en-US" sz="1200" dirty="0">
                <a:sym typeface="Wingdings 3"/>
                <a:hlinkClick r:id="rId17"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73 lbs./ac, down slightly in 2023.</a:t>
            </a:r>
            <a:r>
              <a:rPr lang="en-US" sz="1200" dirty="0">
                <a:sym typeface="Wingdings 3"/>
              </a:rPr>
              <a:t> </a:t>
            </a:r>
            <a:r>
              <a:rPr lang="en-US" sz="1200" dirty="0">
                <a:sym typeface="Wingdings 3"/>
                <a:hlinkClick r:id="rId18" action="ppaction://hlinksldjump">
                  <a:extLst>
                    <a:ext uri="{A12FA001-AC4F-418D-AE19-62706E023703}">
                      <ahyp:hlinkClr xmlns:ahyp="http://schemas.microsoft.com/office/drawing/2018/hyperlinkcolor" val="tx"/>
                    </a:ext>
                  </a:extLst>
                </a:hlinkClick>
              </a:rPr>
              <a:t></a:t>
            </a:r>
            <a:r>
              <a:rPr lang="en-US" sz="1200" dirty="0">
                <a:sym typeface="Wingdings 3"/>
              </a:rPr>
              <a:t> </a:t>
            </a:r>
            <a:r>
              <a:rPr lang="en-CA" sz="1200" dirty="0">
                <a:sym typeface="Wingdings 3"/>
              </a:rPr>
              <a:t>Rates applied at planting were lower in 2023.</a:t>
            </a:r>
            <a:r>
              <a:rPr lang="en-US" sz="1200" dirty="0">
                <a:sym typeface="Wingdings 3"/>
              </a:rPr>
              <a:t> </a:t>
            </a:r>
            <a:r>
              <a:rPr lang="en-US" sz="1200" dirty="0">
                <a:sym typeface="Wingdings 3"/>
                <a:hlinkClick r:id="rId19" action="ppaction://hlinksldjump">
                  <a:extLst>
                    <a:ext uri="{A12FA001-AC4F-418D-AE19-62706E023703}">
                      <ahyp:hlinkClr xmlns:ahyp="http://schemas.microsoft.com/office/drawing/2018/hyperlinkcolor" val="tx"/>
                    </a:ext>
                  </a:extLst>
                </a:hlinkClick>
              </a:rPr>
              <a:t></a:t>
            </a:r>
            <a:endParaRPr lang="en-CA" sz="1200" dirty="0"/>
          </a:p>
          <a:p>
            <a:pPr marL="171450" indent="-171450">
              <a:lnSpc>
                <a:spcPts val="1600"/>
              </a:lnSpc>
              <a:spcAft>
                <a:spcPts val="300"/>
              </a:spcAft>
              <a:buFont typeface="Arial" pitchFamily="34" charset="0"/>
              <a:buChar char="•"/>
            </a:pPr>
            <a:endParaRPr lang="en-US" sz="1200" dirty="0">
              <a:solidFill>
                <a:srgbClr val="FF0000"/>
              </a:solidFill>
              <a:cs typeface="Calibri" panose="020F0502020204030204" pitchFamily="34" charset="0"/>
              <a:sym typeface="Wingdings 3"/>
            </a:endParaRPr>
          </a:p>
        </p:txBody>
      </p:sp>
      <p:sp>
        <p:nvSpPr>
          <p:cNvPr id="50" name="Rectangle 51">
            <a:extLst>
              <a:ext uri="{FF2B5EF4-FFF2-40B4-BE49-F238E27FC236}">
                <a16:creationId xmlns:a16="http://schemas.microsoft.com/office/drawing/2014/main" id="{BF8F2CC4-037A-4AB3-9240-A9AFBEC7FA66}"/>
              </a:ext>
            </a:extLst>
          </p:cNvPr>
          <p:cNvSpPr>
            <a:spLocks noChangeArrowheads="1"/>
          </p:cNvSpPr>
          <p:nvPr/>
        </p:nvSpPr>
        <p:spPr bwMode="auto">
          <a:xfrm>
            <a:off x="3546256" y="4860022"/>
            <a:ext cx="8586670" cy="1239635"/>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Sulphur fertilizers were applied on 53% of corn acres. </a:t>
            </a:r>
            <a:r>
              <a:rPr lang="en-US" sz="1200" dirty="0">
                <a:sym typeface="Wingdings 3"/>
                <a:hlinkClick r:id="rId20"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Ammonium sulphate represents 22% of the total Sulphur applied in corn. K Mag accounts for 25%, an increase from 2022. </a:t>
            </a:r>
            <a:r>
              <a:rPr lang="en-US" sz="1200" dirty="0">
                <a:cs typeface="Calibri" panose="020F0502020204030204" pitchFamily="34" charset="0"/>
                <a:sym typeface="Wingdings 3"/>
                <a:hlinkClick r:id="rId21"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Aft>
                <a:spcPts val="300"/>
              </a:spcAft>
              <a:buFont typeface="Arial" pitchFamily="34" charset="0"/>
              <a:buChar char="•"/>
            </a:pPr>
            <a:r>
              <a:rPr lang="en-CA" sz="1200" dirty="0">
                <a:cs typeface="Calibri" panose="020F0502020204030204" pitchFamily="34" charset="0"/>
              </a:rPr>
              <a:t>50% of Sulphur volumes were applied at planting, down from last year. </a:t>
            </a:r>
            <a:r>
              <a:rPr lang="en-US" sz="1200" dirty="0">
                <a:cs typeface="Calibri" panose="020F0502020204030204" pitchFamily="34" charset="0"/>
                <a:sym typeface="Wingdings 3"/>
                <a:hlinkClick r:id="rId2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Aft>
                <a:spcPts val="300"/>
              </a:spcAft>
              <a:buFont typeface="Arial" pitchFamily="34" charset="0"/>
              <a:buChar char="•"/>
            </a:pPr>
            <a:r>
              <a:rPr lang="en-CA" sz="1200" dirty="0">
                <a:cs typeface="Calibri" panose="020F0502020204030204" pitchFamily="34" charset="0"/>
              </a:rPr>
              <a:t>37% of Sulphur volumes were side banded at planting, 27% were surface applied with incorporation before planting.</a:t>
            </a:r>
            <a:r>
              <a:rPr lang="en-US" sz="1200" dirty="0">
                <a:cs typeface="Calibri" panose="020F0502020204030204" pitchFamily="34" charset="0"/>
              </a:rPr>
              <a:t> </a:t>
            </a:r>
            <a:r>
              <a:rPr lang="en-US" sz="1200" dirty="0">
                <a:cs typeface="Calibri" panose="020F0502020204030204" pitchFamily="34" charset="0"/>
                <a:sym typeface="Wingdings 3"/>
                <a:hlinkClick r:id="rId2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hlinkClick r:id="" action="ppaction://noaction">
                  <a:extLst>
                    <a:ext uri="{A12FA001-AC4F-418D-AE19-62706E023703}">
                      <ahyp:hlinkClr xmlns:ahyp="http://schemas.microsoft.com/office/drawing/2018/hyperlinkcolor" val="tx"/>
                    </a:ext>
                  </a:extLst>
                </a:hlinkClick>
              </a:rPr>
              <a:t> </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r>
              <a:rPr lang="en-CA" sz="1200" dirty="0">
                <a:cs typeface="Calibri" panose="020F0502020204030204" pitchFamily="34" charset="0"/>
              </a:rPr>
              <a:t>Average rate = 15 lbs./ac; consistent over time.</a:t>
            </a:r>
            <a:r>
              <a:rPr lang="en-US" sz="1200" dirty="0">
                <a:cs typeface="Calibri" panose="020F0502020204030204" pitchFamily="34" charset="0"/>
              </a:rPr>
              <a:t>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34% of corn acres were not treated with any Sulphur.</a:t>
            </a:r>
            <a:r>
              <a:rPr lang="en-CA" sz="1200" dirty="0">
                <a:cs typeface="Calibri" panose="020F0502020204030204" pitchFamily="34" charset="0"/>
                <a:sym typeface="Wingdings 3"/>
              </a:rPr>
              <a:t>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p:txBody>
      </p:sp>
    </p:spTree>
    <p:extLst>
      <p:ext uri="{BB962C8B-B14F-4D97-AF65-F5344CB8AC3E}">
        <p14:creationId xmlns:p14="http://schemas.microsoft.com/office/powerpoint/2010/main" val="368595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423DC4-7AD0-6F73-F562-9A9231727153}"/>
              </a:ext>
            </a:extLst>
          </p:cNvPr>
          <p:cNvPicPr>
            <a:picLocks noChangeAspect="1"/>
          </p:cNvPicPr>
          <p:nvPr/>
        </p:nvPicPr>
        <p:blipFill>
          <a:blip r:embed="rId3"/>
          <a:stretch>
            <a:fillRect/>
          </a:stretch>
        </p:blipFill>
        <p:spPr>
          <a:xfrm>
            <a:off x="2648356" y="831048"/>
            <a:ext cx="8961897"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dirty="0"/>
              <a:t>Nitrogen Volume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 Placeholder 15">
            <a:extLst>
              <a:ext uri="{FF2B5EF4-FFF2-40B4-BE49-F238E27FC236}">
                <a16:creationId xmlns:a16="http://schemas.microsoft.com/office/drawing/2014/main" id="{2770EEB9-6A6A-4C99-B10D-43355D1EAA5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a:extLst>
              <a:ext uri="{FF2B5EF4-FFF2-40B4-BE49-F238E27FC236}">
                <a16:creationId xmlns:a16="http://schemas.microsoft.com/office/drawing/2014/main" id="{124A625C-C1B8-49DC-A23F-FE02B53E9122}"/>
              </a:ext>
            </a:extLst>
          </p:cNvPr>
          <p:cNvSpPr txBox="1"/>
          <p:nvPr/>
        </p:nvSpPr>
        <p:spPr>
          <a:xfrm>
            <a:off x="8609012" y="5562600"/>
            <a:ext cx="16900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370 million pounds of Nitrogen was applied in corn in 2023.</a:t>
            </a:r>
          </a:p>
        </p:txBody>
      </p:sp>
      <p:graphicFrame>
        <p:nvGraphicFramePr>
          <p:cNvPr id="3" name="Object 2">
            <a:extLst>
              <a:ext uri="{FF2B5EF4-FFF2-40B4-BE49-F238E27FC236}">
                <a16:creationId xmlns:a16="http://schemas.microsoft.com/office/drawing/2014/main" id="{888007DD-A6B4-C114-FA21-33AF241ED2FB}"/>
              </a:ext>
            </a:extLst>
          </p:cNvPr>
          <p:cNvGraphicFramePr>
            <a:graphicFrameLocks/>
          </p:cNvGraphicFramePr>
          <p:nvPr>
            <p:extLst>
              <p:ext uri="{D42A27DB-BD31-4B8C-83A1-F6EECF244321}">
                <p14:modId xmlns:p14="http://schemas.microsoft.com/office/powerpoint/2010/main" val="10530118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888007DD-A6B4-C114-FA21-33AF241ED2F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The nitrogen volume was calculated from all sources of nitrogen contained in all fertilizer types.</a:t>
            </a:r>
          </a:p>
        </p:txBody>
      </p:sp>
    </p:spTree>
    <p:extLst>
      <p:ext uri="{BB962C8B-B14F-4D97-AF65-F5344CB8AC3E}">
        <p14:creationId xmlns:p14="http://schemas.microsoft.com/office/powerpoint/2010/main" val="2746647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9FDB3-AE6B-9F23-708F-42F199DA23A2}"/>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Farm Size and Crop Acre Categories</a:t>
            </a:r>
            <a:endParaRPr lang="en-US" sz="2200" dirty="0"/>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5" name="Picture 4" descr="Asset 7.png">
            <a:extLst>
              <a:ext uri="{FF2B5EF4-FFF2-40B4-BE49-F238E27FC236}">
                <a16:creationId xmlns:a16="http://schemas.microsoft.com/office/drawing/2014/main" id="{D53D03A0-81B0-4108-BF24-2E93BD572712}"/>
              </a:ext>
            </a:extLst>
          </p:cNvPr>
          <p:cNvPicPr>
            <a:picLocks noChangeAspect="1"/>
          </p:cNvPicPr>
          <p:nvPr/>
        </p:nvPicPr>
        <p:blipFill>
          <a:blip r:embed="rId6" cstate="print"/>
          <a:stretch>
            <a:fillRect/>
          </a:stretch>
        </p:blipFill>
        <p:spPr>
          <a:xfrm>
            <a:off x="225215" y="5120640"/>
            <a:ext cx="301751" cy="301752"/>
          </a:xfrm>
          <a:prstGeom prst="rect">
            <a:avLst/>
          </a:prstGeom>
        </p:spPr>
      </p:pic>
      <p:graphicFrame>
        <p:nvGraphicFramePr>
          <p:cNvPr id="3" name="Object 2">
            <a:extLst>
              <a:ext uri="{FF2B5EF4-FFF2-40B4-BE49-F238E27FC236}">
                <a16:creationId xmlns:a16="http://schemas.microsoft.com/office/drawing/2014/main" id="{D7998583-7FCC-3C11-C364-4A3210D3C615}"/>
              </a:ext>
            </a:extLst>
          </p:cNvPr>
          <p:cNvGraphicFramePr>
            <a:graphicFrameLocks/>
          </p:cNvGraphicFramePr>
          <p:nvPr>
            <p:extLst>
              <p:ext uri="{D42A27DB-BD31-4B8C-83A1-F6EECF244321}">
                <p14:modId xmlns:p14="http://schemas.microsoft.com/office/powerpoint/2010/main" val="1289448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7998583-7FCC-3C11-C364-4A3210D3C615}"/>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7" name="MoreInfo">
            <a:extLst>
              <a:ext uri="{FF2B5EF4-FFF2-40B4-BE49-F238E27FC236}">
                <a16:creationId xmlns:a16="http://schemas.microsoft.com/office/drawing/2014/main" id="{29464C14-FBDD-45F6-957F-4E6FBF8A38D2}"/>
              </a:ext>
            </a:extLst>
          </p:cNvPr>
          <p:cNvSpPr txBox="1"/>
          <p:nvPr>
            <p:custDataLst>
              <p:tags r:id="rId1"/>
            </p:custDataLst>
          </p:nvPr>
        </p:nvSpPr>
        <p:spPr>
          <a:xfrm>
            <a:off x="2165066" y="6955575"/>
            <a:ext cx="5577841" cy="584713"/>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t>
            </a:r>
          </a:p>
          <a:p>
            <a:pPr marL="228600" indent="-228600">
              <a:buFont typeface="+mj-lt"/>
              <a:buAutoNum type="arabicPeriod"/>
            </a:pPr>
            <a:r>
              <a:rPr lang="en-US"/>
              <a:t>“In </a:t>
            </a:r>
            <a:r>
              <a:rPr lang="en-US" dirty="0"/>
              <a:t>total, how many acres of crops did you grow in 2023? “</a:t>
            </a:r>
          </a:p>
        </p:txBody>
      </p:sp>
    </p:spTree>
    <p:extLst>
      <p:ext uri="{BB962C8B-B14F-4D97-AF65-F5344CB8AC3E}">
        <p14:creationId xmlns:p14="http://schemas.microsoft.com/office/powerpoint/2010/main" val="4260133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7"/>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89A38-C8CD-0288-2755-968C2092BFD2}"/>
              </a:ext>
            </a:extLst>
          </p:cNvPr>
          <p:cNvPicPr>
            <a:picLocks noChangeAspect="1"/>
          </p:cNvPicPr>
          <p:nvPr/>
        </p:nvPicPr>
        <p:blipFill>
          <a:blip r:embed="rId3"/>
          <a:stretch>
            <a:fillRect/>
          </a:stretch>
        </p:blipFill>
        <p:spPr>
          <a:xfrm>
            <a:off x="2648356" y="833001"/>
            <a:ext cx="8961897" cy="574730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Personal and Farm Demographics of Study Sample</a:t>
            </a:r>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7" name="Picture 6" descr="Asset 17.png">
            <a:extLst>
              <a:ext uri="{FF2B5EF4-FFF2-40B4-BE49-F238E27FC236}">
                <a16:creationId xmlns:a16="http://schemas.microsoft.com/office/drawing/2014/main" id="{7CAEFAE0-D58E-4A45-BACD-1130EA23DB3B}"/>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8" name="Picture 7" descr="Asset 7.png">
            <a:extLst>
              <a:ext uri="{FF2B5EF4-FFF2-40B4-BE49-F238E27FC236}">
                <a16:creationId xmlns:a16="http://schemas.microsoft.com/office/drawing/2014/main" id="{61FE2267-C4B0-47A6-81F0-10795935ABDF}"/>
              </a:ext>
            </a:extLst>
          </p:cNvPr>
          <p:cNvPicPr>
            <a:picLocks noChangeAspect="1"/>
          </p:cNvPicPr>
          <p:nvPr/>
        </p:nvPicPr>
        <p:blipFill>
          <a:blip r:embed="rId7" cstate="print"/>
          <a:stretch>
            <a:fillRect/>
          </a:stretch>
        </p:blipFill>
        <p:spPr>
          <a:xfrm>
            <a:off x="225215" y="5120640"/>
            <a:ext cx="301751" cy="301752"/>
          </a:xfrm>
          <a:prstGeom prst="rect">
            <a:avLst/>
          </a:prstGeom>
        </p:spPr>
      </p:pic>
      <p:graphicFrame>
        <p:nvGraphicFramePr>
          <p:cNvPr id="3" name="Object 2">
            <a:extLst>
              <a:ext uri="{FF2B5EF4-FFF2-40B4-BE49-F238E27FC236}">
                <a16:creationId xmlns:a16="http://schemas.microsoft.com/office/drawing/2014/main" id="{650E4FFD-87FF-365B-738F-5127C1D8F79E}"/>
              </a:ext>
            </a:extLst>
          </p:cNvPr>
          <p:cNvGraphicFramePr>
            <a:graphicFrameLocks/>
          </p:cNvGraphicFramePr>
          <p:nvPr>
            <p:extLst>
              <p:ext uri="{D42A27DB-BD31-4B8C-83A1-F6EECF244321}">
                <p14:modId xmlns:p14="http://schemas.microsoft.com/office/powerpoint/2010/main" val="363702425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650E4FFD-87FF-365B-738F-5127C1D8F79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9" name="MoreInfo">
            <a:extLst>
              <a:ext uri="{FF2B5EF4-FFF2-40B4-BE49-F238E27FC236}">
                <a16:creationId xmlns:a16="http://schemas.microsoft.com/office/drawing/2014/main" id="{51101B95-2CA3-4B5E-868A-7C197FC41E2C}"/>
              </a:ext>
            </a:extLst>
          </p:cNvPr>
          <p:cNvSpPr txBox="1"/>
          <p:nvPr>
            <p:custDataLst>
              <p:tags r:id="rId1"/>
            </p:custDataLst>
          </p:nvPr>
        </p:nvSpPr>
        <p:spPr>
          <a:xfrm>
            <a:off x="2165066" y="6955575"/>
            <a:ext cx="5577841" cy="2585261"/>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a:t>
            </a:r>
          </a:p>
          <a:p>
            <a:pPr marL="228600" lvl="0" indent="-228600">
              <a:buFont typeface="+mj-lt"/>
              <a:buAutoNum type="arabicPeriod"/>
            </a:pPr>
            <a:r>
              <a:rPr lang="en-US" dirty="0"/>
              <a:t>In what year were you born?</a:t>
            </a:r>
            <a:endParaRPr lang="en-CA" dirty="0"/>
          </a:p>
          <a:p>
            <a:pPr marL="228600" lvl="0" indent="-228600">
              <a:buFont typeface="+mj-lt"/>
              <a:buAutoNum type="arabicPeriod"/>
            </a:pPr>
            <a:r>
              <a:rPr lang="en-US" dirty="0"/>
              <a:t>When it comes to implementing new ideas about crop production on your farm, do you find that you are often one of the first in your area to try the new ideas or you like to wait and see the results proven by others?</a:t>
            </a:r>
            <a:endParaRPr lang="en-CA" dirty="0"/>
          </a:p>
          <a:p>
            <a:pPr marL="228600" lvl="0" indent="-228600">
              <a:buFont typeface="+mj-lt"/>
              <a:buAutoNum type="arabicPeriod"/>
            </a:pPr>
            <a:r>
              <a:rPr lang="en-US" dirty="0"/>
              <a:t>Which of the following statements best describes your farm operation in five years: increase the size of your farm, stay about the same size as it is today, decrease the size of your farm or exit farming?</a:t>
            </a:r>
            <a:endParaRPr lang="en-CA" dirty="0"/>
          </a:p>
          <a:p>
            <a:pPr marL="228600" lvl="0" indent="-228600">
              <a:buFont typeface="+mj-lt"/>
              <a:buAutoNum type="arabicPeriod"/>
            </a:pPr>
            <a:r>
              <a:rPr lang="en-US" dirty="0"/>
              <a:t>Do you pay an independent crop advisor to provide crop consulting services?  By independent crop advisor, we mean an advisor who is not employed by an Ag Retailer.</a:t>
            </a:r>
            <a:endParaRPr lang="en-CA" dirty="0"/>
          </a:p>
          <a:p>
            <a:pPr marL="228600" lvl="0" indent="-228600">
              <a:buFont typeface="+mj-lt"/>
              <a:buAutoNum type="arabicPeriod"/>
            </a:pPr>
            <a:r>
              <a:rPr lang="en-US" dirty="0"/>
              <a:t>Which of the following categories best describes your farming operation?</a:t>
            </a:r>
            <a:endParaRPr lang="en-CA" dirty="0"/>
          </a:p>
          <a:p>
            <a:pPr marL="228600" lvl="0" indent="-228600">
              <a:buFont typeface="+mj-lt"/>
              <a:buAutoNum type="arabicPeriod"/>
            </a:pPr>
            <a:r>
              <a:rPr lang="en-US" dirty="0"/>
              <a:t>Which types of livestock do you produce?</a:t>
            </a:r>
          </a:p>
        </p:txBody>
      </p:sp>
    </p:spTree>
    <p:extLst>
      <p:ext uri="{BB962C8B-B14F-4D97-AF65-F5344CB8AC3E}">
        <p14:creationId xmlns:p14="http://schemas.microsoft.com/office/powerpoint/2010/main" val="2637618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9"/>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sp>
        <p:nvSpPr>
          <p:cNvPr id="5" name="Rectangle 29"/>
          <p:cNvSpPr>
            <a:spLocks noChangeArrowheads="1"/>
          </p:cNvSpPr>
          <p:nvPr/>
        </p:nvSpPr>
        <p:spPr bwMode="auto">
          <a:xfrm>
            <a:off x="2555080" y="885805"/>
            <a:ext cx="8949532" cy="4796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200" b="1" cap="all" dirty="0">
                <a:cs typeface="Calibri" panose="020F0502020204030204" pitchFamily="34" charset="0"/>
              </a:rPr>
              <a:t>Data Collection</a:t>
            </a:r>
          </a:p>
          <a:p>
            <a:pPr>
              <a:spcBef>
                <a:spcPts val="800"/>
              </a:spcBef>
              <a:spcAft>
                <a:spcPts val="600"/>
              </a:spcAft>
            </a:pPr>
            <a:r>
              <a:rPr lang="en-US" sz="1200" dirty="0">
                <a:cs typeface="Calibri" panose="020F0502020204030204" pitchFamily="34" charset="0"/>
              </a:rPr>
              <a:t>Online survey:</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Data collected during period of December 1, 2023 to March 4, 2024.</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Average length was 28 minutes.</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Farmers paid $20 to $50 as an incentive for participation.</a:t>
            </a:r>
          </a:p>
          <a:p>
            <a:pPr>
              <a:spcBef>
                <a:spcPts val="800"/>
              </a:spcBef>
              <a:spcAft>
                <a:spcPts val="600"/>
              </a:spcAft>
            </a:pPr>
            <a:r>
              <a:rPr lang="en-US" sz="1200" dirty="0">
                <a:cs typeface="Calibri" panose="020F0502020204030204" pitchFamily="34" charset="0"/>
              </a:rPr>
              <a:t>Questionnaire design:</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Input provided by project technical committee.</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2023 questionnaire modified by Stratus with input from Fertilizer Canada.</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Programmed and tested by Stratus.</a:t>
            </a:r>
          </a:p>
          <a:p>
            <a:pPr>
              <a:spcBef>
                <a:spcPts val="800"/>
              </a:spcBef>
              <a:spcAft>
                <a:spcPts val="600"/>
              </a:spcAft>
            </a:pPr>
            <a:r>
              <a:rPr lang="en-US" sz="1200" dirty="0">
                <a:cs typeface="Calibri" panose="020F0502020204030204" pitchFamily="34" charset="0"/>
              </a:rPr>
              <a:t>Sampling:</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Stratus has large, unbiased database of Canadian farmers (14,000 with valid email address; 4,500 active survey participants).</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Survey invitations distributed by email to random sample. Repeated weekly.</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Screened for:</a:t>
            </a:r>
          </a:p>
          <a:p>
            <a:pPr marL="1201738" lvl="2" indent="-287338">
              <a:spcBef>
                <a:spcPts val="300"/>
              </a:spcBef>
              <a:spcAft>
                <a:spcPts val="300"/>
              </a:spcAft>
              <a:buFont typeface="Wingdings" panose="05000000000000000000" pitchFamily="2" charset="2"/>
              <a:buChar char="§"/>
            </a:pPr>
            <a:r>
              <a:rPr lang="en-US" sz="1200" dirty="0">
                <a:cs typeface="Calibri" panose="020F0502020204030204" pitchFamily="34" charset="0"/>
              </a:rPr>
              <a:t>Main decision maker for fertilizer use decisions</a:t>
            </a:r>
          </a:p>
          <a:p>
            <a:pPr marL="1201738" lvl="2" indent="-287338">
              <a:spcBef>
                <a:spcPts val="300"/>
              </a:spcBef>
              <a:spcAft>
                <a:spcPts val="300"/>
              </a:spcAft>
              <a:buFont typeface="Wingdings" panose="05000000000000000000" pitchFamily="2" charset="2"/>
              <a:buChar char="§"/>
            </a:pPr>
            <a:r>
              <a:rPr lang="en-US" sz="1200" dirty="0">
                <a:cs typeface="Calibri" panose="020F0502020204030204" pitchFamily="34" charset="0"/>
              </a:rPr>
              <a:t>Minimum of 50 acres of corn or soybean.</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Quotas set by Census Ag Region in proportion to crop acres.</a:t>
            </a:r>
          </a:p>
          <a:p>
            <a:pPr marL="287338" indent="-287338">
              <a:spcBef>
                <a:spcPts val="800"/>
              </a:spcBef>
              <a:spcAft>
                <a:spcPts val="600"/>
              </a:spcAft>
              <a:buFont typeface="Wingdings" panose="05000000000000000000" pitchFamily="2" charset="2"/>
              <a:buChar char="ü"/>
            </a:pPr>
            <a:endParaRPr lang="en-US" sz="1200" dirty="0">
              <a:solidFill>
                <a:srgbClr val="FF0000"/>
              </a:solidFill>
              <a:cs typeface="Calibri" panose="020F0502020204030204" pitchFamily="34" charset="0"/>
            </a:endParaRPr>
          </a:p>
        </p:txBody>
      </p:sp>
      <p:pic>
        <p:nvPicPr>
          <p:cNvPr id="6" name="Picture 5" descr="Asset 17.png">
            <a:extLst>
              <a:ext uri="{FF2B5EF4-FFF2-40B4-BE49-F238E27FC236}">
                <a16:creationId xmlns:a16="http://schemas.microsoft.com/office/drawing/2014/main" id="{0AED1F0D-91E2-4010-B00B-E35D83542290}"/>
              </a:ext>
            </a:extLst>
          </p:cNvPr>
          <p:cNvPicPr>
            <a:picLocks noChangeAspect="1"/>
          </p:cNvPicPr>
          <p:nvPr/>
        </p:nvPicPr>
        <p:blipFill>
          <a:blip r:embed="rId4" cstate="print"/>
          <a:stretch>
            <a:fillRect/>
          </a:stretch>
        </p:blipFill>
        <p:spPr>
          <a:xfrm>
            <a:off x="11706540" y="295922"/>
            <a:ext cx="407672" cy="407672"/>
          </a:xfrm>
          <a:prstGeom prst="rect">
            <a:avLst/>
          </a:prstGeom>
        </p:spPr>
      </p:pic>
    </p:spTree>
    <p:extLst>
      <p:ext uri="{BB962C8B-B14F-4D97-AF65-F5344CB8AC3E}">
        <p14:creationId xmlns:p14="http://schemas.microsoft.com/office/powerpoint/2010/main" val="19030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48218E-BAB2-972D-C85F-559A920E5CEF}"/>
              </a:ext>
            </a:extLst>
          </p:cNvPr>
          <p:cNvPicPr>
            <a:picLocks noChangeAspect="1"/>
          </p:cNvPicPr>
          <p:nvPr/>
        </p:nvPicPr>
        <p:blipFill>
          <a:blip r:embed="rId2"/>
          <a:stretch>
            <a:fillRect/>
          </a:stretch>
        </p:blipFill>
        <p:spPr>
          <a:xfrm>
            <a:off x="4622324" y="1099841"/>
            <a:ext cx="5013960" cy="169413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Demographics</a:t>
            </a:r>
          </a:p>
        </p:txBody>
      </p:sp>
      <p:sp>
        <p:nvSpPr>
          <p:cNvPr id="6" name="Rectangle 29"/>
          <p:cNvSpPr>
            <a:spLocks noChangeArrowheads="1"/>
          </p:cNvSpPr>
          <p:nvPr/>
        </p:nvSpPr>
        <p:spPr bwMode="auto">
          <a:xfrm>
            <a:off x="2783680" y="3276600"/>
            <a:ext cx="8949532" cy="2236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200" b="1" cap="all" dirty="0">
                <a:cs typeface="Calibri" panose="020F0502020204030204" pitchFamily="34" charset="0"/>
              </a:rPr>
              <a:t>Data Cleaning</a:t>
            </a:r>
          </a:p>
          <a:p>
            <a:pPr>
              <a:spcBef>
                <a:spcPts val="800"/>
              </a:spcBef>
              <a:spcAft>
                <a:spcPts val="600"/>
              </a:spcAft>
            </a:pPr>
            <a:r>
              <a:rPr lang="en-US" sz="1200" dirty="0">
                <a:cs typeface="Calibri" panose="020F0502020204030204" pitchFamily="34" charset="0"/>
              </a:rPr>
              <a:t>Each individual record was reviewed for accuracy:</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Eliminate any obvious duplication in fertilizer types reported as both blended and unblended products.</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Verify that fertilizer blends contained either all dry or all liquid components.</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Calculate rates for minor nutrient components (e.g. N rate in MAP).</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Calculate total pounds of each nutrient for each respondent; clean outliers.</a:t>
            </a:r>
          </a:p>
          <a:p>
            <a:pPr marL="744538" lvl="1" indent="-287338">
              <a:spcBef>
                <a:spcPts val="300"/>
              </a:spcBef>
              <a:spcAft>
                <a:spcPts val="300"/>
              </a:spcAft>
              <a:buFont typeface="Wingdings" panose="05000000000000000000" pitchFamily="2" charset="2"/>
              <a:buChar char="§"/>
            </a:pPr>
            <a:r>
              <a:rPr lang="en-US" sz="1200" dirty="0">
                <a:cs typeface="Calibri" panose="020F0502020204030204" pitchFamily="34" charset="0"/>
              </a:rPr>
              <a:t>Check for missing rates for each nutrient; if missing fill with average rate.</a:t>
            </a:r>
          </a:p>
          <a:p>
            <a:pPr marL="287338" indent="-287338">
              <a:spcBef>
                <a:spcPts val="800"/>
              </a:spcBef>
              <a:spcAft>
                <a:spcPts val="600"/>
              </a:spcAft>
              <a:buFont typeface="Wingdings" panose="05000000000000000000" pitchFamily="2" charset="2"/>
              <a:buChar char="ü"/>
            </a:pPr>
            <a:endParaRPr lang="en-US" sz="1200" dirty="0">
              <a:solidFill>
                <a:srgbClr val="FF0000"/>
              </a:solidFill>
              <a:cs typeface="Calibri" panose="020F0502020204030204" pitchFamily="34" charset="0"/>
            </a:endParaRPr>
          </a:p>
        </p:txBody>
      </p:sp>
    </p:spTree>
    <p:extLst>
      <p:ext uri="{BB962C8B-B14F-4D97-AF65-F5344CB8AC3E}">
        <p14:creationId xmlns:p14="http://schemas.microsoft.com/office/powerpoint/2010/main" val="18663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endParaRPr lang="en-US" sz="2800" baseline="30000" dirty="0">
              <a:solidFill>
                <a:schemeClr val="bg1"/>
              </a:solidFill>
              <a:latin typeface="+mj-lt"/>
            </a:endParaRPr>
          </a:p>
          <a:p>
            <a:r>
              <a:rPr lang="en-US" sz="2800" baseline="30000" dirty="0">
                <a:solidFill>
                  <a:schemeClr val="bg1"/>
                </a:solidFill>
                <a:latin typeface="+mj-lt"/>
              </a:rPr>
              <a:t>Ontario</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272013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0BA43E-8088-4CAC-B289-013A6DFD8B52}"/>
              </a:ext>
            </a:extLst>
          </p:cNvPr>
          <p:cNvPicPr>
            <a:picLocks noChangeAspect="1"/>
          </p:cNvPicPr>
          <p:nvPr/>
        </p:nvPicPr>
        <p:blipFill>
          <a:blip r:embed="rId3"/>
          <a:stretch>
            <a:fillRect/>
          </a:stretch>
        </p:blipFill>
        <p:spPr>
          <a:xfrm>
            <a:off x="2553861" y="826044"/>
            <a:ext cx="9150889"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Volume in Corn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 Placeholder 15">
            <a:extLst>
              <a:ext uri="{FF2B5EF4-FFF2-40B4-BE49-F238E27FC236}">
                <a16:creationId xmlns:a16="http://schemas.microsoft.com/office/drawing/2014/main" id="{BC363F1C-4E4F-47AF-B2AB-9FB01FA71E6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BFFF16D5-FB37-16BC-8763-57E085E18E83}"/>
              </a:ext>
            </a:extLst>
          </p:cNvPr>
          <p:cNvGraphicFramePr>
            <a:graphicFrameLocks/>
          </p:cNvGraphicFramePr>
          <p:nvPr>
            <p:extLst>
              <p:ext uri="{D42A27DB-BD31-4B8C-83A1-F6EECF244321}">
                <p14:modId xmlns:p14="http://schemas.microsoft.com/office/powerpoint/2010/main" val="303356011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BFFF16D5-FB37-16BC-8763-57E085E18E83}"/>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nitrogen volume (000’s of pounds)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1566383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0E709E-9A1E-E204-B3BF-C365AB89025B}"/>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dirty="0"/>
              <a:t>Nitrogen Fertilizer Source in Corn - All Timings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9819666" y="369794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972920" y="3894803"/>
            <a:ext cx="184589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urea continued to expand as a % of total N applied.</a:t>
            </a:r>
          </a:p>
        </p:txBody>
      </p:sp>
      <p:sp>
        <p:nvSpPr>
          <p:cNvPr id="19" name="Text Placeholder 15">
            <a:extLst>
              <a:ext uri="{FF2B5EF4-FFF2-40B4-BE49-F238E27FC236}">
                <a16:creationId xmlns:a16="http://schemas.microsoft.com/office/drawing/2014/main" id="{6799A657-31DD-407C-A331-169F93C7F97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Rectangle 23">
            <a:hlinkClick r:id="rId7" action="ppaction://hlinksldjump"/>
            <a:extLst>
              <a:ext uri="{FF2B5EF4-FFF2-40B4-BE49-F238E27FC236}">
                <a16:creationId xmlns:a16="http://schemas.microsoft.com/office/drawing/2014/main" id="{4133B4EF-BFC5-4AB5-98F3-5115AE568BE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a:extLst>
              <a:ext uri="{FF2B5EF4-FFF2-40B4-BE49-F238E27FC236}">
                <a16:creationId xmlns:a16="http://schemas.microsoft.com/office/drawing/2014/main" id="{AC97B848-2ADC-D949-B717-D4646A72650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D8251184-C8BB-190C-7422-AC51C2C15717}"/>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63FC2489-3F3F-C188-905B-39AE68DB50A3}"/>
              </a:ext>
            </a:extLst>
          </p:cNvPr>
          <p:cNvGraphicFramePr>
            <a:graphicFrameLocks/>
          </p:cNvGraphicFramePr>
          <p:nvPr>
            <p:extLst>
              <p:ext uri="{D42A27DB-BD31-4B8C-83A1-F6EECF244321}">
                <p14:modId xmlns:p14="http://schemas.microsoft.com/office/powerpoint/2010/main" val="370451768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63FC2489-3F3F-C188-905B-39AE68DB50A3}"/>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at all timings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1"/>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7E3955-09F4-8828-7096-FC1CC1DBEA72}"/>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Corn - Fall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11123612" y="442197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076403" y="4617318"/>
            <a:ext cx="18854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MAP continues to be the primary N source applied in the fall.</a:t>
            </a:r>
          </a:p>
        </p:txBody>
      </p:sp>
      <p:sp>
        <p:nvSpPr>
          <p:cNvPr id="18" name="Text Placeholder 15">
            <a:extLst>
              <a:ext uri="{FF2B5EF4-FFF2-40B4-BE49-F238E27FC236}">
                <a16:creationId xmlns:a16="http://schemas.microsoft.com/office/drawing/2014/main" id="{EAB5F3A1-4447-466D-81D3-65B256A5C49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TextBox 20">
            <a:extLst>
              <a:ext uri="{FF2B5EF4-FFF2-40B4-BE49-F238E27FC236}">
                <a16:creationId xmlns:a16="http://schemas.microsoft.com/office/drawing/2014/main" id="{D1820BEF-F9F0-4ACD-AB57-2BBCC437162A}"/>
              </a:ext>
            </a:extLst>
          </p:cNvPr>
          <p:cNvSpPr txBox="1"/>
          <p:nvPr/>
        </p:nvSpPr>
        <p:spPr>
          <a:xfrm>
            <a:off x="6246812" y="4981801"/>
            <a:ext cx="14832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UAN in the previous fall decreased in 2023.</a:t>
            </a:r>
          </a:p>
        </p:txBody>
      </p:sp>
      <p:sp>
        <p:nvSpPr>
          <p:cNvPr id="4" name="TextBox 3">
            <a:extLst>
              <a:ext uri="{FF2B5EF4-FFF2-40B4-BE49-F238E27FC236}">
                <a16:creationId xmlns:a16="http://schemas.microsoft.com/office/drawing/2014/main" id="{021056B5-CC3D-C34B-BAF2-710960083F44}"/>
              </a:ext>
            </a:extLst>
          </p:cNvPr>
          <p:cNvSpPr txBox="1"/>
          <p:nvPr/>
        </p:nvSpPr>
        <p:spPr>
          <a:xfrm>
            <a:off x="5942012" y="3381601"/>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urea in the fall partially recovered in 2023.</a:t>
            </a:r>
          </a:p>
        </p:txBody>
      </p:sp>
      <p:pic>
        <p:nvPicPr>
          <p:cNvPr id="3" name="Picture 2">
            <a:extLst>
              <a:ext uri="{FF2B5EF4-FFF2-40B4-BE49-F238E27FC236}">
                <a16:creationId xmlns:a16="http://schemas.microsoft.com/office/drawing/2014/main" id="{2E145F1E-0075-78A7-4B91-BFE59C6DBCD2}"/>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FB822E00-F6FF-AE26-D2E9-CF657DD3DCEB}"/>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F3D9338F-3A42-AAD9-77F6-2EFA2A0A90DB}"/>
              </a:ext>
            </a:extLst>
          </p:cNvPr>
          <p:cNvGraphicFramePr>
            <a:graphicFrameLocks/>
          </p:cNvGraphicFramePr>
          <p:nvPr>
            <p:extLst>
              <p:ext uri="{D42A27DB-BD31-4B8C-83A1-F6EECF244321}">
                <p14:modId xmlns:p14="http://schemas.microsoft.com/office/powerpoint/2010/main" val="9370021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F3D9338F-3A42-AAD9-77F6-2EFA2A0A90DB}"/>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fall of the previous year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839825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92706E-A292-749C-6A48-08790AE5B7B4}"/>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Corn - Spring Before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10325752" y="36576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990012" y="3840011"/>
            <a:ext cx="2362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Consistently, Urea has been the primary N source applied in the spring before planting.</a:t>
            </a:r>
          </a:p>
        </p:txBody>
      </p:sp>
      <p:sp>
        <p:nvSpPr>
          <p:cNvPr id="18" name="Text Placeholder 15">
            <a:extLst>
              <a:ext uri="{FF2B5EF4-FFF2-40B4-BE49-F238E27FC236}">
                <a16:creationId xmlns:a16="http://schemas.microsoft.com/office/drawing/2014/main" id="{1F7A20A3-5132-4A9F-9F96-6B07E22F2F2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TextBox 20">
            <a:extLst>
              <a:ext uri="{FF2B5EF4-FFF2-40B4-BE49-F238E27FC236}">
                <a16:creationId xmlns:a16="http://schemas.microsoft.com/office/drawing/2014/main" id="{243B6308-0A10-4ABB-9232-CCDA55E4BEEB}"/>
              </a:ext>
            </a:extLst>
          </p:cNvPr>
          <p:cNvSpPr txBox="1"/>
          <p:nvPr/>
        </p:nvSpPr>
        <p:spPr>
          <a:xfrm>
            <a:off x="5180012" y="1066800"/>
            <a:ext cx="141989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anhydrous before planting was negligible.</a:t>
            </a:r>
          </a:p>
        </p:txBody>
      </p:sp>
      <p:sp>
        <p:nvSpPr>
          <p:cNvPr id="4" name="Isosceles Triangle 3">
            <a:extLst>
              <a:ext uri="{FF2B5EF4-FFF2-40B4-BE49-F238E27FC236}">
                <a16:creationId xmlns:a16="http://schemas.microsoft.com/office/drawing/2014/main" id="{5F0EF833-ABB8-E0A1-10AC-74803B906567}"/>
              </a:ext>
            </a:extLst>
          </p:cNvPr>
          <p:cNvSpPr/>
          <p:nvPr/>
        </p:nvSpPr>
        <p:spPr>
          <a:xfrm>
            <a:off x="6883307" y="515148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EAACC222-96D7-A6C8-644F-CBA16004C046}"/>
              </a:ext>
            </a:extLst>
          </p:cNvPr>
          <p:cNvSpPr txBox="1"/>
          <p:nvPr/>
        </p:nvSpPr>
        <p:spPr>
          <a:xfrm>
            <a:off x="6190135" y="5347938"/>
            <a:ext cx="163735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UAN before planting rebounded in 2023.</a:t>
            </a:r>
          </a:p>
        </p:txBody>
      </p:sp>
      <p:pic>
        <p:nvPicPr>
          <p:cNvPr id="3" name="Picture 2">
            <a:extLst>
              <a:ext uri="{FF2B5EF4-FFF2-40B4-BE49-F238E27FC236}">
                <a16:creationId xmlns:a16="http://schemas.microsoft.com/office/drawing/2014/main" id="{48DE0725-4B6A-98E9-1EFB-81B330DCF57A}"/>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FA261F35-58D1-91FA-9BE6-AEF5DD9BA6F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spring before planting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3653715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E7715E-F642-1A84-8B99-23F13C2405B5}"/>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Corn - At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Isosceles Triangle 15"/>
          <p:cNvSpPr/>
          <p:nvPr/>
        </p:nvSpPr>
        <p:spPr>
          <a:xfrm>
            <a:off x="11226707" y="368897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413242" y="3884323"/>
            <a:ext cx="14992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Urea applied at planting continued to trend upward.</a:t>
            </a:r>
          </a:p>
        </p:txBody>
      </p:sp>
      <p:sp>
        <p:nvSpPr>
          <p:cNvPr id="18" name="Text Placeholder 15">
            <a:extLst>
              <a:ext uri="{FF2B5EF4-FFF2-40B4-BE49-F238E27FC236}">
                <a16:creationId xmlns:a16="http://schemas.microsoft.com/office/drawing/2014/main" id="{C1624ADA-CA3A-4A15-BAE8-81930553ED3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249D51B2-C247-1554-5A34-5C4B4270A44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CCAC28E-D71B-A69E-A0D6-C8DDE9489A3A}"/>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in the spring at planting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257718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5B65A7-FE2B-DEBD-FBD3-2DD6723C1D5A}"/>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Corn - In-Crop</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6" name="Text Placeholder 15">
            <a:extLst>
              <a:ext uri="{FF2B5EF4-FFF2-40B4-BE49-F238E27FC236}">
                <a16:creationId xmlns:a16="http://schemas.microsoft.com/office/drawing/2014/main" id="{4C7BCE25-ED27-4F6B-92B2-9A06B4CB186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4" name="Isosceles Triangle 13">
            <a:extLst>
              <a:ext uri="{FF2B5EF4-FFF2-40B4-BE49-F238E27FC236}">
                <a16:creationId xmlns:a16="http://schemas.microsoft.com/office/drawing/2014/main" id="{FF0F6497-6A9E-4E3C-8954-4DD0B2834CCB}"/>
              </a:ext>
            </a:extLst>
          </p:cNvPr>
          <p:cNvSpPr/>
          <p:nvPr/>
        </p:nvSpPr>
        <p:spPr>
          <a:xfrm>
            <a:off x="9420317" y="514014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1" name="TextBox 20">
            <a:extLst>
              <a:ext uri="{FF2B5EF4-FFF2-40B4-BE49-F238E27FC236}">
                <a16:creationId xmlns:a16="http://schemas.microsoft.com/office/drawing/2014/main" id="{DB3F73EC-4402-4527-8818-06C1519005E7}"/>
              </a:ext>
            </a:extLst>
          </p:cNvPr>
          <p:cNvSpPr txBox="1"/>
          <p:nvPr/>
        </p:nvSpPr>
        <p:spPr>
          <a:xfrm>
            <a:off x="8380412" y="5354533"/>
            <a:ext cx="184120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UAN represents over half of the N applied after planting/in-crop. </a:t>
            </a:r>
          </a:p>
        </p:txBody>
      </p:sp>
      <p:sp>
        <p:nvSpPr>
          <p:cNvPr id="11" name="Isosceles Triangle 10">
            <a:extLst>
              <a:ext uri="{FF2B5EF4-FFF2-40B4-BE49-F238E27FC236}">
                <a16:creationId xmlns:a16="http://schemas.microsoft.com/office/drawing/2014/main" id="{C1F7198E-8AD4-E452-CA10-904D24B2B49D}"/>
              </a:ext>
            </a:extLst>
          </p:cNvPr>
          <p:cNvSpPr/>
          <p:nvPr/>
        </p:nvSpPr>
        <p:spPr>
          <a:xfrm rot="16200000">
            <a:off x="6580265" y="347733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4" name="TextBox 3">
            <a:extLst>
              <a:ext uri="{FF2B5EF4-FFF2-40B4-BE49-F238E27FC236}">
                <a16:creationId xmlns:a16="http://schemas.microsoft.com/office/drawing/2014/main" id="{1D503283-616D-FC57-65D9-2BFF419FCC34}"/>
              </a:ext>
            </a:extLst>
          </p:cNvPr>
          <p:cNvSpPr txBox="1"/>
          <p:nvPr/>
        </p:nvSpPr>
        <p:spPr>
          <a:xfrm>
            <a:off x="6752742" y="3426426"/>
            <a:ext cx="20836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18% of the N volume applied after planting/in-crop was applied as urea. </a:t>
            </a:r>
          </a:p>
        </p:txBody>
      </p:sp>
      <p:pic>
        <p:nvPicPr>
          <p:cNvPr id="10" name="Picture 9">
            <a:extLst>
              <a:ext uri="{FF2B5EF4-FFF2-40B4-BE49-F238E27FC236}">
                <a16:creationId xmlns:a16="http://schemas.microsoft.com/office/drawing/2014/main" id="{F828E2DF-B028-7733-4E28-F55601542CE4}"/>
              </a:ext>
            </a:extLst>
          </p:cNvPr>
          <p:cNvPicPr>
            <a:picLocks noChangeAspect="1"/>
          </p:cNvPicPr>
          <p:nvPr/>
        </p:nvPicPr>
        <p:blipFill>
          <a:blip r:embed="rId8"/>
          <a:stretch>
            <a:fillRect/>
          </a:stretch>
        </p:blipFill>
        <p:spPr>
          <a:xfrm>
            <a:off x="12266612" y="0"/>
            <a:ext cx="4839315" cy="6858000"/>
          </a:xfrm>
          <a:prstGeom prst="rect">
            <a:avLst/>
          </a:prstGeom>
        </p:spPr>
      </p:pic>
      <p:pic>
        <p:nvPicPr>
          <p:cNvPr id="12" name="Picture 11" descr="Asset 9.png">
            <a:extLst>
              <a:ext uri="{FF2B5EF4-FFF2-40B4-BE49-F238E27FC236}">
                <a16:creationId xmlns:a16="http://schemas.microsoft.com/office/drawing/2014/main" id="{F9ECA304-16D2-DB54-4FB6-FC2F3F62102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nitrogen volume applied after planting/in-crop that was provided by each fertilizer type in each year. The nitrogen volume was calculated from all sources of nitrogen contained in all fertilizer types.</a:t>
            </a:r>
          </a:p>
        </p:txBody>
      </p:sp>
    </p:spTree>
    <p:extLst>
      <p:ext uri="{BB962C8B-B14F-4D97-AF65-F5344CB8AC3E}">
        <p14:creationId xmlns:p14="http://schemas.microsoft.com/office/powerpoint/2010/main" val="2258263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10"/>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21358B-FD12-9B49-891B-D1315D446C90}"/>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Fertilizer Source in Corn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4" name="Text Placeholder 15">
            <a:extLst>
              <a:ext uri="{FF2B5EF4-FFF2-40B4-BE49-F238E27FC236}">
                <a16:creationId xmlns:a16="http://schemas.microsoft.com/office/drawing/2014/main" id="{7ED091C7-E1BC-40AC-98F4-B0D218F041A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F73F4ED6-75BB-7EB7-9A28-717072F46E85}"/>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873A675-59E9-F93D-415A-453B4446C130}"/>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nitrogen volume applied in corn that came from each fertilizer source.</a:t>
            </a:r>
          </a:p>
          <a:p>
            <a:r>
              <a:rPr lang="en-CA" dirty="0"/>
              <a:t>Total pounds of actual nitrogen applied was calculated based on all sources of nitrogen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62B09E-04EF-A406-D4FE-2BC0F15048F0}"/>
              </a:ext>
            </a:extLst>
          </p:cNvPr>
          <p:cNvPicPr>
            <a:picLocks noChangeAspect="1"/>
          </p:cNvPicPr>
          <p:nvPr/>
        </p:nvPicPr>
        <p:blipFill>
          <a:blip r:embed="rId3"/>
          <a:stretch>
            <a:fillRect/>
          </a:stretch>
        </p:blipFill>
        <p:spPr>
          <a:xfrm>
            <a:off x="2648356" y="888521"/>
            <a:ext cx="8961899" cy="563626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Each </a:t>
            </a:r>
            <a:r>
              <a:rPr lang="en-US" sz="2400" kern="1200" dirty="0">
                <a:solidFill>
                  <a:schemeClr val="accent2"/>
                </a:solidFill>
                <a:effectLst/>
                <a:latin typeface="Calibri" pitchFamily="34" charset="0"/>
                <a:ea typeface="+mj-ea"/>
                <a:cs typeface="+mj-cs"/>
              </a:rPr>
              <a:t>Phosphorus (P₂O₅) Source</a:t>
            </a:r>
            <a:r>
              <a:rPr lang="en-CA" sz="2400" kern="1200" dirty="0">
                <a:solidFill>
                  <a:schemeClr val="accent2"/>
                </a:solidFill>
                <a:effectLst/>
                <a:latin typeface="Calibri" pitchFamily="34" charset="0"/>
                <a:ea typeface="+mj-ea"/>
                <a:cs typeface="+mj-cs"/>
              </a:rPr>
              <a:t> </a:t>
            </a:r>
            <a:r>
              <a:rPr lang="en-CA" sz="2200" dirty="0"/>
              <a:t>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a:off x="9344363" y="350898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734517" y="3704331"/>
            <a:ext cx="1219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61% of corn growers used MAP in 2023.</a:t>
            </a:r>
          </a:p>
        </p:txBody>
      </p:sp>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BF47E3B5-9384-567F-17B5-42F51555733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6617011-85E2-EC54-DFA1-B919F72C70F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0FB669B6-E161-FA7D-F269-C5F002514DFD}"/>
              </a:ext>
            </a:extLst>
          </p:cNvPr>
          <p:cNvGraphicFramePr>
            <a:graphicFrameLocks/>
          </p:cNvGraphicFramePr>
          <p:nvPr>
            <p:extLst>
              <p:ext uri="{D42A27DB-BD31-4B8C-83A1-F6EECF244321}">
                <p14:modId xmlns:p14="http://schemas.microsoft.com/office/powerpoint/2010/main" val="332836513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0FB669B6-E161-FA7D-F269-C5F002514DFD}"/>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r>
              <a:rPr lang="en-US" dirty="0"/>
              <a:t>The chart illustrates the % of corn growers who indicated that they used this nutrient and each fertilizer type 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2866917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CA80-BA69-A02A-18FC-C2FABC07656F}"/>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a:t>
            </a:r>
            <a:r>
              <a:rPr lang="en-US" sz="2400" kern="1200" dirty="0">
                <a:solidFill>
                  <a:schemeClr val="accent2"/>
                </a:solidFill>
                <a:effectLst/>
                <a:latin typeface="Calibri" pitchFamily="34" charset="0"/>
                <a:ea typeface="+mj-ea"/>
                <a:cs typeface="+mj-cs"/>
              </a:rPr>
              <a:t>Phosphorus (P₂O₅) </a:t>
            </a:r>
            <a:r>
              <a:rPr lang="en-CA" sz="2200" dirty="0"/>
              <a:t>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4" name="TextBox 3">
            <a:extLst>
              <a:ext uri="{FF2B5EF4-FFF2-40B4-BE49-F238E27FC236}">
                <a16:creationId xmlns:a16="http://schemas.microsoft.com/office/drawing/2014/main" id="{8DA9F8E0-6495-15A4-00B8-132AC1A16DC4}"/>
              </a:ext>
            </a:extLst>
          </p:cNvPr>
          <p:cNvSpPr txBox="1"/>
          <p:nvPr/>
        </p:nvSpPr>
        <p:spPr>
          <a:xfrm>
            <a:off x="7999412" y="4421506"/>
            <a:ext cx="15376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Older growers were more likely to apply P</a:t>
            </a:r>
            <a:r>
              <a:rPr lang="en-US" sz="1000" baseline="-25000" dirty="0"/>
              <a:t>2</a:t>
            </a:r>
            <a:r>
              <a:rPr lang="en-US" sz="1000" dirty="0"/>
              <a:t>O</a:t>
            </a:r>
            <a:r>
              <a:rPr lang="en-US" sz="1000" baseline="-25000" dirty="0"/>
              <a:t>5</a:t>
            </a:r>
            <a:r>
              <a:rPr lang="en-US" sz="1000" dirty="0"/>
              <a:t> in corn.</a:t>
            </a:r>
          </a:p>
        </p:txBody>
      </p:sp>
      <p:sp>
        <p:nvSpPr>
          <p:cNvPr id="10" name="TextBox 9">
            <a:extLst>
              <a:ext uri="{FF2B5EF4-FFF2-40B4-BE49-F238E27FC236}">
                <a16:creationId xmlns:a16="http://schemas.microsoft.com/office/drawing/2014/main" id="{33FBE696-F1CD-5ECA-0FC8-B6F245CEDB38}"/>
              </a:ext>
            </a:extLst>
          </p:cNvPr>
          <p:cNvSpPr txBox="1"/>
          <p:nvPr/>
        </p:nvSpPr>
        <p:spPr>
          <a:xfrm>
            <a:off x="7313612" y="5591401"/>
            <a:ext cx="172136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Those unfamiliar with 4R were less likely to apply P</a:t>
            </a:r>
            <a:r>
              <a:rPr lang="en-US" sz="1000" baseline="-25000" dirty="0"/>
              <a:t>2</a:t>
            </a:r>
            <a:r>
              <a:rPr lang="en-US" sz="1000" dirty="0"/>
              <a:t>O</a:t>
            </a:r>
            <a:r>
              <a:rPr lang="en-US" sz="1000" baseline="-25000" dirty="0"/>
              <a:t>5</a:t>
            </a:r>
            <a:r>
              <a:rPr lang="en-US" sz="1000" dirty="0"/>
              <a:t> in corn.</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pPr lvl="0">
              <a:defRPr/>
            </a:pPr>
            <a:r>
              <a:rPr lang="en-CA" dirty="0"/>
              <a:t>The chart illustrates the % of corn growers who indicated that they used this nutrient in corn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485263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2255837" y="6152284"/>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119519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Nitrogen fertilizers were applied on 12% of soybean acres. </a:t>
            </a:r>
            <a:r>
              <a:rPr lang="en-US" sz="1200" dirty="0">
                <a:sym typeface="Wingdings 3"/>
                <a:hlinkClick r:id="rId3"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49% of Nitrogen volume came from MAP. Urea accounts for 25%, a small increase in 2023. </a:t>
            </a:r>
            <a:r>
              <a:rPr lang="en-US" sz="1200" dirty="0">
                <a:sym typeface="Wingdings 3"/>
                <a:hlinkClick r:id="rId4"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58% of N volume was applied in the spring before planting. Another 19% was applied at planting.</a:t>
            </a:r>
            <a:r>
              <a:rPr lang="en-CA" sz="1200" dirty="0"/>
              <a:t> </a:t>
            </a:r>
            <a:r>
              <a:rPr lang="en-US" sz="1200" dirty="0">
                <a:sym typeface="Wingdings 3"/>
                <a:hlinkClick r:id="rId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49% of Nitrogen volumes were surface applied before planting with incorporation.</a:t>
            </a:r>
            <a:r>
              <a:rPr lang="en-CA" sz="1200" dirty="0"/>
              <a:t> </a:t>
            </a:r>
            <a:r>
              <a:rPr lang="en-US" sz="1200" dirty="0">
                <a:sym typeface="Wingdings 3"/>
                <a:hlinkClick r:id="rId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7.4 lbs./ac, down slightly from 2022. </a:t>
            </a:r>
            <a:r>
              <a:rPr lang="en-US" sz="1200" dirty="0">
                <a:sym typeface="Wingdings 3"/>
                <a:hlinkClick r:id="rId7" action="ppaction://hlinksldjump">
                  <a:extLst>
                    <a:ext uri="{A12FA001-AC4F-418D-AE19-62706E023703}">
                      <ahyp:hlinkClr xmlns:ahyp="http://schemas.microsoft.com/office/drawing/2018/hyperlinkcolor" val="tx"/>
                    </a:ext>
                  </a:extLst>
                </a:hlinkClick>
              </a:rPr>
              <a:t></a:t>
            </a:r>
            <a:r>
              <a:rPr lang="en-US" sz="1200" dirty="0">
                <a:sym typeface="Wingdings 3"/>
              </a:rPr>
              <a:t> The average rate in the spring before planting was 15 lbs./ac. </a:t>
            </a:r>
            <a:r>
              <a:rPr lang="en-US" sz="1200" dirty="0">
                <a:sym typeface="Wingdings 3"/>
                <a:hlinkClick r:id="rId8" action="ppaction://hlinksldjump">
                  <a:extLst>
                    <a:ext uri="{A12FA001-AC4F-418D-AE19-62706E023703}">
                      <ahyp:hlinkClr xmlns:ahyp="http://schemas.microsoft.com/office/drawing/2018/hyperlinkcolor" val="tx"/>
                    </a:ext>
                  </a:extLst>
                </a:hlinkClick>
              </a:rPr>
              <a:t></a:t>
            </a:r>
            <a:endParaRPr lang="en-CA" sz="1200" dirty="0"/>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360612" y="6286500"/>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2743"/>
            <a:chOff x="2360612" y="3048000"/>
            <a:chExt cx="9525000" cy="1282743"/>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360612" y="4330743"/>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schemeClr val="bg1"/>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schemeClr val="bg1"/>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dirty="0"/>
              <a:t>Soybean in Ontario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3" name="Rectangle 51">
            <a:extLst>
              <a:ext uri="{FF2B5EF4-FFF2-40B4-BE49-F238E27FC236}">
                <a16:creationId xmlns:a16="http://schemas.microsoft.com/office/drawing/2014/main" id="{84B1AF31-8300-4EF9-B95D-E4B836779053}"/>
              </a:ext>
            </a:extLst>
          </p:cNvPr>
          <p:cNvSpPr>
            <a:spLocks noChangeArrowheads="1"/>
          </p:cNvSpPr>
          <p:nvPr/>
        </p:nvSpPr>
        <p:spPr bwMode="auto">
          <a:xfrm>
            <a:off x="3563034" y="2182768"/>
            <a:ext cx="8586670" cy="119519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Phosphorus fertilizers were applied on 50% of soybean acres. </a:t>
            </a:r>
            <a:r>
              <a:rPr lang="en-US" sz="1200" dirty="0">
                <a:sym typeface="Wingdings 3"/>
                <a:hlinkClick r:id="rId9"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MAP represents 85% of total Phosphorus volume, up slightly from 2022.</a:t>
            </a:r>
            <a:r>
              <a:rPr lang="en-CA" sz="1200" dirty="0"/>
              <a:t> </a:t>
            </a:r>
            <a:r>
              <a:rPr lang="en-US" sz="1200" dirty="0">
                <a:sym typeface="Wingdings 3"/>
                <a:hlinkClick r:id="rId10"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49% of </a:t>
            </a:r>
            <a:r>
              <a:rPr lang="en-US" sz="1200" dirty="0"/>
              <a:t>P₂O₅ volume was applied in the spring before planting. 32% was applied in the fall of the previous year. </a:t>
            </a:r>
            <a:r>
              <a:rPr lang="en-US" sz="1200" dirty="0">
                <a:sym typeface="Wingdings 3"/>
                <a:hlinkClick r:id="rId11"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40% of P₂O₅ volumes were broadcast with incorporation before planting. Another 22% was </a:t>
            </a:r>
            <a:r>
              <a:rPr lang="en-CA" sz="1200" dirty="0"/>
              <a:t>broadcast with incorporation in the fall. </a:t>
            </a:r>
            <a:r>
              <a:rPr lang="en-US" sz="1200" dirty="0">
                <a:sym typeface="Wingdings 3"/>
                <a:hlinkClick r:id="rId12"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Average rate = 20 lbs./ac; unchanged from 2022.</a:t>
            </a:r>
            <a:r>
              <a:rPr lang="en-US" sz="1200" dirty="0">
                <a:sym typeface="Wingdings 3"/>
              </a:rPr>
              <a:t> </a:t>
            </a:r>
            <a:r>
              <a:rPr lang="en-US" sz="1200" dirty="0">
                <a:sym typeface="Wingdings 3"/>
                <a:hlinkClick r:id="rId13" action="ppaction://hlinksldjump">
                  <a:extLst>
                    <a:ext uri="{A12FA001-AC4F-418D-AE19-62706E023703}">
                      <ahyp:hlinkClr xmlns:ahyp="http://schemas.microsoft.com/office/drawing/2018/hyperlinkcolor" val="tx"/>
                    </a:ext>
                  </a:extLst>
                </a:hlinkClick>
              </a:rPr>
              <a:t></a:t>
            </a:r>
            <a:r>
              <a:rPr lang="en-US" sz="1200" dirty="0">
                <a:sym typeface="Wingdings 3"/>
              </a:rPr>
              <a:t> 52% of soybean acres were not treated with P₂O₅.</a:t>
            </a:r>
            <a:r>
              <a:rPr lang="en-US" sz="1200" dirty="0"/>
              <a:t> </a:t>
            </a:r>
            <a:r>
              <a:rPr lang="en-US" sz="1200" dirty="0">
                <a:sym typeface="Wingdings 3"/>
                <a:hlinkClick r:id="rId14" action="ppaction://hlinksldjump">
                  <a:extLst>
                    <a:ext uri="{A12FA001-AC4F-418D-AE19-62706E023703}">
                      <ahyp:hlinkClr xmlns:ahyp="http://schemas.microsoft.com/office/drawing/2018/hyperlinkcolor" val="tx"/>
                    </a:ext>
                  </a:extLst>
                </a:hlinkClick>
              </a:rPr>
              <a:t></a:t>
            </a:r>
            <a:endParaRPr lang="en-CA" sz="1200" dirty="0"/>
          </a:p>
        </p:txBody>
      </p:sp>
      <p:sp>
        <p:nvSpPr>
          <p:cNvPr id="49" name="Rectangle 51">
            <a:extLst>
              <a:ext uri="{FF2B5EF4-FFF2-40B4-BE49-F238E27FC236}">
                <a16:creationId xmlns:a16="http://schemas.microsoft.com/office/drawing/2014/main" id="{019FD077-F46A-4112-9110-4378DCB7EE0C}"/>
              </a:ext>
            </a:extLst>
          </p:cNvPr>
          <p:cNvSpPr>
            <a:spLocks noChangeArrowheads="1"/>
          </p:cNvSpPr>
          <p:nvPr/>
        </p:nvSpPr>
        <p:spPr bwMode="auto">
          <a:xfrm>
            <a:off x="3554645" y="3505200"/>
            <a:ext cx="8586670" cy="1169551"/>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Potassium fertilizers were applied on 63% of soybean acres. </a:t>
            </a:r>
            <a:r>
              <a:rPr lang="en-US" sz="1200" dirty="0">
                <a:sym typeface="Wingdings 3"/>
                <a:hlinkClick r:id="rId15"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Dry potash represents over 90% of total volume, use appears to be trending a little lower.</a:t>
            </a:r>
            <a:r>
              <a:rPr lang="en-CA" sz="1200" dirty="0"/>
              <a:t> </a:t>
            </a:r>
            <a:r>
              <a:rPr lang="en-US" sz="1200" dirty="0">
                <a:sym typeface="Wingdings 3"/>
                <a:hlinkClick r:id="rId1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Farmers shifted some Potassium applications to the fall of 2022, cutting back on spring preplant applications.</a:t>
            </a:r>
            <a:r>
              <a:rPr lang="en-CA" sz="1200" dirty="0"/>
              <a:t> </a:t>
            </a:r>
            <a:r>
              <a:rPr lang="en-US" sz="1200" dirty="0">
                <a:sym typeface="Wingdings 3"/>
                <a:hlinkClick r:id="rId17"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35% of K₂O volumes were broadcast with incorporation before planting. Another 28% was broadcast with incorporation in the fall.</a:t>
            </a:r>
            <a:r>
              <a:rPr lang="en-CA" sz="1200" dirty="0"/>
              <a:t> </a:t>
            </a:r>
            <a:r>
              <a:rPr lang="en-US" sz="1200" dirty="0">
                <a:sym typeface="Wingdings 3"/>
                <a:hlinkClick r:id="rId18"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Average rate = 43 lbs./ac; unchanged from 2022.</a:t>
            </a:r>
            <a:r>
              <a:rPr lang="en-US" sz="1200" dirty="0">
                <a:sym typeface="Wingdings 3"/>
              </a:rPr>
              <a:t> </a:t>
            </a:r>
            <a:r>
              <a:rPr lang="en-US" sz="1200" dirty="0">
                <a:sym typeface="Wingdings 3"/>
                <a:hlinkClick r:id="rId19" action="ppaction://hlinksldjump">
                  <a:extLst>
                    <a:ext uri="{A12FA001-AC4F-418D-AE19-62706E023703}">
                      <ahyp:hlinkClr xmlns:ahyp="http://schemas.microsoft.com/office/drawing/2018/hyperlinkcolor" val="tx"/>
                    </a:ext>
                  </a:extLst>
                </a:hlinkClick>
              </a:rPr>
              <a:t></a:t>
            </a:r>
            <a:r>
              <a:rPr lang="en-US" sz="1200" dirty="0">
                <a:sym typeface="Wingdings 3"/>
              </a:rPr>
              <a:t>  42% of soybean acres were not treated with any K₂O. </a:t>
            </a:r>
            <a:r>
              <a:rPr lang="en-US" sz="1200" dirty="0">
                <a:sym typeface="Wingdings 3"/>
                <a:hlinkClick r:id="rId20" action="ppaction://hlinksldjump">
                  <a:extLst>
                    <a:ext uri="{A12FA001-AC4F-418D-AE19-62706E023703}">
                      <ahyp:hlinkClr xmlns:ahyp="http://schemas.microsoft.com/office/drawing/2018/hyperlinkcolor" val="tx"/>
                    </a:ext>
                  </a:extLst>
                </a:hlinkClick>
              </a:rPr>
              <a:t></a:t>
            </a:r>
            <a:endParaRPr lang="en-CA" sz="1200" dirty="0"/>
          </a:p>
        </p:txBody>
      </p:sp>
      <p:sp>
        <p:nvSpPr>
          <p:cNvPr id="50" name="Rectangle 51">
            <a:extLst>
              <a:ext uri="{FF2B5EF4-FFF2-40B4-BE49-F238E27FC236}">
                <a16:creationId xmlns:a16="http://schemas.microsoft.com/office/drawing/2014/main" id="{604A3880-2F61-4C49-AFB4-0BE54F646DAA}"/>
              </a:ext>
            </a:extLst>
          </p:cNvPr>
          <p:cNvSpPr>
            <a:spLocks noChangeArrowheads="1"/>
          </p:cNvSpPr>
          <p:nvPr/>
        </p:nvSpPr>
        <p:spPr bwMode="auto">
          <a:xfrm>
            <a:off x="3553946" y="4842545"/>
            <a:ext cx="8586670" cy="1484637"/>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Sulphur fertilizers were applied on 9% of soybean acres. </a:t>
            </a:r>
            <a:r>
              <a:rPr lang="en-US" sz="1200" dirty="0">
                <a:sym typeface="Wingdings 3"/>
                <a:hlinkClick r:id="rId21"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K Mag represents 26% of total Sulphur volume; a decline from 2022. Ammonium sulphate represents another 19%. </a:t>
            </a:r>
            <a:r>
              <a:rPr lang="en-US" sz="1200" dirty="0">
                <a:cs typeface="Calibri" panose="020F0502020204030204" pitchFamily="34" charset="0"/>
                <a:sym typeface="Wingdings 3"/>
                <a:hlinkClick r:id="rId22"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48% of Sulphur volumes were applied in the spring before planting; another 24% were applied at planting. </a:t>
            </a:r>
            <a:r>
              <a:rPr lang="en-US" sz="1200" dirty="0">
                <a:cs typeface="Calibri" panose="020F0502020204030204" pitchFamily="34" charset="0"/>
                <a:sym typeface="Wingdings 3"/>
                <a:hlinkClick r:id="rId2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Aft>
                <a:spcPts val="300"/>
              </a:spcAft>
              <a:buFont typeface="Arial" pitchFamily="34" charset="0"/>
              <a:buChar char="•"/>
            </a:pPr>
            <a:r>
              <a:rPr lang="en-US" sz="1200" dirty="0">
                <a:cs typeface="Calibri" panose="020F0502020204030204" pitchFamily="34" charset="0"/>
              </a:rPr>
              <a:t>32% of Sulphur volumes were broadcast with incorporation before planting, 16% were broadcast without incorporation.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hlinkClick r:id="" action="ppaction://noaction">
                  <a:extLst>
                    <a:ext uri="{A12FA001-AC4F-418D-AE19-62706E023703}">
                      <ahyp:hlinkClr xmlns:ahyp="http://schemas.microsoft.com/office/drawing/2018/hyperlinkcolor" val="tx"/>
                    </a:ext>
                  </a:extLst>
                </a:hlinkClick>
              </a:rPr>
              <a:t> </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Average rate = 2.5 lbs./ac, down from 2022.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Where Sulphur was applied, average rates were 14 lbs./ac in 2023. </a:t>
            </a:r>
            <a:r>
              <a:rPr lang="en-US" sz="1200" dirty="0">
                <a:cs typeface="Calibri" panose="020F0502020204030204" pitchFamily="34" charset="0"/>
                <a:sym typeface="Wingdings 3"/>
                <a:hlinkClick r:id="rId26"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endParaRPr lang="en-US" sz="1200" dirty="0">
              <a:solidFill>
                <a:srgbClr val="FF0000"/>
              </a:solidFill>
              <a:cs typeface="Calibri" panose="020F0502020204030204" pitchFamily="34" charset="0"/>
              <a:sym typeface="Wingdings 3"/>
            </a:endParaRPr>
          </a:p>
        </p:txBody>
      </p:sp>
    </p:spTree>
    <p:extLst>
      <p:ext uri="{BB962C8B-B14F-4D97-AF65-F5344CB8AC3E}">
        <p14:creationId xmlns:p14="http://schemas.microsoft.com/office/powerpoint/2010/main" val="2429299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587B61-1C8A-F7EA-64E6-2463B9E5AB3B}"/>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Acres Treated With Each </a:t>
            </a:r>
            <a:r>
              <a:rPr lang="en-US" sz="2400" kern="1200" dirty="0">
                <a:solidFill>
                  <a:schemeClr val="accent2"/>
                </a:solidFill>
                <a:effectLst/>
                <a:latin typeface="Calibri" pitchFamily="34" charset="0"/>
                <a:ea typeface="+mj-ea"/>
                <a:cs typeface="+mj-cs"/>
              </a:rPr>
              <a:t>Phosphorus (P₂O₅) </a:t>
            </a:r>
            <a:r>
              <a:rPr lang="en-CA" sz="2200" dirty="0"/>
              <a:t>Source in Corn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841264" y="12954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648917" y="1490748"/>
            <a:ext cx="191743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P</a:t>
            </a:r>
            <a:r>
              <a:rPr lang="en-US" sz="1000" baseline="-25000" dirty="0"/>
              <a:t>2</a:t>
            </a:r>
            <a:r>
              <a:rPr lang="en-US" sz="1000" dirty="0"/>
              <a:t>O</a:t>
            </a:r>
            <a:r>
              <a:rPr lang="en-US" sz="1000" baseline="-25000" dirty="0"/>
              <a:t>5</a:t>
            </a:r>
            <a:r>
              <a:rPr lang="en-US" sz="1000" dirty="0"/>
              <a:t> fertilizer applications were made on some fields.</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Rectangle 23">
            <a:hlinkClick r:id="rId7" action="ppaction://hlinksldjump"/>
            <a:extLst>
              <a:ext uri="{FF2B5EF4-FFF2-40B4-BE49-F238E27FC236}">
                <a16:creationId xmlns:a16="http://schemas.microsoft.com/office/drawing/2014/main" id="{1804E0A3-7AF7-4006-A3FB-3ADAA4264E7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548C0915-8AE8-DDF3-4FE9-9CD213AF4603}"/>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A86B4C1-63BC-F2C8-EA7E-4CDED866649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1A81421F-E144-FD70-2896-48395133A232}"/>
              </a:ext>
            </a:extLst>
          </p:cNvPr>
          <p:cNvGraphicFramePr>
            <a:graphicFrameLocks/>
          </p:cNvGraphicFramePr>
          <p:nvPr>
            <p:extLst>
              <p:ext uri="{D42A27DB-BD31-4B8C-83A1-F6EECF244321}">
                <p14:modId xmlns:p14="http://schemas.microsoft.com/office/powerpoint/2010/main" val="18207306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1A81421F-E144-FD70-2896-48395133A232}"/>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A7AAD10-2CAC-B749-4B67-06FFE9B3CA06}"/>
              </a:ext>
            </a:extLst>
          </p:cNvPr>
          <p:cNvSpPr txBox="1"/>
          <p:nvPr/>
        </p:nvSpPr>
        <p:spPr>
          <a:xfrm>
            <a:off x="9294813" y="3247131"/>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MAP was applied on 74% of corn acres in 2023.</a:t>
            </a:r>
          </a:p>
        </p:txBody>
      </p:sp>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corn, how many acres of each fertilizer type did you apply?”</a:t>
            </a:r>
          </a:p>
          <a:p>
            <a:pPr lvl="0">
              <a:defRPr/>
            </a:pPr>
            <a:r>
              <a:rPr lang="en-US" dirty="0"/>
              <a:t>The chart illustrates the % of total corn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4287030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FEB95-DFE8-5A27-97BD-A738C9E4FCEE}"/>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Phosphorus (P₂O₅) Volume 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 Placeholder 15">
            <a:extLst>
              <a:ext uri="{FF2B5EF4-FFF2-40B4-BE49-F238E27FC236}">
                <a16:creationId xmlns:a16="http://schemas.microsoft.com/office/drawing/2014/main" id="{14D2BB14-BFB6-45F1-8CD6-6F717F25C5B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a:extLst>
              <a:ext uri="{FF2B5EF4-FFF2-40B4-BE49-F238E27FC236}">
                <a16:creationId xmlns:a16="http://schemas.microsoft.com/office/drawing/2014/main" id="{C2795200-4131-40B2-B63D-34D2BB34C20E}"/>
              </a:ext>
            </a:extLst>
          </p:cNvPr>
          <p:cNvSpPr txBox="1"/>
          <p:nvPr/>
        </p:nvSpPr>
        <p:spPr>
          <a:xfrm>
            <a:off x="7313612" y="5532678"/>
            <a:ext cx="18424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124 million pounds of Phosphorus (P₂O₅) was applied in corn in 2023.</a:t>
            </a:r>
          </a:p>
        </p:txBody>
      </p:sp>
      <p:graphicFrame>
        <p:nvGraphicFramePr>
          <p:cNvPr id="3" name="Object 2">
            <a:extLst>
              <a:ext uri="{FF2B5EF4-FFF2-40B4-BE49-F238E27FC236}">
                <a16:creationId xmlns:a16="http://schemas.microsoft.com/office/drawing/2014/main" id="{34C1B2A7-669A-0CEF-7B4F-4DB5F1A28A24}"/>
              </a:ext>
            </a:extLst>
          </p:cNvPr>
          <p:cNvGraphicFramePr>
            <a:graphicFrameLocks/>
          </p:cNvGraphicFramePr>
          <p:nvPr>
            <p:extLst>
              <p:ext uri="{D42A27DB-BD31-4B8C-83A1-F6EECF244321}">
                <p14:modId xmlns:p14="http://schemas.microsoft.com/office/powerpoint/2010/main" val="259200323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34C1B2A7-669A-0CEF-7B4F-4DB5F1A28A24}"/>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70728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2F2131-0EA5-CC11-2203-1CF2BB073E8A}"/>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Phosphorus (P₂O₅) Volume in Corn</a:t>
            </a:r>
            <a:r>
              <a:rPr lang="en-CA" sz="2200" dirty="0"/>
              <a:t>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1" name="Text Placeholder 15">
            <a:extLst>
              <a:ext uri="{FF2B5EF4-FFF2-40B4-BE49-F238E27FC236}">
                <a16:creationId xmlns:a16="http://schemas.microsoft.com/office/drawing/2014/main" id="{2A48B937-82EA-4927-AF5E-DCE8441CE2E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C16F29D7-26CA-7415-B2E1-26C335970A5A}"/>
              </a:ext>
            </a:extLst>
          </p:cNvPr>
          <p:cNvGraphicFramePr>
            <a:graphicFrameLocks/>
          </p:cNvGraphicFramePr>
          <p:nvPr>
            <p:extLst>
              <p:ext uri="{D42A27DB-BD31-4B8C-83A1-F6EECF244321}">
                <p14:modId xmlns:p14="http://schemas.microsoft.com/office/powerpoint/2010/main" val="25778190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C16F29D7-26CA-7415-B2E1-26C335970A5A}"/>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phosphorus (P₂O₅) volume (000’s of pounds)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1024126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4F51DD-69D1-31DD-D366-AF35B9382C3E}"/>
              </a:ext>
            </a:extLst>
          </p:cNvPr>
          <p:cNvPicPr>
            <a:picLocks noChangeAspect="1"/>
          </p:cNvPicPr>
          <p:nvPr/>
        </p:nvPicPr>
        <p:blipFill>
          <a:blip r:embed="rId3"/>
          <a:stretch>
            <a:fillRect/>
          </a:stretch>
        </p:blipFill>
        <p:spPr>
          <a:xfrm>
            <a:off x="2653085" y="821910"/>
            <a:ext cx="8952442" cy="576948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Phosphorus (P₂O₅) Fertilizer Source in Corn -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10612598" y="36755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980474" y="3870878"/>
            <a:ext cx="225967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MAP has consistently been the primary Phosphorus (P₂O₅) source in corn.</a:t>
            </a:r>
          </a:p>
        </p:txBody>
      </p:sp>
      <p:sp>
        <p:nvSpPr>
          <p:cNvPr id="18" name="Text Placeholder 15">
            <a:extLst>
              <a:ext uri="{FF2B5EF4-FFF2-40B4-BE49-F238E27FC236}">
                <a16:creationId xmlns:a16="http://schemas.microsoft.com/office/drawing/2014/main" id="{5D62DF4E-D994-46F3-ABBC-ACA884B70DF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3" name="Rectangle 22">
            <a:hlinkClick r:id="rId7" action="ppaction://hlinksldjump"/>
            <a:extLst>
              <a:ext uri="{FF2B5EF4-FFF2-40B4-BE49-F238E27FC236}">
                <a16:creationId xmlns:a16="http://schemas.microsoft.com/office/drawing/2014/main" id="{F3DA92C3-8423-47D0-B7E6-609D7E7806E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6" name="TextBox 5">
            <a:extLst>
              <a:ext uri="{FF2B5EF4-FFF2-40B4-BE49-F238E27FC236}">
                <a16:creationId xmlns:a16="http://schemas.microsoft.com/office/drawing/2014/main" id="{99BA1E1B-5643-BC80-05E1-230992000116}"/>
              </a:ext>
            </a:extLst>
          </p:cNvPr>
          <p:cNvSpPr txBox="1"/>
          <p:nvPr/>
        </p:nvSpPr>
        <p:spPr>
          <a:xfrm>
            <a:off x="6323012" y="5439001"/>
            <a:ext cx="145933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other P</a:t>
            </a:r>
            <a:r>
              <a:rPr lang="en-US" sz="1000" baseline="-25000" dirty="0"/>
              <a:t>2</a:t>
            </a:r>
            <a:r>
              <a:rPr lang="en-US" sz="1000" dirty="0"/>
              <a:t>O</a:t>
            </a:r>
            <a:r>
              <a:rPr lang="en-US" sz="1000" baseline="-25000" dirty="0"/>
              <a:t>5</a:t>
            </a:r>
            <a:r>
              <a:rPr lang="en-US" sz="1000" dirty="0"/>
              <a:t> sources declined in 2023.</a:t>
            </a:r>
          </a:p>
        </p:txBody>
      </p:sp>
      <p:sp>
        <p:nvSpPr>
          <p:cNvPr id="10" name="Isosceles Triangle 9">
            <a:extLst>
              <a:ext uri="{FF2B5EF4-FFF2-40B4-BE49-F238E27FC236}">
                <a16:creationId xmlns:a16="http://schemas.microsoft.com/office/drawing/2014/main" id="{1DC64EC3-37EC-D4FD-8411-79AD60AC3DFF}"/>
              </a:ext>
            </a:extLst>
          </p:cNvPr>
          <p:cNvSpPr/>
          <p:nvPr/>
        </p:nvSpPr>
        <p:spPr>
          <a:xfrm rot="5400000" flipV="1">
            <a:off x="5380490" y="2779996"/>
            <a:ext cx="137160" cy="182880"/>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solidFill>
                <a:schemeClr val="tx1"/>
              </a:solidFill>
              <a:sym typeface="Wingdings 3"/>
            </a:endParaRPr>
          </a:p>
        </p:txBody>
      </p:sp>
      <p:sp>
        <p:nvSpPr>
          <p:cNvPr id="4" name="TextBox 3">
            <a:extLst>
              <a:ext uri="{FF2B5EF4-FFF2-40B4-BE49-F238E27FC236}">
                <a16:creationId xmlns:a16="http://schemas.microsoft.com/office/drawing/2014/main" id="{3443600B-898C-3EBD-4661-13AA500469D6}"/>
              </a:ext>
            </a:extLst>
          </p:cNvPr>
          <p:cNvSpPr txBox="1"/>
          <p:nvPr/>
        </p:nvSpPr>
        <p:spPr>
          <a:xfrm>
            <a:off x="5540511" y="2695801"/>
            <a:ext cx="123970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MicroEssentials increased in 2023.</a:t>
            </a:r>
          </a:p>
        </p:txBody>
      </p:sp>
      <p:pic>
        <p:nvPicPr>
          <p:cNvPr id="3" name="Picture 2">
            <a:extLst>
              <a:ext uri="{FF2B5EF4-FFF2-40B4-BE49-F238E27FC236}">
                <a16:creationId xmlns:a16="http://schemas.microsoft.com/office/drawing/2014/main" id="{190635E2-5088-1522-DEB9-C9F2BDFABBE5}"/>
              </a:ext>
            </a:extLst>
          </p:cNvPr>
          <p:cNvPicPr>
            <a:picLocks noChangeAspect="1"/>
          </p:cNvPicPr>
          <p:nvPr/>
        </p:nvPicPr>
        <p:blipFill>
          <a:blip r:embed="rId8"/>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387B9B8E-6D07-507A-4215-08CFE7D6FD3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FF401102-EBA0-D078-7B97-B5F9F3E9194B}"/>
              </a:ext>
            </a:extLst>
          </p:cNvPr>
          <p:cNvGraphicFramePr>
            <a:graphicFrameLocks/>
          </p:cNvGraphicFramePr>
          <p:nvPr>
            <p:extLst>
              <p:ext uri="{D42A27DB-BD31-4B8C-83A1-F6EECF244321}">
                <p14:modId xmlns:p14="http://schemas.microsoft.com/office/powerpoint/2010/main" val="141626896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2" name="Object 11">
                        <a:extLst>
                          <a:ext uri="{FF2B5EF4-FFF2-40B4-BE49-F238E27FC236}">
                            <a16:creationId xmlns:a16="http://schemas.microsoft.com/office/drawing/2014/main" id="{FF401102-EBA0-D078-7B97-B5F9F3E9194B}"/>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66AAF2-5832-F38F-3D5E-5BE15E7A2E6A}"/>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Corn - Fall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4" name="Text Placeholder 15">
            <a:extLst>
              <a:ext uri="{FF2B5EF4-FFF2-40B4-BE49-F238E27FC236}">
                <a16:creationId xmlns:a16="http://schemas.microsoft.com/office/drawing/2014/main" id="{B8D34C29-C6CA-4DEB-ACF2-A051ECBDC89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9" name="Picture 18" descr="Asset 17.png">
            <a:extLst>
              <a:ext uri="{FF2B5EF4-FFF2-40B4-BE49-F238E27FC236}">
                <a16:creationId xmlns:a16="http://schemas.microsoft.com/office/drawing/2014/main" id="{A61F3C88-3756-4C54-9702-401797C75FFE}"/>
              </a:ext>
            </a:extLst>
          </p:cNvPr>
          <p:cNvPicPr>
            <a:picLocks noChangeAspect="1"/>
          </p:cNvPicPr>
          <p:nvPr/>
        </p:nvPicPr>
        <p:blipFill>
          <a:blip r:embed="rId7" cstate="print"/>
          <a:stretch>
            <a:fillRect/>
          </a:stretch>
        </p:blipFill>
        <p:spPr>
          <a:xfrm>
            <a:off x="11706540" y="354328"/>
            <a:ext cx="407672" cy="407672"/>
          </a:xfrm>
          <a:prstGeom prst="rect">
            <a:avLst/>
          </a:prstGeom>
        </p:spPr>
      </p:pic>
      <p:pic>
        <p:nvPicPr>
          <p:cNvPr id="3" name="Picture 2">
            <a:extLst>
              <a:ext uri="{FF2B5EF4-FFF2-40B4-BE49-F238E27FC236}">
                <a16:creationId xmlns:a16="http://schemas.microsoft.com/office/drawing/2014/main" id="{B8F1B481-FB90-0C43-AF74-3422B9787F8F}"/>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16B7745-E4FA-E7DB-2F30-341E2FB7184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1C6D51D9-AFAB-3FF5-6388-EBF7D710A4F6}"/>
              </a:ext>
            </a:extLst>
          </p:cNvPr>
          <p:cNvGraphicFramePr>
            <a:graphicFrameLocks/>
          </p:cNvGraphicFramePr>
          <p:nvPr>
            <p:extLst>
              <p:ext uri="{D42A27DB-BD31-4B8C-83A1-F6EECF244321}">
                <p14:modId xmlns:p14="http://schemas.microsoft.com/office/powerpoint/2010/main" val="238168777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1C6D51D9-AFAB-3FF5-6388-EBF7D710A4F6}"/>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at the fall timing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3358156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7F42A7-5AE2-0FFE-DECE-3274B51776EF}"/>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Corn - Spring Before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Text Placeholder 15">
            <a:extLst>
              <a:ext uri="{FF2B5EF4-FFF2-40B4-BE49-F238E27FC236}">
                <a16:creationId xmlns:a16="http://schemas.microsoft.com/office/drawing/2014/main" id="{BA91774D-1C03-4E0E-9AFD-A00BFD954B1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1" name="Picture 20" descr="Asset 17.png">
            <a:extLst>
              <a:ext uri="{FF2B5EF4-FFF2-40B4-BE49-F238E27FC236}">
                <a16:creationId xmlns:a16="http://schemas.microsoft.com/office/drawing/2014/main" id="{FF9FAF27-CD40-40DC-859B-F4224D8AC1D4}"/>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6BEF98DF-B427-CDA4-CCE2-ACADD9840E47}"/>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7D3F0D80-79DB-D8C5-C582-64E004B087F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in the spring before planting that was provided by each fertilizer type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904919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242BA4-25F8-E69A-A3FC-73372A8A5840}"/>
              </a:ext>
            </a:extLst>
          </p:cNvPr>
          <p:cNvPicPr>
            <a:picLocks noChangeAspect="1"/>
          </p:cNvPicPr>
          <p:nvPr/>
        </p:nvPicPr>
        <p:blipFill>
          <a:blip r:embed="rId3"/>
          <a:stretch>
            <a:fillRect/>
          </a:stretch>
        </p:blipFill>
        <p:spPr>
          <a:xfrm>
            <a:off x="2648356" y="874694"/>
            <a:ext cx="8961897" cy="56639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Corn - At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Text Placeholder 15">
            <a:extLst>
              <a:ext uri="{FF2B5EF4-FFF2-40B4-BE49-F238E27FC236}">
                <a16:creationId xmlns:a16="http://schemas.microsoft.com/office/drawing/2014/main" id="{0FF5D7E7-7B37-4828-971F-91DF813507F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4" name="Picture 13" descr="Asset 17.png">
            <a:extLst>
              <a:ext uri="{FF2B5EF4-FFF2-40B4-BE49-F238E27FC236}">
                <a16:creationId xmlns:a16="http://schemas.microsoft.com/office/drawing/2014/main" id="{061C6931-D1B3-45CF-87DE-4982A1257B7E}"/>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18" name="Isosceles Triangle 17">
            <a:extLst>
              <a:ext uri="{FF2B5EF4-FFF2-40B4-BE49-F238E27FC236}">
                <a16:creationId xmlns:a16="http://schemas.microsoft.com/office/drawing/2014/main" id="{6577D754-EDD8-42D0-BADC-1E53BB500702}"/>
              </a:ext>
            </a:extLst>
          </p:cNvPr>
          <p:cNvSpPr/>
          <p:nvPr/>
        </p:nvSpPr>
        <p:spPr>
          <a:xfrm>
            <a:off x="10539805" y="37338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9" name="TextBox 18">
            <a:extLst>
              <a:ext uri="{FF2B5EF4-FFF2-40B4-BE49-F238E27FC236}">
                <a16:creationId xmlns:a16="http://schemas.microsoft.com/office/drawing/2014/main" id="{A2736235-FDEF-445E-831E-17AC6C0AF582}"/>
              </a:ext>
            </a:extLst>
          </p:cNvPr>
          <p:cNvSpPr txBox="1"/>
          <p:nvPr/>
        </p:nvSpPr>
        <p:spPr>
          <a:xfrm>
            <a:off x="9814085" y="3933321"/>
            <a:ext cx="149330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MAP applied at planting recovered in 2023.</a:t>
            </a:r>
          </a:p>
        </p:txBody>
      </p:sp>
      <p:pic>
        <p:nvPicPr>
          <p:cNvPr id="3" name="Picture 2">
            <a:extLst>
              <a:ext uri="{FF2B5EF4-FFF2-40B4-BE49-F238E27FC236}">
                <a16:creationId xmlns:a16="http://schemas.microsoft.com/office/drawing/2014/main" id="{FC94426C-27CE-5FE9-6B9D-C091461A31AA}"/>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2DA08E15-100D-F3C6-9082-4BD34AFD538A}"/>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1" name="Isosceles Triangle 10">
            <a:extLst>
              <a:ext uri="{FF2B5EF4-FFF2-40B4-BE49-F238E27FC236}">
                <a16:creationId xmlns:a16="http://schemas.microsoft.com/office/drawing/2014/main" id="{2B1B1A37-BD48-BE3B-B827-36B9B048993A}"/>
              </a:ext>
            </a:extLst>
          </p:cNvPr>
          <p:cNvSpPr/>
          <p:nvPr/>
        </p:nvSpPr>
        <p:spPr>
          <a:xfrm rot="5400000" flipV="1">
            <a:off x="6066289" y="2779996"/>
            <a:ext cx="137160" cy="182880"/>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solidFill>
                <a:schemeClr val="tx1"/>
              </a:solidFill>
              <a:sym typeface="Wingdings 3"/>
            </a:endParaRPr>
          </a:p>
        </p:txBody>
      </p:sp>
      <p:sp>
        <p:nvSpPr>
          <p:cNvPr id="12" name="TextBox 11">
            <a:extLst>
              <a:ext uri="{FF2B5EF4-FFF2-40B4-BE49-F238E27FC236}">
                <a16:creationId xmlns:a16="http://schemas.microsoft.com/office/drawing/2014/main" id="{C8A9BFE3-E241-D268-7255-15C5D46AECA6}"/>
              </a:ext>
            </a:extLst>
          </p:cNvPr>
          <p:cNvSpPr txBox="1"/>
          <p:nvPr/>
        </p:nvSpPr>
        <p:spPr>
          <a:xfrm>
            <a:off x="6226309" y="2695801"/>
            <a:ext cx="15165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a:t>
            </a:r>
            <a:r>
              <a:rPr lang="en-US" sz="1000" dirty="0" err="1"/>
              <a:t>MicroEssentials</a:t>
            </a:r>
            <a:r>
              <a:rPr lang="en-US" sz="1000" dirty="0"/>
              <a:t> at planting increased in 2023.</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phosphorus (P₂O₅) volume applied in the spring at planting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904919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AE84ED-C761-4F2A-4988-7759A0114A91}"/>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Fertilizer Source in Corn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4" name="Text Placeholder 15">
            <a:extLst>
              <a:ext uri="{FF2B5EF4-FFF2-40B4-BE49-F238E27FC236}">
                <a16:creationId xmlns:a16="http://schemas.microsoft.com/office/drawing/2014/main" id="{2354EBB3-243E-4A28-92FA-4D065BAA22E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861EA5EE-B32F-8163-CF02-BC113E924FDA}"/>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50C8840-7919-36EC-5D01-3E6640E339B8}"/>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phosphorus (P₂O₅) volume applied in corn that came from each fertilizer source.</a:t>
            </a:r>
          </a:p>
          <a:p>
            <a:r>
              <a:rPr lang="en-CA"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20D1D3-424B-2DD9-74E5-7C68DBEA4FEF}"/>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Each </a:t>
            </a:r>
            <a:r>
              <a:rPr lang="en-CA" sz="2400" kern="1200" dirty="0">
                <a:solidFill>
                  <a:schemeClr val="accent2"/>
                </a:solidFill>
                <a:effectLst/>
                <a:latin typeface="Calibri" pitchFamily="34" charset="0"/>
                <a:ea typeface="+mj-ea"/>
                <a:cs typeface="+mj-cs"/>
              </a:rPr>
              <a:t>Potassium (K₂O) Sou</a:t>
            </a:r>
            <a:r>
              <a:rPr lang="en-CA" sz="2200" dirty="0"/>
              <a:t>rce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10161665" y="370763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342718" y="3636392"/>
            <a:ext cx="13889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68% of corn growers used dry potash in 2023.</a:t>
            </a:r>
          </a:p>
        </p:txBody>
      </p:sp>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79330F3E-DE73-3557-A9B6-0BAD1BA3F3B2}"/>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CC245D1-B7DC-63F3-01B8-84F228B10A8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57F0AEE8-4DAC-ED22-65E2-7F915BE0212B}"/>
              </a:ext>
            </a:extLst>
          </p:cNvPr>
          <p:cNvGraphicFramePr>
            <a:graphicFrameLocks/>
          </p:cNvGraphicFramePr>
          <p:nvPr>
            <p:extLst>
              <p:ext uri="{D42A27DB-BD31-4B8C-83A1-F6EECF244321}">
                <p14:modId xmlns:p14="http://schemas.microsoft.com/office/powerpoint/2010/main" val="19841980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57F0AEE8-4DAC-ED22-65E2-7F915BE0212B}"/>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r>
              <a:rPr lang="en-US" dirty="0"/>
              <a:t>The chart illustrates the % of corn growers who indicated that they used this nutrient and each fertilizer type 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3662947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DE161-805E-D031-8EE3-F8194131F94E}"/>
              </a:ext>
            </a:extLst>
          </p:cNvPr>
          <p:cNvPicPr>
            <a:picLocks noChangeAspect="1"/>
          </p:cNvPicPr>
          <p:nvPr/>
        </p:nvPicPr>
        <p:blipFill>
          <a:blip r:embed="rId3"/>
          <a:stretch>
            <a:fillRect/>
          </a:stretch>
        </p:blipFill>
        <p:spPr>
          <a:xfrm>
            <a:off x="2648356" y="879566"/>
            <a:ext cx="8961897" cy="565417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a:t>
            </a:r>
            <a:r>
              <a:rPr lang="en-CA" sz="2400" kern="1200" dirty="0">
                <a:solidFill>
                  <a:schemeClr val="accent2"/>
                </a:solidFill>
                <a:effectLst/>
                <a:latin typeface="Calibri" pitchFamily="34" charset="0"/>
                <a:ea typeface="+mj-ea"/>
                <a:cs typeface="+mj-cs"/>
              </a:rPr>
              <a:t>Potassium (K₂O)</a:t>
            </a:r>
            <a:r>
              <a:rPr lang="en-CA" sz="2200" dirty="0"/>
              <a:t>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FFC0CE6-9147-9555-CAD1-9B12F0794B49}"/>
              </a:ext>
            </a:extLst>
          </p:cNvPr>
          <p:cNvSpPr txBox="1"/>
          <p:nvPr/>
        </p:nvSpPr>
        <p:spPr>
          <a:xfrm>
            <a:off x="9828212" y="3745667"/>
            <a:ext cx="16138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Young growers were a little less likely to apply K</a:t>
            </a:r>
            <a:r>
              <a:rPr lang="en-US" sz="1000" baseline="-25000" dirty="0"/>
              <a:t>2</a:t>
            </a:r>
            <a:r>
              <a:rPr lang="en-US" sz="1000" dirty="0"/>
              <a:t>O in corn.</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pPr lvl="0">
              <a:defRPr/>
            </a:pPr>
            <a:r>
              <a:rPr lang="en-CA" dirty="0"/>
              <a:t>The chart illustrates the % of corn growers who indicated that they used this nutrient in corn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794079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prstClr val="white"/>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prstClr val="white"/>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dirty="0"/>
              <a:t>4R Nutrient Stewardship - Summary </a:t>
            </a:r>
          </a:p>
        </p:txBody>
      </p:sp>
      <p:sp>
        <p:nvSpPr>
          <p:cNvPr id="41" name="TextBox 40"/>
          <p:cNvSpPr txBox="1"/>
          <p:nvPr/>
        </p:nvSpPr>
        <p:spPr>
          <a:xfrm>
            <a:off x="2293937" y="486913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SULPHUR</a:t>
            </a:r>
          </a:p>
        </p:txBody>
      </p:sp>
      <p:sp>
        <p:nvSpPr>
          <p:cNvPr id="43" name="Rectangle 51"/>
          <p:cNvSpPr>
            <a:spLocks noChangeArrowheads="1"/>
          </p:cNvSpPr>
          <p:nvPr/>
        </p:nvSpPr>
        <p:spPr bwMode="auto">
          <a:xfrm>
            <a:off x="3572402" y="856785"/>
            <a:ext cx="8586670" cy="2936701"/>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Adoption of 4R practices in Ontario appears to have plateaued.</a:t>
            </a:r>
          </a:p>
          <a:p>
            <a:pPr marL="171450" indent="-171450">
              <a:lnSpc>
                <a:spcPts val="1600"/>
              </a:lnSpc>
              <a:spcBef>
                <a:spcPts val="100"/>
              </a:spcBef>
              <a:buFont typeface="Arial" pitchFamily="34" charset="0"/>
              <a:buChar char="•"/>
            </a:pPr>
            <a:r>
              <a:rPr lang="en-US" sz="1200" dirty="0">
                <a:cs typeface="Calibri" panose="020F0502020204030204" pitchFamily="34" charset="0"/>
              </a:rPr>
              <a:t>Self-assessed knowledge of 4R edged a little higher in 2023. </a:t>
            </a:r>
            <a:r>
              <a:rPr lang="en-US" sz="1200" dirty="0">
                <a:cs typeface="Calibri" panose="020F0502020204030204" pitchFamily="34" charset="0"/>
                <a:sym typeface="Wingdings 3"/>
                <a:hlinkClick r:id="rId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4R concept familiarity is much higher among large farms and younger farmers. </a:t>
            </a:r>
            <a:r>
              <a:rPr lang="en-US" sz="1200" dirty="0">
                <a:cs typeface="Calibri" panose="020F0502020204030204" pitchFamily="34" charset="0"/>
                <a:sym typeface="Wingdings 3"/>
                <a:hlinkClick r:id="rId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Most Ontario farmers believe their fertilizer practices comply with 4R nutrient stewardship. </a:t>
            </a:r>
            <a:r>
              <a:rPr lang="en-US" sz="1200" dirty="0">
                <a:cs typeface="Calibri" panose="020F0502020204030204" pitchFamily="34" charset="0"/>
                <a:sym typeface="Wingdings 3"/>
                <a:hlinkClick r:id="rId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 of farmers who work with a 4R Certified Retailer was stable in 2023. </a:t>
            </a:r>
            <a:r>
              <a:rPr lang="en-US" sz="1200" dirty="0">
                <a:cs typeface="Calibri" panose="020F0502020204030204" pitchFamily="34" charset="0"/>
                <a:sym typeface="Wingdings 3"/>
                <a:hlinkClick r:id="rId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Those growers very familiar with 4R more often work with a 4R certified retailer. </a:t>
            </a:r>
            <a:r>
              <a:rPr lang="en-US" sz="1200" dirty="0">
                <a:cs typeface="Calibri" panose="020F0502020204030204" pitchFamily="34" charset="0"/>
                <a:sym typeface="Wingdings 3"/>
                <a:hlinkClick r:id="rId6"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The number of Ontario farmers with a 4R Plan was unchanged in 2023. </a:t>
            </a:r>
            <a:r>
              <a:rPr lang="en-US" sz="1200" dirty="0">
                <a:cs typeface="Calibri" panose="020F0502020204030204" pitchFamily="34" charset="0"/>
                <a:sym typeface="Wingdings 3"/>
                <a:hlinkClick r:id="rId7"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A higher percentage of growers who are very familiar with 4R have a 4R Plan in place. </a:t>
            </a:r>
            <a:r>
              <a:rPr lang="en-US" sz="1200" dirty="0">
                <a:cs typeface="Calibri" panose="020F0502020204030204" pitchFamily="34" charset="0"/>
                <a:sym typeface="Wingdings 3"/>
                <a:hlinkClick r:id="rId8"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 a 4R Plan say there are multiple benefits led by environmental stewardship. </a:t>
            </a:r>
            <a:r>
              <a:rPr lang="en-US" sz="1200" dirty="0">
                <a:cs typeface="Calibri" panose="020F0502020204030204" pitchFamily="34" charset="0"/>
                <a:sym typeface="Wingdings 3"/>
                <a:hlinkClick r:id="rId9"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Reasons for not having a 4R Plan are scattered; lack of incentive and lack of information/knowledge are the top 2 factors. </a:t>
            </a:r>
            <a:r>
              <a:rPr lang="en-US" sz="1200" dirty="0">
                <a:cs typeface="Calibri" panose="020F0502020204030204" pitchFamily="34" charset="0"/>
                <a:sym typeface="Wingdings 3"/>
                <a:hlinkClick r:id="rId10"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who do not think they comply with 4R say that lack of the right equipment is the main reason. </a:t>
            </a:r>
            <a:r>
              <a:rPr lang="en-US" sz="1200" dirty="0">
                <a:cs typeface="Calibri" panose="020F0502020204030204" pitchFamily="34" charset="0"/>
                <a:sym typeface="Wingdings 3"/>
                <a:hlinkClick r:id="rId11"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Ag retailers and Certified Crop Advisors are the main sources of information about 4R. </a:t>
            </a:r>
            <a:r>
              <a:rPr lang="en-US" sz="1200" dirty="0">
                <a:cs typeface="Calibri" panose="020F0502020204030204" pitchFamily="34" charset="0"/>
                <a:sym typeface="Wingdings 3"/>
                <a:hlinkClick r:id="rId12"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a:spcBef>
                <a:spcPts val="300"/>
              </a:spcBef>
              <a:spcAft>
                <a:spcPts val="300"/>
              </a:spcAft>
            </a:pPr>
            <a:r>
              <a:rPr lang="en-US" sz="1200" dirty="0">
                <a:solidFill>
                  <a:srgbClr val="FF0000"/>
                </a:solidFill>
                <a:cs typeface="Calibri" panose="020F0502020204030204" pitchFamily="34" charset="0"/>
              </a:rPr>
              <a:t> </a:t>
            </a:r>
            <a:endParaRPr lang="en-US" sz="1200" b="1" dirty="0">
              <a:solidFill>
                <a:srgbClr val="FF0000"/>
              </a:solidFill>
              <a:cs typeface="Calibri" panose="020F0502020204030204" pitchFamily="34" charset="0"/>
            </a:endParaRPr>
          </a:p>
        </p:txBody>
      </p:sp>
      <p:grpSp>
        <p:nvGrpSpPr>
          <p:cNvPr id="50" name="Group 49"/>
          <p:cNvGrpSpPr/>
          <p:nvPr/>
        </p:nvGrpSpPr>
        <p:grpSpPr>
          <a:xfrm>
            <a:off x="2245326" y="868546"/>
            <a:ext cx="9699552" cy="2724234"/>
            <a:chOff x="2360612" y="905256"/>
            <a:chExt cx="9525000" cy="999744"/>
          </a:xfrm>
        </p:grpSpPr>
        <p:sp>
          <p:nvSpPr>
            <p:cNvPr id="51" name="Rectangle 50"/>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2" name="Straight Connector 51"/>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284412" y="906162"/>
            <a:ext cx="1241543" cy="523220"/>
          </a:xfrm>
          <a:prstGeom prst="rect">
            <a:avLst/>
          </a:prstGeom>
          <a:noFill/>
        </p:spPr>
        <p:txBody>
          <a:bodyPr wrap="square" rtlCol="0" anchor="b">
            <a:spAutoFit/>
          </a:bodyPr>
          <a:lstStyle/>
          <a:p>
            <a:pPr algn="r"/>
            <a:r>
              <a:rPr lang="en-US" sz="1400" dirty="0">
                <a:solidFill>
                  <a:prstClr val="white"/>
                </a:solidFill>
              </a:rPr>
              <a:t>4R NUTRIENT STEWARDSHIP</a:t>
            </a:r>
          </a:p>
        </p:txBody>
      </p:sp>
    </p:spTree>
    <p:extLst>
      <p:ext uri="{BB962C8B-B14F-4D97-AF65-F5344CB8AC3E}">
        <p14:creationId xmlns:p14="http://schemas.microsoft.com/office/powerpoint/2010/main" val="749197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FCE835-8183-00DA-DAF6-75B8C4B4A702}"/>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Acres Treated With Each </a:t>
            </a:r>
            <a:r>
              <a:rPr lang="en-CA" sz="2400" kern="1200" dirty="0">
                <a:solidFill>
                  <a:schemeClr val="accent2"/>
                </a:solidFill>
                <a:effectLst/>
                <a:latin typeface="Calibri" pitchFamily="34" charset="0"/>
                <a:ea typeface="+mj-ea"/>
                <a:cs typeface="+mj-cs"/>
              </a:rPr>
              <a:t>Potassium (K₂O)</a:t>
            </a:r>
            <a:r>
              <a:rPr lang="en-CA" sz="2200" dirty="0"/>
              <a:t> Source in Corn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742612" y="17789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599612" y="1974278"/>
            <a:ext cx="210692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potassium fertilizer applications were made on some fields.</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Rectangle 23">
            <a:hlinkClick r:id="rId7" action="ppaction://hlinksldjump"/>
            <a:extLst>
              <a:ext uri="{FF2B5EF4-FFF2-40B4-BE49-F238E27FC236}">
                <a16:creationId xmlns:a16="http://schemas.microsoft.com/office/drawing/2014/main" id="{1804E0A3-7AF7-4006-A3FB-3ADAA4264E7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00A6169F-EAB0-D905-C7A4-C2F83D58C18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7A01D20-93C4-C847-C517-3B031390B79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0A69FC9B-4CB6-89AF-E50B-CE0DD3F39BF4}"/>
              </a:ext>
            </a:extLst>
          </p:cNvPr>
          <p:cNvGraphicFramePr>
            <a:graphicFrameLocks/>
          </p:cNvGraphicFramePr>
          <p:nvPr>
            <p:extLst>
              <p:ext uri="{D42A27DB-BD31-4B8C-83A1-F6EECF244321}">
                <p14:modId xmlns:p14="http://schemas.microsoft.com/office/powerpoint/2010/main" val="267428151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0A69FC9B-4CB6-89AF-E50B-CE0DD3F39BF4}"/>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7EC439E2-5745-4FAB-126C-FF605E2CEBDE}"/>
              </a:ext>
            </a:extLst>
          </p:cNvPr>
          <p:cNvSpPr txBox="1"/>
          <p:nvPr/>
        </p:nvSpPr>
        <p:spPr>
          <a:xfrm>
            <a:off x="9371012" y="3646061"/>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75% of corn acres received an application of dry potash in 2023.</a:t>
            </a:r>
          </a:p>
        </p:txBody>
      </p:sp>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corn, how many acres of each fertilizer type did you apply?”</a:t>
            </a:r>
          </a:p>
          <a:p>
            <a:pPr lvl="0">
              <a:defRPr/>
            </a:pPr>
            <a:r>
              <a:rPr lang="en-US" dirty="0"/>
              <a:t>The chart illustrates the % of total corn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92509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4E250-98C0-2D44-2A59-A4F4761A7320}"/>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Volume 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1" name="Text Placeholder 15">
            <a:extLst>
              <a:ext uri="{FF2B5EF4-FFF2-40B4-BE49-F238E27FC236}">
                <a16:creationId xmlns:a16="http://schemas.microsoft.com/office/drawing/2014/main" id="{121D6B6A-EF56-43E6-A613-C10CEF85A0A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a:extLst>
              <a:ext uri="{FF2B5EF4-FFF2-40B4-BE49-F238E27FC236}">
                <a16:creationId xmlns:a16="http://schemas.microsoft.com/office/drawing/2014/main" id="{C6B91D3A-E7C5-42C2-9890-AB4E52E25A1C}"/>
              </a:ext>
            </a:extLst>
          </p:cNvPr>
          <p:cNvSpPr txBox="1"/>
          <p:nvPr/>
        </p:nvSpPr>
        <p:spPr>
          <a:xfrm>
            <a:off x="7313612" y="5532678"/>
            <a:ext cx="18424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165 million pounds of Potassium (K</a:t>
            </a:r>
            <a:r>
              <a:rPr lang="en-US" sz="1000" baseline="-25000" dirty="0"/>
              <a:t>2</a:t>
            </a:r>
            <a:r>
              <a:rPr lang="en-US" sz="1000" dirty="0"/>
              <a:t>O) was applied in corn in 2023.</a:t>
            </a:r>
          </a:p>
        </p:txBody>
      </p:sp>
      <p:graphicFrame>
        <p:nvGraphicFramePr>
          <p:cNvPr id="3" name="Object 2">
            <a:extLst>
              <a:ext uri="{FF2B5EF4-FFF2-40B4-BE49-F238E27FC236}">
                <a16:creationId xmlns:a16="http://schemas.microsoft.com/office/drawing/2014/main" id="{5D5B08B0-A7A9-B6FC-65E8-85064739CE28}"/>
              </a:ext>
            </a:extLst>
          </p:cNvPr>
          <p:cNvGraphicFramePr>
            <a:graphicFrameLocks/>
          </p:cNvGraphicFramePr>
          <p:nvPr>
            <p:extLst>
              <p:ext uri="{D42A27DB-BD31-4B8C-83A1-F6EECF244321}">
                <p14:modId xmlns:p14="http://schemas.microsoft.com/office/powerpoint/2010/main" val="334024285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5D5B08B0-A7A9-B6FC-65E8-85064739CE28}"/>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64100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84D45-572B-6429-6C62-2E46E00E0D4B}"/>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Volume in Corn</a:t>
            </a:r>
            <a:r>
              <a:rPr lang="en-CA" sz="2200" dirty="0"/>
              <a:t>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 Placeholder 15">
            <a:extLst>
              <a:ext uri="{FF2B5EF4-FFF2-40B4-BE49-F238E27FC236}">
                <a16:creationId xmlns:a16="http://schemas.microsoft.com/office/drawing/2014/main" id="{33013172-8D7E-4C42-97DC-0197CAE7A7F6}"/>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D399513F-A7AA-2108-8866-B3DFCD6B10DB}"/>
              </a:ext>
            </a:extLst>
          </p:cNvPr>
          <p:cNvGraphicFramePr>
            <a:graphicFrameLocks/>
          </p:cNvGraphicFramePr>
          <p:nvPr>
            <p:extLst>
              <p:ext uri="{D42A27DB-BD31-4B8C-83A1-F6EECF244321}">
                <p14:modId xmlns:p14="http://schemas.microsoft.com/office/powerpoint/2010/main" val="146043839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D399513F-A7AA-2108-8866-B3DFCD6B10D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potassium (K₂O) volume (000’s of pounds)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2051025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C65167-8DF2-93C0-5195-B2F27DA50EE5}"/>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Fertilizer Source in Corn -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5" name="Isosceles Triangle 14"/>
          <p:cNvSpPr/>
          <p:nvPr/>
        </p:nvSpPr>
        <p:spPr>
          <a:xfrm>
            <a:off x="10540907" y="22860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056812" y="2495706"/>
            <a:ext cx="1295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Dry potash is by far the leading source of K</a:t>
            </a:r>
            <a:r>
              <a:rPr lang="en-US" sz="1000" baseline="-25000" dirty="0"/>
              <a:t>2</a:t>
            </a:r>
            <a:r>
              <a:rPr lang="en-US" sz="1000" dirty="0"/>
              <a:t>O.</a:t>
            </a:r>
          </a:p>
        </p:txBody>
      </p:sp>
      <p:sp>
        <p:nvSpPr>
          <p:cNvPr id="18" name="Text Placeholder 15">
            <a:extLst>
              <a:ext uri="{FF2B5EF4-FFF2-40B4-BE49-F238E27FC236}">
                <a16:creationId xmlns:a16="http://schemas.microsoft.com/office/drawing/2014/main" id="{70DABE6E-E903-4499-BF5B-C6539A76B5A6}"/>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3" name="Rectangle 22">
            <a:hlinkClick r:id="rId7" action="ppaction://hlinksldjump"/>
            <a:extLst>
              <a:ext uri="{FF2B5EF4-FFF2-40B4-BE49-F238E27FC236}">
                <a16:creationId xmlns:a16="http://schemas.microsoft.com/office/drawing/2014/main" id="{E0467CFD-F534-4ECF-97F7-F5FBB5A7DC4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56990E82-0AE9-5EC9-13E3-5D259F4AE9B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1ADF8B4-1CBA-E957-B479-A146A008B69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729527E0-62AC-D314-F195-FB06250C64BC}"/>
              </a:ext>
            </a:extLst>
          </p:cNvPr>
          <p:cNvGraphicFramePr>
            <a:graphicFrameLocks/>
          </p:cNvGraphicFramePr>
          <p:nvPr>
            <p:extLst>
              <p:ext uri="{D42A27DB-BD31-4B8C-83A1-F6EECF244321}">
                <p14:modId xmlns:p14="http://schemas.microsoft.com/office/powerpoint/2010/main" val="200077462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729527E0-62AC-D314-F195-FB06250C64B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all timings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21630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1B0DB1-0EF7-1F62-9802-98538F659F67}"/>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Fertilizer Source in Corn - Fall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 Placeholder 15">
            <a:extLst>
              <a:ext uri="{FF2B5EF4-FFF2-40B4-BE49-F238E27FC236}">
                <a16:creationId xmlns:a16="http://schemas.microsoft.com/office/drawing/2014/main" id="{0182F33C-9DCB-42EB-9126-CEB40B91127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9" name="Picture 18" descr="Asset 17.png">
            <a:extLst>
              <a:ext uri="{FF2B5EF4-FFF2-40B4-BE49-F238E27FC236}">
                <a16:creationId xmlns:a16="http://schemas.microsoft.com/office/drawing/2014/main" id="{D2D697BF-3994-439E-9F3A-01846B9E0944}"/>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CE71D961-E107-7873-CAD1-59E756950CDB}"/>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508610C-346D-FE00-B806-035167A4780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B3E443A8-FBFC-E8F2-4C17-47B49AB11619}"/>
              </a:ext>
            </a:extLst>
          </p:cNvPr>
          <p:cNvGraphicFramePr>
            <a:graphicFrameLocks/>
          </p:cNvGraphicFramePr>
          <p:nvPr>
            <p:extLst>
              <p:ext uri="{D42A27DB-BD31-4B8C-83A1-F6EECF244321}">
                <p14:modId xmlns:p14="http://schemas.microsoft.com/office/powerpoint/2010/main" val="12653943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B3E443A8-FBFC-E8F2-4C17-47B49AB11619}"/>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at the fall timing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1771089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01F84F-F44E-A3F4-E05D-7D55D40DFC60}"/>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Fertilizer Source in Corn - Spring Before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 Placeholder 15">
            <a:extLst>
              <a:ext uri="{FF2B5EF4-FFF2-40B4-BE49-F238E27FC236}">
                <a16:creationId xmlns:a16="http://schemas.microsoft.com/office/drawing/2014/main" id="{BD1D8E24-ECF4-45F4-A12C-E2F5429177E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9" name="Picture 18" descr="Asset 17.png">
            <a:extLst>
              <a:ext uri="{FF2B5EF4-FFF2-40B4-BE49-F238E27FC236}">
                <a16:creationId xmlns:a16="http://schemas.microsoft.com/office/drawing/2014/main" id="{175E3636-1724-4861-9ABE-595E20E966CE}"/>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19AD2A3-001E-2A8D-BD86-7F5423C158F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A7A3BB0-F587-FB93-9647-4C8F3BC89B38}"/>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in the spring before planting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439638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B7999E-C357-F64F-E3CE-6037D2C11FBF}"/>
              </a:ext>
            </a:extLst>
          </p:cNvPr>
          <p:cNvPicPr>
            <a:picLocks noChangeAspect="1"/>
          </p:cNvPicPr>
          <p:nvPr/>
        </p:nvPicPr>
        <p:blipFill>
          <a:blip r:embed="rId3"/>
          <a:stretch>
            <a:fillRect/>
          </a:stretch>
        </p:blipFill>
        <p:spPr>
          <a:xfrm>
            <a:off x="2650039" y="819947"/>
            <a:ext cx="895853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Fertilizer Source in Corn - At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Isosceles Triangle 15"/>
          <p:cNvSpPr/>
          <p:nvPr/>
        </p:nvSpPr>
        <p:spPr>
          <a:xfrm>
            <a:off x="9932891" y="221876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209647" y="2399966"/>
            <a:ext cx="14807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dry Potash at planting decreased in 2023.</a:t>
            </a:r>
          </a:p>
        </p:txBody>
      </p:sp>
      <p:sp>
        <p:nvSpPr>
          <p:cNvPr id="18" name="Text Placeholder 15">
            <a:extLst>
              <a:ext uri="{FF2B5EF4-FFF2-40B4-BE49-F238E27FC236}">
                <a16:creationId xmlns:a16="http://schemas.microsoft.com/office/drawing/2014/main" id="{FC00E1D4-B21F-470A-8243-5CB2B05DDEC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3" name="Picture 22" descr="Asset 17.png">
            <a:extLst>
              <a:ext uri="{FF2B5EF4-FFF2-40B4-BE49-F238E27FC236}">
                <a16:creationId xmlns:a16="http://schemas.microsoft.com/office/drawing/2014/main" id="{27231A47-DDB3-4469-A2F8-0B7F56DC2DF1}"/>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a:extLst>
              <a:ext uri="{FF2B5EF4-FFF2-40B4-BE49-F238E27FC236}">
                <a16:creationId xmlns:a16="http://schemas.microsoft.com/office/drawing/2014/main" id="{B496B433-00BF-32BC-75BF-D33DD0B4170F}"/>
              </a:ext>
            </a:extLst>
          </p:cNvPr>
          <p:cNvSpPr txBox="1"/>
          <p:nvPr/>
        </p:nvSpPr>
        <p:spPr>
          <a:xfrm>
            <a:off x="5666708" y="1143000"/>
            <a:ext cx="134210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KMag at planting rebounded in 2023.</a:t>
            </a:r>
          </a:p>
        </p:txBody>
      </p:sp>
      <p:pic>
        <p:nvPicPr>
          <p:cNvPr id="3" name="Picture 2">
            <a:extLst>
              <a:ext uri="{FF2B5EF4-FFF2-40B4-BE49-F238E27FC236}">
                <a16:creationId xmlns:a16="http://schemas.microsoft.com/office/drawing/2014/main" id="{94AF8461-0003-D11B-9448-47D60D5D0D81}"/>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BE9F6FBF-7CE3-320E-2B6F-CCD8CDDAC2F5}"/>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potassium (K₂O) volume applied in the spring at planting that was provided by each fertilizer type in each year. The potassium (K₂O) volume was calculated from all sources of potassium (K₂O) contained in all fertilizer types.</a:t>
            </a:r>
          </a:p>
        </p:txBody>
      </p:sp>
    </p:spTree>
    <p:extLst>
      <p:ext uri="{BB962C8B-B14F-4D97-AF65-F5344CB8AC3E}">
        <p14:creationId xmlns:p14="http://schemas.microsoft.com/office/powerpoint/2010/main" val="678484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82FDEF-AE8B-419E-AA64-111C40CDFEB3}"/>
              </a:ext>
            </a:extLst>
          </p:cNvPr>
          <p:cNvPicPr>
            <a:picLocks noChangeAspect="1"/>
          </p:cNvPicPr>
          <p:nvPr/>
        </p:nvPicPr>
        <p:blipFill>
          <a:blip r:embed="rId3"/>
          <a:stretch>
            <a:fillRect/>
          </a:stretch>
        </p:blipFill>
        <p:spPr>
          <a:xfrm>
            <a:off x="2648355" y="816900"/>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Potassium (K₂O) Fertilizer Source in Corn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Text Placeholder 15">
            <a:extLst>
              <a:ext uri="{FF2B5EF4-FFF2-40B4-BE49-F238E27FC236}">
                <a16:creationId xmlns:a16="http://schemas.microsoft.com/office/drawing/2014/main" id="{B5D68515-BBEC-42CE-879F-C2BDE944EBE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B97714F2-AC6F-01F7-F624-A0F60CA8FE56}"/>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245A474-17BE-2D70-20B0-5A277E6D3F0E}"/>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potassium (K₂O) volume applied in corn that came from each fertilizer source.</a:t>
            </a:r>
          </a:p>
          <a:p>
            <a:r>
              <a:rPr lang="en-CA"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1068685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7F0BBA-D426-D6B5-85BA-2321CFCADE36}"/>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Each Sulphur Source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6329711" y="289064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6478105" y="2819400"/>
            <a:ext cx="174990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17% of corn growers used ammonium sulphate in 2023.</a:t>
            </a:r>
          </a:p>
        </p:txBody>
      </p:sp>
      <p:sp>
        <p:nvSpPr>
          <p:cNvPr id="18" name="Text Placeholder 15">
            <a:extLst>
              <a:ext uri="{FF2B5EF4-FFF2-40B4-BE49-F238E27FC236}">
                <a16:creationId xmlns:a16="http://schemas.microsoft.com/office/drawing/2014/main" id="{FC63029B-C26D-4775-A829-C26B4793E1E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80901533-3F41-E615-303C-2BFD04FF730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6FCA282-580F-0445-565E-2A94B0C1D50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AFB02EBF-80E1-60DD-3B4C-504303CE5A45}"/>
              </a:ext>
            </a:extLst>
          </p:cNvPr>
          <p:cNvGraphicFramePr>
            <a:graphicFrameLocks/>
          </p:cNvGraphicFramePr>
          <p:nvPr>
            <p:extLst>
              <p:ext uri="{D42A27DB-BD31-4B8C-83A1-F6EECF244321}">
                <p14:modId xmlns:p14="http://schemas.microsoft.com/office/powerpoint/2010/main" val="285151507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AFB02EBF-80E1-60DD-3B4C-504303CE5A45}"/>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r>
              <a:rPr lang="en-US" dirty="0"/>
              <a:t>The chart illustrates the % of corn growers who indicated that they used this nutrient and each fertilizer type 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1670906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8E5BC-849C-0157-9E33-F2A66670DB94}"/>
              </a:ext>
            </a:extLst>
          </p:cNvPr>
          <p:cNvPicPr>
            <a:picLocks noChangeAspect="1"/>
          </p:cNvPicPr>
          <p:nvPr/>
        </p:nvPicPr>
        <p:blipFill>
          <a:blip r:embed="rId3"/>
          <a:stretch>
            <a:fillRect/>
          </a:stretch>
        </p:blipFill>
        <p:spPr>
          <a:xfrm>
            <a:off x="2648356" y="882551"/>
            <a:ext cx="8961899" cy="564820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 of Corn Growers Using Sulphur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sp>
        <p:nvSpPr>
          <p:cNvPr id="15" name="Text Placeholder 15">
            <a:extLst>
              <a:ext uri="{FF2B5EF4-FFF2-40B4-BE49-F238E27FC236}">
                <a16:creationId xmlns:a16="http://schemas.microsoft.com/office/drawing/2014/main" id="{BAC4D5F0-E3D1-45E3-9635-07763374D0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Rectangle 15">
            <a:extLst>
              <a:ext uri="{FF2B5EF4-FFF2-40B4-BE49-F238E27FC236}">
                <a16:creationId xmlns:a16="http://schemas.microsoft.com/office/drawing/2014/main" id="{34931F70-8B28-4DA7-BBA3-5368BF6D139C}"/>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7" name="Picture 16">
            <a:extLst>
              <a:ext uri="{FF2B5EF4-FFF2-40B4-BE49-F238E27FC236}">
                <a16:creationId xmlns:a16="http://schemas.microsoft.com/office/drawing/2014/main" id="{A15B70B5-51F1-475F-82C4-3F3ADB515AEF}"/>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corn crop, did you apply fertilizer or manure at each timing? – and given the options of a) Applied in fall of previous year, b) in the spring before planting, c) in the spring at planting and d) after planting/in-crop.  For your 2023 corn crop, which fertilizer types did you apply at each timing?</a:t>
            </a:r>
          </a:p>
          <a:p>
            <a:pPr lvl="0">
              <a:defRPr/>
            </a:pPr>
            <a:r>
              <a:rPr lang="en-CA" dirty="0"/>
              <a:t>The chart illustrates the % of corn growers who indicated that they used this nutrient in corn in 2023 by geography,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624259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7"/>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hlinkClick r:id="rId4" action="ppaction://hlinksldjump"/>
            <a:extLst>
              <a:ext uri="{FF2B5EF4-FFF2-40B4-BE49-F238E27FC236}">
                <a16:creationId xmlns:a16="http://schemas.microsoft.com/office/drawing/2014/main" id="{6BF47A85-258E-73DE-35BF-186306047C37}"/>
              </a:ext>
            </a:extLst>
          </p:cNvPr>
          <p:cNvSpPr txBox="1"/>
          <p:nvPr/>
        </p:nvSpPr>
        <p:spPr>
          <a:xfrm>
            <a:off x="99779" y="4336916"/>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Use of Micro/Secondary Nutrients</a:t>
            </a:r>
          </a:p>
        </p:txBody>
      </p:sp>
      <p:sp>
        <p:nvSpPr>
          <p:cNvPr id="2" name="Title 1"/>
          <p:cNvSpPr>
            <a:spLocks noGrp="1"/>
          </p:cNvSpPr>
          <p:nvPr>
            <p:ph type="title" idx="4294967295"/>
          </p:nvPr>
        </p:nvSpPr>
        <p:spPr>
          <a:xfrm>
            <a:off x="-1588" y="50802"/>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Grain Corn</a:t>
            </a:r>
          </a:p>
        </p:txBody>
      </p:sp>
      <p:pic>
        <p:nvPicPr>
          <p:cNvPr id="25" name="Picture 24" descr="Asset 7.png"/>
          <p:cNvPicPr>
            <a:picLocks noChangeAspect="1"/>
          </p:cNvPicPr>
          <p:nvPr/>
        </p:nvPicPr>
        <p:blipFill>
          <a:blip r:embed="rId5" cstate="print"/>
          <a:stretch>
            <a:fillRect/>
          </a:stretch>
        </p:blipFill>
        <p:spPr>
          <a:xfrm>
            <a:off x="1141412" y="5329583"/>
            <a:ext cx="301752" cy="301752"/>
          </a:xfrm>
          <a:prstGeom prst="rect">
            <a:avLst/>
          </a:prstGeom>
        </p:spPr>
      </p:pic>
      <p:sp>
        <p:nvSpPr>
          <p:cNvPr id="100" name="Rectangle 29"/>
          <p:cNvSpPr>
            <a:spLocks noChangeArrowheads="1"/>
          </p:cNvSpPr>
          <p:nvPr/>
        </p:nvSpPr>
        <p:spPr bwMode="auto">
          <a:xfrm>
            <a:off x="5393796" y="1473201"/>
            <a:ext cx="6795029" cy="42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application timings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nutrients and fertilizer types are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placements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rates are being applied?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do farmers vary their fertilizer program from field to field?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incorporating nitrogen fixing crops into their rotation?</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farmers decide what fertilizer rate to apply?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extensively are nitrogen stabilized products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actual yields compare to target yields?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applying micro or secondary nutrients?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tillage practices were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were biostimulants used? </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3" name="Rounded Rectangle 112">
            <a:extLst>
              <a:ext uri="{FF2B5EF4-FFF2-40B4-BE49-F238E27FC236}">
                <a16:creationId xmlns:a16="http://schemas.microsoft.com/office/drawing/2014/main" id="{35063BDE-581D-E969-51EB-5B4DAB0D6F6E}"/>
              </a:ext>
            </a:extLst>
          </p:cNvPr>
          <p:cNvSpPr/>
          <p:nvPr/>
        </p:nvSpPr>
        <p:spPr>
          <a:xfrm>
            <a:off x="42516" y="364296"/>
            <a:ext cx="72000" cy="4896000"/>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hlinkClick r:id="rId7" action="ppaction://hlinksldjump"/>
            <a:extLst>
              <a:ext uri="{FF2B5EF4-FFF2-40B4-BE49-F238E27FC236}">
                <a16:creationId xmlns:a16="http://schemas.microsoft.com/office/drawing/2014/main" id="{918A2513-3D3B-2363-6DC0-C123FAF1DC97}"/>
              </a:ext>
            </a:extLst>
          </p:cNvPr>
          <p:cNvSpPr txBox="1"/>
          <p:nvPr/>
        </p:nvSpPr>
        <p:spPr>
          <a:xfrm>
            <a:off x="99779" y="34290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Timing</a:t>
            </a:r>
          </a:p>
        </p:txBody>
      </p:sp>
      <p:sp>
        <p:nvSpPr>
          <p:cNvPr id="5" name="TextBox 4">
            <a:hlinkClick r:id="rId8" action="ppaction://hlinksldjump"/>
            <a:extLst>
              <a:ext uri="{FF2B5EF4-FFF2-40B4-BE49-F238E27FC236}">
                <a16:creationId xmlns:a16="http://schemas.microsoft.com/office/drawing/2014/main" id="{B5DB15E7-29D9-8728-E015-9F2E9E82F958}"/>
              </a:ext>
            </a:extLst>
          </p:cNvPr>
          <p:cNvSpPr txBox="1"/>
          <p:nvPr/>
        </p:nvSpPr>
        <p:spPr>
          <a:xfrm>
            <a:off x="99779" y="496516"/>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Source</a:t>
            </a:r>
          </a:p>
        </p:txBody>
      </p:sp>
      <p:sp>
        <p:nvSpPr>
          <p:cNvPr id="6" name="TextBox 5">
            <a:hlinkClick r:id="rId9" action="ppaction://hlinksldjump"/>
            <a:extLst>
              <a:ext uri="{FF2B5EF4-FFF2-40B4-BE49-F238E27FC236}">
                <a16:creationId xmlns:a16="http://schemas.microsoft.com/office/drawing/2014/main" id="{25DC1AB2-A50B-54A0-7E94-0BF82E6F8588}"/>
              </a:ext>
            </a:extLst>
          </p:cNvPr>
          <p:cNvSpPr txBox="1"/>
          <p:nvPr/>
        </p:nvSpPr>
        <p:spPr>
          <a:xfrm>
            <a:off x="99779" y="650132"/>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Placement</a:t>
            </a:r>
          </a:p>
        </p:txBody>
      </p:sp>
      <p:sp>
        <p:nvSpPr>
          <p:cNvPr id="7" name="TextBox 6">
            <a:hlinkClick r:id="rId10" action="ppaction://hlinksldjump"/>
            <a:extLst>
              <a:ext uri="{FF2B5EF4-FFF2-40B4-BE49-F238E27FC236}">
                <a16:creationId xmlns:a16="http://schemas.microsoft.com/office/drawing/2014/main" id="{19458C45-74E3-E4E2-1B26-28FF6F7E6493}"/>
              </a:ext>
            </a:extLst>
          </p:cNvPr>
          <p:cNvSpPr txBox="1"/>
          <p:nvPr/>
        </p:nvSpPr>
        <p:spPr>
          <a:xfrm>
            <a:off x="99779" y="803748"/>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Nitrogen Rates</a:t>
            </a:r>
          </a:p>
        </p:txBody>
      </p:sp>
      <p:sp>
        <p:nvSpPr>
          <p:cNvPr id="8" name="TextBox 7">
            <a:hlinkClick r:id="rId11" action="ppaction://hlinksldjump"/>
            <a:extLst>
              <a:ext uri="{FF2B5EF4-FFF2-40B4-BE49-F238E27FC236}">
                <a16:creationId xmlns:a16="http://schemas.microsoft.com/office/drawing/2014/main" id="{EF00D729-6A82-BF44-19DB-96823F513579}"/>
              </a:ext>
            </a:extLst>
          </p:cNvPr>
          <p:cNvSpPr txBox="1"/>
          <p:nvPr/>
        </p:nvSpPr>
        <p:spPr>
          <a:xfrm>
            <a:off x="99779" y="1418212"/>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Fertilizer Program</a:t>
            </a:r>
          </a:p>
        </p:txBody>
      </p:sp>
      <p:sp>
        <p:nvSpPr>
          <p:cNvPr id="9" name="TextBox 8">
            <a:hlinkClick r:id="rId12" action="ppaction://hlinksldjump"/>
            <a:extLst>
              <a:ext uri="{FF2B5EF4-FFF2-40B4-BE49-F238E27FC236}">
                <a16:creationId xmlns:a16="http://schemas.microsoft.com/office/drawing/2014/main" id="{8C507972-C807-37A8-987B-1B0C046952D5}"/>
              </a:ext>
            </a:extLst>
          </p:cNvPr>
          <p:cNvSpPr txBox="1"/>
          <p:nvPr/>
        </p:nvSpPr>
        <p:spPr>
          <a:xfrm>
            <a:off x="99779" y="2032676"/>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Nitrogen Fixing Crop in Previous Year</a:t>
            </a:r>
          </a:p>
        </p:txBody>
      </p:sp>
      <p:sp>
        <p:nvSpPr>
          <p:cNvPr id="10" name="TextBox 9">
            <a:hlinkClick r:id="rId13" action="ppaction://hlinksldjump"/>
            <a:extLst>
              <a:ext uri="{FF2B5EF4-FFF2-40B4-BE49-F238E27FC236}">
                <a16:creationId xmlns:a16="http://schemas.microsoft.com/office/drawing/2014/main" id="{9585FAE5-71B1-9C1C-D5D6-138E86E78A57}"/>
              </a:ext>
            </a:extLst>
          </p:cNvPr>
          <p:cNvSpPr txBox="1"/>
          <p:nvPr/>
        </p:nvSpPr>
        <p:spPr>
          <a:xfrm>
            <a:off x="99779" y="2339908"/>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Approaches Used To Decide Fertilizer Rate</a:t>
            </a:r>
          </a:p>
        </p:txBody>
      </p:sp>
      <p:sp>
        <p:nvSpPr>
          <p:cNvPr id="11" name="TextBox 10">
            <a:hlinkClick r:id="rId14" action="ppaction://hlinksldjump"/>
            <a:extLst>
              <a:ext uri="{FF2B5EF4-FFF2-40B4-BE49-F238E27FC236}">
                <a16:creationId xmlns:a16="http://schemas.microsoft.com/office/drawing/2014/main" id="{C0CD9C77-AEE2-87B9-67C8-1C387AE2F653}"/>
              </a:ext>
            </a:extLst>
          </p:cNvPr>
          <p:cNvSpPr txBox="1"/>
          <p:nvPr/>
        </p:nvSpPr>
        <p:spPr>
          <a:xfrm>
            <a:off x="99779" y="3568836"/>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Nitrogen Stabilizers</a:t>
            </a:r>
          </a:p>
        </p:txBody>
      </p:sp>
      <p:sp>
        <p:nvSpPr>
          <p:cNvPr id="12" name="TextBox 11">
            <a:hlinkClick r:id="rId15" action="ppaction://hlinksldjump"/>
            <a:extLst>
              <a:ext uri="{FF2B5EF4-FFF2-40B4-BE49-F238E27FC236}">
                <a16:creationId xmlns:a16="http://schemas.microsoft.com/office/drawing/2014/main" id="{8EC8CBD5-9ABD-3A41-F60F-5C7F79D316F8}"/>
              </a:ext>
            </a:extLst>
          </p:cNvPr>
          <p:cNvSpPr txBox="1"/>
          <p:nvPr/>
        </p:nvSpPr>
        <p:spPr>
          <a:xfrm>
            <a:off x="99779" y="3876068"/>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Target Yield vs. Actual Yield</a:t>
            </a:r>
          </a:p>
        </p:txBody>
      </p:sp>
      <p:sp>
        <p:nvSpPr>
          <p:cNvPr id="14" name="TextBox 13">
            <a:hlinkClick r:id="rId16" action="ppaction://hlinksldjump"/>
            <a:extLst>
              <a:ext uri="{FF2B5EF4-FFF2-40B4-BE49-F238E27FC236}">
                <a16:creationId xmlns:a16="http://schemas.microsoft.com/office/drawing/2014/main" id="{8F0F538E-CC39-EDF6-7D77-618BF52E4CB7}"/>
              </a:ext>
            </a:extLst>
          </p:cNvPr>
          <p:cNvSpPr txBox="1"/>
          <p:nvPr/>
        </p:nvSpPr>
        <p:spPr>
          <a:xfrm>
            <a:off x="99779" y="4644148"/>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Tillage Practices</a:t>
            </a:r>
          </a:p>
        </p:txBody>
      </p:sp>
      <p:sp>
        <p:nvSpPr>
          <p:cNvPr id="15" name="TextBox 14">
            <a:hlinkClick r:id="rId17" action="ppaction://hlinksldjump"/>
            <a:extLst>
              <a:ext uri="{FF2B5EF4-FFF2-40B4-BE49-F238E27FC236}">
                <a16:creationId xmlns:a16="http://schemas.microsoft.com/office/drawing/2014/main" id="{5DDDFC09-B402-E84F-A27F-D77781C30888}"/>
              </a:ext>
            </a:extLst>
          </p:cNvPr>
          <p:cNvSpPr txBox="1"/>
          <p:nvPr/>
        </p:nvSpPr>
        <p:spPr>
          <a:xfrm>
            <a:off x="99779" y="172544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Consistency with 4R Practices</a:t>
            </a:r>
          </a:p>
        </p:txBody>
      </p:sp>
      <p:sp>
        <p:nvSpPr>
          <p:cNvPr id="16" name="TextBox 15">
            <a:hlinkClick r:id="rId18" action="ppaction://hlinksldjump"/>
            <a:extLst>
              <a:ext uri="{FF2B5EF4-FFF2-40B4-BE49-F238E27FC236}">
                <a16:creationId xmlns:a16="http://schemas.microsoft.com/office/drawing/2014/main" id="{36CAC95D-6800-3724-0B17-BCDFE90EA7A3}"/>
              </a:ext>
            </a:extLst>
          </p:cNvPr>
          <p:cNvSpPr txBox="1"/>
          <p:nvPr/>
        </p:nvSpPr>
        <p:spPr>
          <a:xfrm>
            <a:off x="99779" y="95736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Phosphorus Rates</a:t>
            </a:r>
          </a:p>
        </p:txBody>
      </p:sp>
      <p:sp>
        <p:nvSpPr>
          <p:cNvPr id="17" name="TextBox 16">
            <a:hlinkClick r:id="rId19" action="ppaction://hlinksldjump"/>
            <a:extLst>
              <a:ext uri="{FF2B5EF4-FFF2-40B4-BE49-F238E27FC236}">
                <a16:creationId xmlns:a16="http://schemas.microsoft.com/office/drawing/2014/main" id="{557FC6A2-566F-E401-98AF-AA395DC77AAC}"/>
              </a:ext>
            </a:extLst>
          </p:cNvPr>
          <p:cNvSpPr txBox="1"/>
          <p:nvPr/>
        </p:nvSpPr>
        <p:spPr>
          <a:xfrm>
            <a:off x="99779" y="111098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Potassium Rates</a:t>
            </a:r>
          </a:p>
        </p:txBody>
      </p:sp>
      <p:sp>
        <p:nvSpPr>
          <p:cNvPr id="18" name="TextBox 17">
            <a:hlinkClick r:id="rId20" action="ppaction://hlinksldjump"/>
            <a:extLst>
              <a:ext uri="{FF2B5EF4-FFF2-40B4-BE49-F238E27FC236}">
                <a16:creationId xmlns:a16="http://schemas.microsoft.com/office/drawing/2014/main" id="{FB6AB3E4-DCF2-0C8F-9465-9D5DFD3E9538}"/>
              </a:ext>
            </a:extLst>
          </p:cNvPr>
          <p:cNvSpPr txBox="1"/>
          <p:nvPr/>
        </p:nvSpPr>
        <p:spPr>
          <a:xfrm>
            <a:off x="99779" y="1264596"/>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Sulphur Rates</a:t>
            </a:r>
          </a:p>
        </p:txBody>
      </p:sp>
      <p:sp>
        <p:nvSpPr>
          <p:cNvPr id="19" name="TextBox 18">
            <a:hlinkClick r:id="rId21" action="ppaction://hlinksldjump"/>
            <a:extLst>
              <a:ext uri="{FF2B5EF4-FFF2-40B4-BE49-F238E27FC236}">
                <a16:creationId xmlns:a16="http://schemas.microsoft.com/office/drawing/2014/main" id="{E074B54E-3A72-ADCA-463D-30190E199829}"/>
              </a:ext>
            </a:extLst>
          </p:cNvPr>
          <p:cNvSpPr txBox="1"/>
          <p:nvPr/>
        </p:nvSpPr>
        <p:spPr>
          <a:xfrm>
            <a:off x="99779" y="2186292"/>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Rates Set By Field Based On Expected Crop Yield</a:t>
            </a:r>
            <a:endParaRPr lang="en-CA" sz="1050" dirty="0">
              <a:solidFill>
                <a:schemeClr val="bg1"/>
              </a:solidFill>
              <a:latin typeface="Calibri Light" pitchFamily="34" charset="0"/>
              <a:cs typeface="Calibri Light" pitchFamily="34" charset="0"/>
            </a:endParaRPr>
          </a:p>
        </p:txBody>
      </p:sp>
      <p:sp>
        <p:nvSpPr>
          <p:cNvPr id="20" name="TextBox 19">
            <a:hlinkClick r:id="rId22" action="ppaction://hlinksldjump"/>
            <a:extLst>
              <a:ext uri="{FF2B5EF4-FFF2-40B4-BE49-F238E27FC236}">
                <a16:creationId xmlns:a16="http://schemas.microsoft.com/office/drawing/2014/main" id="{A0757732-55BD-07AE-270C-78742C41659F}"/>
              </a:ext>
            </a:extLst>
          </p:cNvPr>
          <p:cNvSpPr txBox="1"/>
          <p:nvPr/>
        </p:nvSpPr>
        <p:spPr>
          <a:xfrm>
            <a:off x="99779" y="3722452"/>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EEFs by Timing</a:t>
            </a:r>
          </a:p>
        </p:txBody>
      </p:sp>
      <p:sp>
        <p:nvSpPr>
          <p:cNvPr id="21" name="TextBox 20">
            <a:hlinkClick r:id="rId23" action="ppaction://hlinksldjump"/>
            <a:extLst>
              <a:ext uri="{FF2B5EF4-FFF2-40B4-BE49-F238E27FC236}">
                <a16:creationId xmlns:a16="http://schemas.microsoft.com/office/drawing/2014/main" id="{CDFD406A-4AE6-B677-C717-C675B098FAF4}"/>
              </a:ext>
            </a:extLst>
          </p:cNvPr>
          <p:cNvSpPr txBox="1"/>
          <p:nvPr/>
        </p:nvSpPr>
        <p:spPr>
          <a:xfrm>
            <a:off x="99779" y="4490532"/>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Custom Application by Timing</a:t>
            </a:r>
          </a:p>
        </p:txBody>
      </p:sp>
      <p:sp>
        <p:nvSpPr>
          <p:cNvPr id="22" name="TextBox 21">
            <a:hlinkClick r:id="rId24" action="ppaction://hlinksldjump"/>
            <a:extLst>
              <a:ext uri="{FF2B5EF4-FFF2-40B4-BE49-F238E27FC236}">
                <a16:creationId xmlns:a16="http://schemas.microsoft.com/office/drawing/2014/main" id="{15E36098-1C95-7AF8-2677-3E77D9D94AEC}"/>
              </a:ext>
            </a:extLst>
          </p:cNvPr>
          <p:cNvSpPr txBox="1"/>
          <p:nvPr/>
        </p:nvSpPr>
        <p:spPr>
          <a:xfrm>
            <a:off x="99779" y="495138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Biostimulants</a:t>
            </a:r>
          </a:p>
        </p:txBody>
      </p:sp>
      <p:sp>
        <p:nvSpPr>
          <p:cNvPr id="23" name="TextBox 22">
            <a:hlinkClick r:id="rId25" action="ppaction://hlinksldjump"/>
            <a:extLst>
              <a:ext uri="{FF2B5EF4-FFF2-40B4-BE49-F238E27FC236}">
                <a16:creationId xmlns:a16="http://schemas.microsoft.com/office/drawing/2014/main" id="{F315CD16-063C-22BC-81C4-B6C77B075A3D}"/>
              </a:ext>
            </a:extLst>
          </p:cNvPr>
          <p:cNvSpPr txBox="1"/>
          <p:nvPr/>
        </p:nvSpPr>
        <p:spPr>
          <a:xfrm>
            <a:off x="99779" y="1571828"/>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Variable Rates by Fertilizer Type</a:t>
            </a:r>
          </a:p>
        </p:txBody>
      </p:sp>
      <p:sp>
        <p:nvSpPr>
          <p:cNvPr id="24" name="TextBox 23">
            <a:hlinkClick r:id="rId26" action="ppaction://hlinksldjump"/>
            <a:extLst>
              <a:ext uri="{FF2B5EF4-FFF2-40B4-BE49-F238E27FC236}">
                <a16:creationId xmlns:a16="http://schemas.microsoft.com/office/drawing/2014/main" id="{70EE0C14-F2C6-BC88-7DB0-E8F96B738EEF}"/>
              </a:ext>
            </a:extLst>
          </p:cNvPr>
          <p:cNvSpPr txBox="1"/>
          <p:nvPr/>
        </p:nvSpPr>
        <p:spPr>
          <a:xfrm>
            <a:off x="99779" y="249352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Main Person Who Determined Fertilizer Rate</a:t>
            </a:r>
          </a:p>
        </p:txBody>
      </p:sp>
      <p:sp>
        <p:nvSpPr>
          <p:cNvPr id="27" name="TextBox 26">
            <a:hlinkClick r:id="rId27" action="ppaction://hlinksldjump"/>
            <a:extLst>
              <a:ext uri="{FF2B5EF4-FFF2-40B4-BE49-F238E27FC236}">
                <a16:creationId xmlns:a16="http://schemas.microsoft.com/office/drawing/2014/main" id="{9785AC7F-8AD2-9F14-F4B9-192BC945915F}"/>
              </a:ext>
            </a:extLst>
          </p:cNvPr>
          <p:cNvSpPr txBox="1"/>
          <p:nvPr/>
        </p:nvSpPr>
        <p:spPr>
          <a:xfrm>
            <a:off x="99779" y="2800756"/>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Professional Designation</a:t>
            </a:r>
          </a:p>
        </p:txBody>
      </p:sp>
      <p:sp>
        <p:nvSpPr>
          <p:cNvPr id="36" name="TextBox 35">
            <a:hlinkClick r:id="rId28" action="ppaction://hlinksldjump"/>
            <a:extLst>
              <a:ext uri="{FF2B5EF4-FFF2-40B4-BE49-F238E27FC236}">
                <a16:creationId xmlns:a16="http://schemas.microsoft.com/office/drawing/2014/main" id="{23594BE8-957A-8A06-B205-7DE7761C0DD1}"/>
              </a:ext>
            </a:extLst>
          </p:cNvPr>
          <p:cNvSpPr txBox="1"/>
          <p:nvPr/>
        </p:nvSpPr>
        <p:spPr>
          <a:xfrm>
            <a:off x="99779" y="2954372"/>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Importance of Professional Designation</a:t>
            </a:r>
          </a:p>
        </p:txBody>
      </p:sp>
      <p:sp>
        <p:nvSpPr>
          <p:cNvPr id="37" name="TextBox 36">
            <a:hlinkClick r:id="rId29" action="ppaction://hlinksldjump"/>
            <a:extLst>
              <a:ext uri="{FF2B5EF4-FFF2-40B4-BE49-F238E27FC236}">
                <a16:creationId xmlns:a16="http://schemas.microsoft.com/office/drawing/2014/main" id="{DD702FD7-F6F3-D64E-9CDB-A2F7B47F94F8}"/>
              </a:ext>
            </a:extLst>
          </p:cNvPr>
          <p:cNvSpPr txBox="1"/>
          <p:nvPr/>
        </p:nvSpPr>
        <p:spPr>
          <a:xfrm>
            <a:off x="99779" y="3107988"/>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Deviation from Recommended Application Rate</a:t>
            </a:r>
          </a:p>
        </p:txBody>
      </p:sp>
      <p:sp>
        <p:nvSpPr>
          <p:cNvPr id="38" name="TextBox 37">
            <a:hlinkClick r:id="rId30" action="ppaction://hlinksldjump"/>
            <a:extLst>
              <a:ext uri="{FF2B5EF4-FFF2-40B4-BE49-F238E27FC236}">
                <a16:creationId xmlns:a16="http://schemas.microsoft.com/office/drawing/2014/main" id="{36D33354-B05A-055B-8D8A-68AF21ABD987}"/>
              </a:ext>
            </a:extLst>
          </p:cNvPr>
          <p:cNvSpPr txBox="1"/>
          <p:nvPr/>
        </p:nvSpPr>
        <p:spPr>
          <a:xfrm>
            <a:off x="99779" y="326160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Increasing Rate</a:t>
            </a:r>
          </a:p>
        </p:txBody>
      </p:sp>
      <p:sp>
        <p:nvSpPr>
          <p:cNvPr id="42" name="TextBox 41">
            <a:hlinkClick r:id="rId31" action="ppaction://hlinksldjump"/>
            <a:extLst>
              <a:ext uri="{FF2B5EF4-FFF2-40B4-BE49-F238E27FC236}">
                <a16:creationId xmlns:a16="http://schemas.microsoft.com/office/drawing/2014/main" id="{47F48FBF-AC3B-88E2-20FC-970A37FE0212}"/>
              </a:ext>
            </a:extLst>
          </p:cNvPr>
          <p:cNvSpPr txBox="1"/>
          <p:nvPr/>
        </p:nvSpPr>
        <p:spPr>
          <a:xfrm>
            <a:off x="99779" y="341522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Decreasing Rate</a:t>
            </a:r>
          </a:p>
        </p:txBody>
      </p:sp>
      <p:sp>
        <p:nvSpPr>
          <p:cNvPr id="59" name="TextBox 58">
            <a:hlinkClick r:id="rId32" action="ppaction://hlinksldjump"/>
            <a:extLst>
              <a:ext uri="{FF2B5EF4-FFF2-40B4-BE49-F238E27FC236}">
                <a16:creationId xmlns:a16="http://schemas.microsoft.com/office/drawing/2014/main" id="{ED95449D-A149-2C9C-9DA2-59166BDE326F}"/>
              </a:ext>
            </a:extLst>
          </p:cNvPr>
          <p:cNvSpPr txBox="1"/>
          <p:nvPr/>
        </p:nvSpPr>
        <p:spPr>
          <a:xfrm>
            <a:off x="99779" y="264714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Rate Decisions on 4R Consistency Compliance</a:t>
            </a:r>
          </a:p>
        </p:txBody>
      </p:sp>
      <p:sp>
        <p:nvSpPr>
          <p:cNvPr id="66" name="TextBox 65">
            <a:hlinkClick r:id="rId33" action="ppaction://hlinksldjump"/>
            <a:extLst>
              <a:ext uri="{FF2B5EF4-FFF2-40B4-BE49-F238E27FC236}">
                <a16:creationId xmlns:a16="http://schemas.microsoft.com/office/drawing/2014/main" id="{37C792FB-6F49-C5DF-502A-B8782212D141}"/>
              </a:ext>
            </a:extLst>
          </p:cNvPr>
          <p:cNvSpPr txBox="1"/>
          <p:nvPr/>
        </p:nvSpPr>
        <p:spPr>
          <a:xfrm>
            <a:off x="99779" y="510499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Use of Nitrogen Fixing Biostimulants</a:t>
            </a:r>
          </a:p>
        </p:txBody>
      </p:sp>
      <p:sp>
        <p:nvSpPr>
          <p:cNvPr id="67" name="TextBox 66">
            <a:hlinkClick r:id="rId34" action="ppaction://hlinksldjump"/>
            <a:extLst>
              <a:ext uri="{FF2B5EF4-FFF2-40B4-BE49-F238E27FC236}">
                <a16:creationId xmlns:a16="http://schemas.microsoft.com/office/drawing/2014/main" id="{8B1A2258-AD62-BD13-91FC-860FB4A9DF89}"/>
              </a:ext>
            </a:extLst>
          </p:cNvPr>
          <p:cNvSpPr txBox="1"/>
          <p:nvPr/>
        </p:nvSpPr>
        <p:spPr>
          <a:xfrm>
            <a:off x="99779" y="4029684"/>
            <a:ext cx="2952000" cy="145473"/>
          </a:xfrm>
          <a:prstGeom prst="rect">
            <a:avLst/>
          </a:prstGeom>
          <a:noFill/>
        </p:spPr>
        <p:txBody>
          <a:bodyPr wrap="square" tIns="0" bIns="0" rtlCol="0">
            <a:noAutofit/>
          </a:bodyPr>
          <a:lstStyle/>
          <a:p>
            <a:r>
              <a:rPr lang="en-CA" sz="1050" dirty="0">
                <a:solidFill>
                  <a:schemeClr val="bg1"/>
                </a:solidFill>
                <a:latin typeface="Calibri Light" pitchFamily="34" charset="0"/>
                <a:cs typeface="Calibri Light" pitchFamily="34" charset="0"/>
              </a:rPr>
              <a:t>Nitrogen Use Efficiency</a:t>
            </a:r>
          </a:p>
        </p:txBody>
      </p:sp>
      <p:sp>
        <p:nvSpPr>
          <p:cNvPr id="68" name="TextBox 67">
            <a:hlinkClick r:id="rId35" action="ppaction://hlinksldjump"/>
            <a:extLst>
              <a:ext uri="{FF2B5EF4-FFF2-40B4-BE49-F238E27FC236}">
                <a16:creationId xmlns:a16="http://schemas.microsoft.com/office/drawing/2014/main" id="{A3770BCD-DFC6-EFF0-5343-B6D3AA063667}"/>
              </a:ext>
            </a:extLst>
          </p:cNvPr>
          <p:cNvSpPr txBox="1"/>
          <p:nvPr/>
        </p:nvSpPr>
        <p:spPr>
          <a:xfrm>
            <a:off x="99779" y="187906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Reasons for Not Meeting Consistency Criteria</a:t>
            </a:r>
          </a:p>
        </p:txBody>
      </p:sp>
      <p:sp>
        <p:nvSpPr>
          <p:cNvPr id="69" name="TextBox 68">
            <a:hlinkClick r:id="rId36" action="ppaction://hlinksldjump"/>
            <a:extLst>
              <a:ext uri="{FF2B5EF4-FFF2-40B4-BE49-F238E27FC236}">
                <a16:creationId xmlns:a16="http://schemas.microsoft.com/office/drawing/2014/main" id="{4E295879-2EB1-F4F1-8280-6EACCC92E280}"/>
              </a:ext>
            </a:extLst>
          </p:cNvPr>
          <p:cNvSpPr txBox="1"/>
          <p:nvPr/>
        </p:nvSpPr>
        <p:spPr>
          <a:xfrm>
            <a:off x="99779" y="4183300"/>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Factors Considered When Setting Target Yield</a:t>
            </a:r>
            <a:endParaRPr lang="en-CA" sz="1050" dirty="0">
              <a:solidFill>
                <a:schemeClr val="bg1"/>
              </a:solidFill>
              <a:latin typeface="Calibri Light" pitchFamily="34" charset="0"/>
              <a:cs typeface="Calibri Light" pitchFamily="34" charset="0"/>
            </a:endParaRPr>
          </a:p>
        </p:txBody>
      </p:sp>
      <p:sp>
        <p:nvSpPr>
          <p:cNvPr id="70" name="TextBox 69">
            <a:hlinkClick r:id="rId37" action="ppaction://hlinksldjump"/>
            <a:extLst>
              <a:ext uri="{FF2B5EF4-FFF2-40B4-BE49-F238E27FC236}">
                <a16:creationId xmlns:a16="http://schemas.microsoft.com/office/drawing/2014/main" id="{F010815D-C933-12AF-04F4-75878B08270C}"/>
              </a:ext>
            </a:extLst>
          </p:cNvPr>
          <p:cNvSpPr txBox="1"/>
          <p:nvPr/>
        </p:nvSpPr>
        <p:spPr>
          <a:xfrm>
            <a:off x="99779" y="4797764"/>
            <a:ext cx="29520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Application To Fertilize Next Year's Crop</a:t>
            </a:r>
            <a:endParaRPr lang="en-CA" sz="105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73265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75A84D-AF35-067B-7A20-E1ED45C32C2C}"/>
              </a:ext>
            </a:extLst>
          </p:cNvPr>
          <p:cNvPicPr>
            <a:picLocks noChangeAspect="1"/>
          </p:cNvPicPr>
          <p:nvPr/>
        </p:nvPicPr>
        <p:blipFill>
          <a:blip r:embed="rId3"/>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Acres Treated With Each Sulphur Source in Corn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rot="16200000">
            <a:off x="7025215" y="28637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7201971" y="2792505"/>
            <a:ext cx="186424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20% of corn acres were treated with ammonium sulphate in 2023.</a:t>
            </a:r>
          </a:p>
        </p:txBody>
      </p:sp>
      <p:sp>
        <p:nvSpPr>
          <p:cNvPr id="18" name="Text Placeholder 15">
            <a:extLst>
              <a:ext uri="{FF2B5EF4-FFF2-40B4-BE49-F238E27FC236}">
                <a16:creationId xmlns:a16="http://schemas.microsoft.com/office/drawing/2014/main" id="{4B95999E-3283-41F0-8069-E36A9EA43E2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Rectangle 23">
            <a:hlinkClick r:id="rId7" action="ppaction://hlinksldjump"/>
            <a:extLst>
              <a:ext uri="{FF2B5EF4-FFF2-40B4-BE49-F238E27FC236}">
                <a16:creationId xmlns:a16="http://schemas.microsoft.com/office/drawing/2014/main" id="{1804E0A3-7AF7-4006-A3FB-3ADAA4264E7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5B930866-0FE4-421A-E232-81829362FBF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C8F566B-60EF-441A-0ABE-457B62AA634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D4D0D4E5-DA73-11DE-ABAD-40A6E0F2171C}"/>
              </a:ext>
            </a:extLst>
          </p:cNvPr>
          <p:cNvGraphicFramePr>
            <a:graphicFrameLocks/>
          </p:cNvGraphicFramePr>
          <p:nvPr>
            <p:extLst>
              <p:ext uri="{D42A27DB-BD31-4B8C-83A1-F6EECF244321}">
                <p14:modId xmlns:p14="http://schemas.microsoft.com/office/powerpoint/2010/main" val="47939047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D4D0D4E5-DA73-11DE-ABAD-40A6E0F2171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acres of corn, how many acres of each fertilizer type did you apply?”</a:t>
            </a:r>
          </a:p>
          <a:p>
            <a:pPr lvl="0">
              <a:defRPr/>
            </a:pPr>
            <a:r>
              <a:rPr lang="en-US" dirty="0"/>
              <a:t>The chart illustrates the % of total corn acres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872773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5DA346-E2BB-DA96-D849-FCBEFFB46D32}"/>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Sulphur Volume 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1" name="Text Placeholder 15">
            <a:extLst>
              <a:ext uri="{FF2B5EF4-FFF2-40B4-BE49-F238E27FC236}">
                <a16:creationId xmlns:a16="http://schemas.microsoft.com/office/drawing/2014/main" id="{5C3784BC-EC46-4E70-AB0F-0773F16EA925}"/>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a:extLst>
              <a:ext uri="{FF2B5EF4-FFF2-40B4-BE49-F238E27FC236}">
                <a16:creationId xmlns:a16="http://schemas.microsoft.com/office/drawing/2014/main" id="{50FC3A86-DD8C-4463-A787-861DED0FD0DB}"/>
              </a:ext>
            </a:extLst>
          </p:cNvPr>
          <p:cNvSpPr txBox="1"/>
          <p:nvPr/>
        </p:nvSpPr>
        <p:spPr>
          <a:xfrm>
            <a:off x="8228012" y="5545182"/>
            <a:ext cx="18424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34 million pounds of Sulphur was applied in corn in 2023.</a:t>
            </a:r>
          </a:p>
        </p:txBody>
      </p:sp>
      <p:graphicFrame>
        <p:nvGraphicFramePr>
          <p:cNvPr id="3" name="Object 2">
            <a:extLst>
              <a:ext uri="{FF2B5EF4-FFF2-40B4-BE49-F238E27FC236}">
                <a16:creationId xmlns:a16="http://schemas.microsoft.com/office/drawing/2014/main" id="{0103AA59-DC3B-9C9E-1B5D-5D2708A16B50}"/>
              </a:ext>
            </a:extLst>
          </p:cNvPr>
          <p:cNvGraphicFramePr>
            <a:graphicFrameLocks/>
          </p:cNvGraphicFramePr>
          <p:nvPr>
            <p:extLst>
              <p:ext uri="{D42A27DB-BD31-4B8C-83A1-F6EECF244321}">
                <p14:modId xmlns:p14="http://schemas.microsoft.com/office/powerpoint/2010/main" val="47437011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0103AA59-DC3B-9C9E-1B5D-5D2708A16B50}"/>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The sulphur volume was calculated from all sources of sulphur contained in all fertilizer types.</a:t>
            </a:r>
          </a:p>
        </p:txBody>
      </p:sp>
    </p:spTree>
    <p:extLst>
      <p:ext uri="{BB962C8B-B14F-4D97-AF65-F5344CB8AC3E}">
        <p14:creationId xmlns:p14="http://schemas.microsoft.com/office/powerpoint/2010/main" val="3966554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44DDB-9D51-27DE-5A31-D3C69F8DB6E7}"/>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Sulphur Volume in Corn</a:t>
            </a:r>
            <a:r>
              <a:rPr lang="en-CA" sz="2200" dirty="0"/>
              <a:t>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 Placeholder 15">
            <a:extLst>
              <a:ext uri="{FF2B5EF4-FFF2-40B4-BE49-F238E27FC236}">
                <a16:creationId xmlns:a16="http://schemas.microsoft.com/office/drawing/2014/main" id="{6B8A98E5-E834-4939-BB9E-7ECD0764B429}"/>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7E603B7D-E1C4-805B-5F49-7B45C096609B}"/>
              </a:ext>
            </a:extLst>
          </p:cNvPr>
          <p:cNvGraphicFramePr>
            <a:graphicFrameLocks/>
          </p:cNvGraphicFramePr>
          <p:nvPr>
            <p:extLst>
              <p:ext uri="{D42A27DB-BD31-4B8C-83A1-F6EECF244321}">
                <p14:modId xmlns:p14="http://schemas.microsoft.com/office/powerpoint/2010/main" val="228233725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7E603B7D-E1C4-805B-5F49-7B45C096609B}"/>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total sulphur volume (000’s of pounds)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57023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C1D1E2-ADBF-8154-2860-7D6082D9303F}"/>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Corn - All Timings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8" name="Text Placeholder 15">
            <a:extLst>
              <a:ext uri="{FF2B5EF4-FFF2-40B4-BE49-F238E27FC236}">
                <a16:creationId xmlns:a16="http://schemas.microsoft.com/office/drawing/2014/main" id="{71E1E338-6DD1-4720-A029-E0D30CE2A3B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4" name="Rectangle 23">
            <a:hlinkClick r:id="rId7" action="ppaction://hlinksldjump"/>
            <a:extLst>
              <a:ext uri="{FF2B5EF4-FFF2-40B4-BE49-F238E27FC236}">
                <a16:creationId xmlns:a16="http://schemas.microsoft.com/office/drawing/2014/main" id="{B6336E2B-3828-4571-86C9-267B995AF0F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20" name="Isosceles Triangle 19">
            <a:extLst>
              <a:ext uri="{FF2B5EF4-FFF2-40B4-BE49-F238E27FC236}">
                <a16:creationId xmlns:a16="http://schemas.microsoft.com/office/drawing/2014/main" id="{B2453819-083F-43BB-9AA8-6D393A64357F}"/>
              </a:ext>
            </a:extLst>
          </p:cNvPr>
          <p:cNvSpPr/>
          <p:nvPr/>
        </p:nvSpPr>
        <p:spPr>
          <a:xfrm>
            <a:off x="8277189" y="124609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1" name="TextBox 20">
            <a:extLst>
              <a:ext uri="{FF2B5EF4-FFF2-40B4-BE49-F238E27FC236}">
                <a16:creationId xmlns:a16="http://schemas.microsoft.com/office/drawing/2014/main" id="{AC6C3673-6817-479A-B734-9228E73CFA15}"/>
              </a:ext>
            </a:extLst>
          </p:cNvPr>
          <p:cNvSpPr txBox="1"/>
          <p:nvPr/>
        </p:nvSpPr>
        <p:spPr>
          <a:xfrm>
            <a:off x="8200989" y="1422811"/>
            <a:ext cx="117002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K Mag partially recovered in 2023.</a:t>
            </a:r>
          </a:p>
        </p:txBody>
      </p:sp>
      <p:sp>
        <p:nvSpPr>
          <p:cNvPr id="4" name="Isosceles Triangle 3">
            <a:extLst>
              <a:ext uri="{FF2B5EF4-FFF2-40B4-BE49-F238E27FC236}">
                <a16:creationId xmlns:a16="http://schemas.microsoft.com/office/drawing/2014/main" id="{FDD1F0B7-2E14-44DD-CC90-840312FB140B}"/>
              </a:ext>
            </a:extLst>
          </p:cNvPr>
          <p:cNvSpPr/>
          <p:nvPr/>
        </p:nvSpPr>
        <p:spPr>
          <a:xfrm rot="16200000">
            <a:off x="6375239" y="406244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CF2491CD-208F-3B93-4C01-0AC3245A7BF6}"/>
              </a:ext>
            </a:extLst>
          </p:cNvPr>
          <p:cNvSpPr txBox="1"/>
          <p:nvPr/>
        </p:nvSpPr>
        <p:spPr>
          <a:xfrm>
            <a:off x="6542519" y="3991201"/>
            <a:ext cx="13806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Elemental Sulphur increased in 2023.</a:t>
            </a:r>
          </a:p>
        </p:txBody>
      </p:sp>
      <p:pic>
        <p:nvPicPr>
          <p:cNvPr id="3" name="Picture 2">
            <a:extLst>
              <a:ext uri="{FF2B5EF4-FFF2-40B4-BE49-F238E27FC236}">
                <a16:creationId xmlns:a16="http://schemas.microsoft.com/office/drawing/2014/main" id="{F4018FF3-97A6-A0E0-2602-83AD7E74EEF8}"/>
              </a:ext>
            </a:extLst>
          </p:cNvPr>
          <p:cNvPicPr>
            <a:picLocks noChangeAspect="1"/>
          </p:cNvPicPr>
          <p:nvPr/>
        </p:nvPicPr>
        <p:blipFill>
          <a:blip r:embed="rId8"/>
          <a:stretch>
            <a:fillRect/>
          </a:stretch>
        </p:blipFill>
        <p:spPr>
          <a:xfrm>
            <a:off x="12266612" y="0"/>
            <a:ext cx="4839315" cy="6858000"/>
          </a:xfrm>
          <a:prstGeom prst="rect">
            <a:avLst/>
          </a:prstGeom>
        </p:spPr>
      </p:pic>
      <p:pic>
        <p:nvPicPr>
          <p:cNvPr id="10" name="Picture 9" descr="Asset 9.png">
            <a:extLst>
              <a:ext uri="{FF2B5EF4-FFF2-40B4-BE49-F238E27FC236}">
                <a16:creationId xmlns:a16="http://schemas.microsoft.com/office/drawing/2014/main" id="{F6361E16-C664-ABEE-63AC-ADAD9649637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D62B2CA8-C07D-EBE5-CC1B-8E0B19AC90D0}"/>
              </a:ext>
            </a:extLst>
          </p:cNvPr>
          <p:cNvGraphicFramePr>
            <a:graphicFrameLocks/>
          </p:cNvGraphicFramePr>
          <p:nvPr>
            <p:extLst>
              <p:ext uri="{D42A27DB-BD31-4B8C-83A1-F6EECF244321}">
                <p14:modId xmlns:p14="http://schemas.microsoft.com/office/powerpoint/2010/main" val="36678527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D62B2CA8-C07D-EBE5-CC1B-8E0B19AC90D0}"/>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all timings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401925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B485C8-FE08-F1BA-C65F-B615787A4AE1}"/>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Corn - Fall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 Placeholder 15">
            <a:extLst>
              <a:ext uri="{FF2B5EF4-FFF2-40B4-BE49-F238E27FC236}">
                <a16:creationId xmlns:a16="http://schemas.microsoft.com/office/drawing/2014/main" id="{8E965A12-4C4B-4546-AC0C-7A164077949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1" name="Picture 20" descr="Asset 17.png">
            <a:extLst>
              <a:ext uri="{FF2B5EF4-FFF2-40B4-BE49-F238E27FC236}">
                <a16:creationId xmlns:a16="http://schemas.microsoft.com/office/drawing/2014/main" id="{6EE4D943-E923-456A-9545-9377934BD392}"/>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1EFBAB77-6D82-6284-63B4-691D03D00B03}"/>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CFA6BF90-7A84-A2C4-019D-87E4134517D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190DB0C6-6150-F169-7506-3E49B9A6E90C}"/>
              </a:ext>
            </a:extLst>
          </p:cNvPr>
          <p:cNvGraphicFramePr>
            <a:graphicFrameLocks/>
          </p:cNvGraphicFramePr>
          <p:nvPr>
            <p:extLst>
              <p:ext uri="{D42A27DB-BD31-4B8C-83A1-F6EECF244321}">
                <p14:modId xmlns:p14="http://schemas.microsoft.com/office/powerpoint/2010/main" val="79771081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0" name="Object 9">
                        <a:extLst>
                          <a:ext uri="{FF2B5EF4-FFF2-40B4-BE49-F238E27FC236}">
                            <a16:creationId xmlns:a16="http://schemas.microsoft.com/office/drawing/2014/main" id="{190DB0C6-6150-F169-7506-3E49B9A6E90C}"/>
                          </a:ext>
                        </a:extLst>
                      </p:cNvPr>
                      <p:cNvPicPr/>
                      <p:nvPr/>
                    </p:nvPicPr>
                    <p:blipFill>
                      <a:blip r:embed="rId11"/>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at the fall timing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1901462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6E69B18-EE56-122F-9F63-EE21D4228363}"/>
              </a:ext>
            </a:extLst>
          </p:cNvPr>
          <p:cNvPicPr>
            <a:picLocks noChangeAspect="1"/>
          </p:cNvPicPr>
          <p:nvPr/>
        </p:nvPicPr>
        <p:blipFill>
          <a:blip r:embed="rId4"/>
          <a:stretch>
            <a:fillRect/>
          </a:stretch>
        </p:blipFill>
        <p:spPr>
          <a:xfrm>
            <a:off x="2653085" y="819948"/>
            <a:ext cx="8952442" cy="57734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Corn - Spring Before Planting</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8A8845FD-25E7-4AE0-A44A-84672B0BFD0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3" name="Picture 12" descr="Asset 17.png">
            <a:extLst>
              <a:ext uri="{FF2B5EF4-FFF2-40B4-BE49-F238E27FC236}">
                <a16:creationId xmlns:a16="http://schemas.microsoft.com/office/drawing/2014/main" id="{D58CAFD6-A91E-4B91-9443-1220D23876F3}"/>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4" name="Isosceles Triangle 3">
            <a:extLst>
              <a:ext uri="{FF2B5EF4-FFF2-40B4-BE49-F238E27FC236}">
                <a16:creationId xmlns:a16="http://schemas.microsoft.com/office/drawing/2014/main" id="{1F460356-8D40-04D4-BC37-8E1F0E306D07}"/>
              </a:ext>
            </a:extLst>
          </p:cNvPr>
          <p:cNvSpPr/>
          <p:nvPr/>
        </p:nvSpPr>
        <p:spPr>
          <a:xfrm>
            <a:off x="7099129" y="170507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09333817-DF0D-D154-D2AD-A1B6A32E7F64}"/>
              </a:ext>
            </a:extLst>
          </p:cNvPr>
          <p:cNvSpPr txBox="1"/>
          <p:nvPr/>
        </p:nvSpPr>
        <p:spPr>
          <a:xfrm>
            <a:off x="6766564" y="1871046"/>
            <a:ext cx="199484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 of Sulphur applied before planting as K Mag Premium increased in 2023.</a:t>
            </a:r>
          </a:p>
        </p:txBody>
      </p:sp>
      <p:pic>
        <p:nvPicPr>
          <p:cNvPr id="3" name="Picture 2">
            <a:extLst>
              <a:ext uri="{FF2B5EF4-FFF2-40B4-BE49-F238E27FC236}">
                <a16:creationId xmlns:a16="http://schemas.microsoft.com/office/drawing/2014/main" id="{08808A81-D76F-640F-0836-F143BE952392}"/>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A2E99E4A-A99D-DA52-66FC-D9A852F29F2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in the spring before planting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197571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AB8FA-68B3-6726-B7CD-2313139ACEE9}"/>
              </a:ext>
            </a:extLst>
          </p:cNvPr>
          <p:cNvPicPr>
            <a:picLocks noChangeAspect="1"/>
          </p:cNvPicPr>
          <p:nvPr/>
        </p:nvPicPr>
        <p:blipFill>
          <a:blip r:embed="rId3"/>
          <a:stretch>
            <a:fillRect/>
          </a:stretch>
        </p:blipFill>
        <p:spPr>
          <a:xfrm>
            <a:off x="2653084"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Corn - At Planting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8F0C117F-3E6F-46AC-9D79-106F59604F7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3" name="Picture 12" descr="Asset 17.png">
            <a:extLst>
              <a:ext uri="{FF2B5EF4-FFF2-40B4-BE49-F238E27FC236}">
                <a16:creationId xmlns:a16="http://schemas.microsoft.com/office/drawing/2014/main" id="{64405E67-F5CE-40B3-ADA7-591F8B1CBA11}"/>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Isosceles Triangle 2">
            <a:extLst>
              <a:ext uri="{FF2B5EF4-FFF2-40B4-BE49-F238E27FC236}">
                <a16:creationId xmlns:a16="http://schemas.microsoft.com/office/drawing/2014/main" id="{B12BF295-F67F-3518-FE99-FB28C7288796}"/>
              </a:ext>
            </a:extLst>
          </p:cNvPr>
          <p:cNvSpPr/>
          <p:nvPr/>
        </p:nvSpPr>
        <p:spPr>
          <a:xfrm>
            <a:off x="10344552" y="127299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6" name="TextBox 5">
            <a:extLst>
              <a:ext uri="{FF2B5EF4-FFF2-40B4-BE49-F238E27FC236}">
                <a16:creationId xmlns:a16="http://schemas.microsoft.com/office/drawing/2014/main" id="{88DBF5AD-B9CF-1717-5A58-0C78F074119B}"/>
              </a:ext>
            </a:extLst>
          </p:cNvPr>
          <p:cNvSpPr txBox="1"/>
          <p:nvPr/>
        </p:nvSpPr>
        <p:spPr>
          <a:xfrm>
            <a:off x="10029917" y="1447928"/>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Use of K Mag applied at planting recovered in 2023.</a:t>
            </a:r>
          </a:p>
        </p:txBody>
      </p:sp>
      <p:pic>
        <p:nvPicPr>
          <p:cNvPr id="4" name="Picture 3">
            <a:extLst>
              <a:ext uri="{FF2B5EF4-FFF2-40B4-BE49-F238E27FC236}">
                <a16:creationId xmlns:a16="http://schemas.microsoft.com/office/drawing/2014/main" id="{95D677D3-D8FC-7780-CAA1-9789510D252F}"/>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8859C725-A28A-463F-1152-7F6482C4342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in the spring at planting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197571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7F4167-B2D3-3DDE-78E0-651C28DEBB65}"/>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Corn - In-Crop</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6" name="Text Placeholder 15">
            <a:extLst>
              <a:ext uri="{FF2B5EF4-FFF2-40B4-BE49-F238E27FC236}">
                <a16:creationId xmlns:a16="http://schemas.microsoft.com/office/drawing/2014/main" id="{B848846A-7779-47A0-BEF6-325EA410675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3" name="Picture 22" descr="Asset 17.png">
            <a:extLst>
              <a:ext uri="{FF2B5EF4-FFF2-40B4-BE49-F238E27FC236}">
                <a16:creationId xmlns:a16="http://schemas.microsoft.com/office/drawing/2014/main" id="{82F1CBDB-F74D-44EF-BDF0-719D5AA26E54}"/>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17A494E4-5B07-6B62-1570-565BB97DF40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3019D68-B18D-F68B-8559-760447A6ED1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total sulphur volume applied after planting/in-crop that was provided by each fertilizer type in each year. The sulphur volume was calculated from all sources of sulphur contained in all fertilizer types.</a:t>
            </a:r>
          </a:p>
        </p:txBody>
      </p:sp>
    </p:spTree>
    <p:extLst>
      <p:ext uri="{BB962C8B-B14F-4D97-AF65-F5344CB8AC3E}">
        <p14:creationId xmlns:p14="http://schemas.microsoft.com/office/powerpoint/2010/main" val="197571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9B77D-915E-3A94-D218-A6C585C4954E}"/>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dirty="0"/>
              <a:t>Sulphur Fertilizer Source in Corn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 Placeholder 15">
            <a:extLst>
              <a:ext uri="{FF2B5EF4-FFF2-40B4-BE49-F238E27FC236}">
                <a16:creationId xmlns:a16="http://schemas.microsoft.com/office/drawing/2014/main" id="{7126FC4F-5F4D-44C0-BE08-9238C4DEC03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D62A00A9-4532-CE24-C161-B368D5D6BD3E}"/>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D67CB68-8576-0132-1004-BD2AEBD9E580}"/>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for each application timing, the graphs illustrate the % of total sulphur volume applied in corn that came from each fertilizer source.</a:t>
            </a:r>
          </a:p>
          <a:p>
            <a:r>
              <a:rPr lang="en-CA" dirty="0"/>
              <a:t>Total pounds of actual sulphur applied was calculated based on all sources of sulphur from all fertilizer types.</a:t>
            </a:r>
          </a:p>
        </p:txBody>
      </p:sp>
    </p:spTree>
    <p:extLst>
      <p:ext uri="{BB962C8B-B14F-4D97-AF65-F5344CB8AC3E}">
        <p14:creationId xmlns:p14="http://schemas.microsoft.com/office/powerpoint/2010/main" val="26233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CE98B-C43D-FA83-9633-B218D90B47DA}"/>
              </a:ext>
            </a:extLst>
          </p:cNvPr>
          <p:cNvPicPr>
            <a:picLocks noChangeAspect="1"/>
          </p:cNvPicPr>
          <p:nvPr/>
        </p:nvPicPr>
        <p:blipFill>
          <a:blip r:embed="rId3"/>
          <a:stretch>
            <a:fillRect/>
          </a:stretch>
        </p:blipFill>
        <p:spPr>
          <a:xfrm>
            <a:off x="2653085" y="827996"/>
            <a:ext cx="8952442" cy="575731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Placement in Corn - %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4C325847-0516-6D7F-5E4F-F9D7C7E2D98D}"/>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AB13914-CAA0-42AB-0E3F-F5AB7AA50018}"/>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7A487B35-08C7-F18F-63E1-C917B108B5CE}"/>
              </a:ext>
            </a:extLst>
          </p:cNvPr>
          <p:cNvGraphicFramePr>
            <a:graphicFrameLocks/>
          </p:cNvGraphicFramePr>
          <p:nvPr>
            <p:extLst>
              <p:ext uri="{D42A27DB-BD31-4B8C-83A1-F6EECF244321}">
                <p14:modId xmlns:p14="http://schemas.microsoft.com/office/powerpoint/2010/main" val="12190145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7A487B35-08C7-F18F-63E1-C917B108B5CE}"/>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Nitrogen, the chart illustrates the % of total corn acres that was applied using each placement at each timing.</a:t>
            </a:r>
          </a:p>
          <a:p>
            <a:pPr lvl="0">
              <a:defRPr/>
            </a:pPr>
            <a:r>
              <a:rPr lang="en-US" dirty="0"/>
              <a:t>Nitrogen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303290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20EA0C-25F4-431B-7FB9-CFC2C4B7E064}"/>
              </a:ext>
            </a:extLst>
          </p:cNvPr>
          <p:cNvPicPr>
            <a:picLocks noChangeAspect="1"/>
          </p:cNvPicPr>
          <p:nvPr/>
        </p:nvPicPr>
        <p:blipFill>
          <a:blip r:embed="rId3"/>
          <a:stretch>
            <a:fillRect/>
          </a:stretch>
        </p:blipFill>
        <p:spPr>
          <a:xfrm>
            <a:off x="2513012" y="779788"/>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Fertilizer Applications in Corn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E849FCB2-D1AF-25FC-4A79-5F666C7C93D8}"/>
              </a:ext>
            </a:extLst>
          </p:cNvPr>
          <p:cNvGraphicFramePr>
            <a:graphicFrameLocks/>
          </p:cNvGraphicFramePr>
          <p:nvPr>
            <p:extLst>
              <p:ext uri="{D42A27DB-BD31-4B8C-83A1-F6EECF244321}">
                <p14:modId xmlns:p14="http://schemas.microsoft.com/office/powerpoint/2010/main" val="219880533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E849FCB2-D1AF-25FC-4A79-5F666C7C93D8}"/>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F82F169-129B-97C9-71FD-876B09DCA23D}"/>
              </a:ext>
            </a:extLst>
          </p:cNvPr>
          <p:cNvSpPr txBox="1"/>
          <p:nvPr/>
        </p:nvSpPr>
        <p:spPr>
          <a:xfrm>
            <a:off x="9395668" y="2322041"/>
            <a:ext cx="189267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timing of fertilizer applications in grain corn has been very consistent over the past 5 years.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corn crop, did you apply fertilizer at each timing? – and given the options of a) Applied in fall of previous year, b) in the spring before planting, c) in the spring at planting and d) after planting/in-crop.”</a:t>
            </a:r>
          </a:p>
          <a:p>
            <a:r>
              <a:rPr lang="en-CA" dirty="0"/>
              <a:t>The chart illustrates the % of respondents who applied fertilizer at each timing in each year.</a:t>
            </a:r>
          </a:p>
        </p:txBody>
      </p:sp>
    </p:spTree>
    <p:extLst>
      <p:ext uri="{BB962C8B-B14F-4D97-AF65-F5344CB8AC3E}">
        <p14:creationId xmlns:p14="http://schemas.microsoft.com/office/powerpoint/2010/main" val="1512862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B4882B-04CD-E53E-D60D-8F262AF5CB71}"/>
              </a:ext>
            </a:extLst>
          </p:cNvPr>
          <p:cNvPicPr>
            <a:picLocks noChangeAspect="1"/>
          </p:cNvPicPr>
          <p:nvPr/>
        </p:nvPicPr>
        <p:blipFill>
          <a:blip r:embed="rId3"/>
          <a:stretch>
            <a:fillRect/>
          </a:stretch>
        </p:blipFill>
        <p:spPr>
          <a:xfrm>
            <a:off x="2653085" y="829083"/>
            <a:ext cx="8952442" cy="575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Placement in Corn - % Nutrient Volume Applied at All Timings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Rectangle 20">
            <a:hlinkClick r:id="rId7" action="ppaction://hlinksldjump"/>
            <a:extLst>
              <a:ext uri="{FF2B5EF4-FFF2-40B4-BE49-F238E27FC236}">
                <a16:creationId xmlns:a16="http://schemas.microsoft.com/office/drawing/2014/main" id="{EC18204E-1032-4861-B3D7-EA834E49806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7" name="Picture 16" descr="Asset 17.png">
            <a:extLst>
              <a:ext uri="{FF2B5EF4-FFF2-40B4-BE49-F238E27FC236}">
                <a16:creationId xmlns:a16="http://schemas.microsoft.com/office/drawing/2014/main" id="{81F3C9CF-DB0F-4377-B131-44AB8325628E}"/>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279CE30-9CEC-72FB-7E08-C36690C65D4C}"/>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0F0B251-5599-B65F-F8D1-8C139C95A8B1}"/>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58B2437A-904B-AE5C-6763-0DEE2F437C26}"/>
              </a:ext>
            </a:extLst>
          </p:cNvPr>
          <p:cNvGraphicFramePr>
            <a:graphicFrameLocks/>
          </p:cNvGraphicFramePr>
          <p:nvPr>
            <p:extLst>
              <p:ext uri="{D42A27DB-BD31-4B8C-83A1-F6EECF244321}">
                <p14:modId xmlns:p14="http://schemas.microsoft.com/office/powerpoint/2010/main" val="406592467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9" name="Object 8">
                        <a:extLst>
                          <a:ext uri="{FF2B5EF4-FFF2-40B4-BE49-F238E27FC236}">
                            <a16:creationId xmlns:a16="http://schemas.microsoft.com/office/drawing/2014/main" id="{58B2437A-904B-AE5C-6763-0DEE2F437C26}"/>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Nitrogen, the graph illustrates the % of total nutrient volume applied in corn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139882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D9C562-B7F0-A7BA-5DA7-7EF0D72F7163}"/>
              </a:ext>
            </a:extLst>
          </p:cNvPr>
          <p:cNvPicPr>
            <a:picLocks noChangeAspect="1"/>
          </p:cNvPicPr>
          <p:nvPr/>
        </p:nvPicPr>
        <p:blipFill>
          <a:blip r:embed="rId3"/>
          <a:stretch>
            <a:fillRect/>
          </a:stretch>
        </p:blipFill>
        <p:spPr>
          <a:xfrm>
            <a:off x="2653085" y="829083"/>
            <a:ext cx="8952442" cy="5755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dirty="0"/>
              <a:t> Placement in Corn - %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58A190DE-7703-5FD7-21D9-D6775FBA0398}"/>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3D776B6-CD40-CA3B-B776-6A4E88504BE4}"/>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Phosphorus, the chart illustrates the % of total corn acres that was applied using each placement at each timing.</a:t>
            </a:r>
          </a:p>
          <a:p>
            <a:pPr lvl="0">
              <a:defRPr/>
            </a:pPr>
            <a:r>
              <a:rPr lang="en-US" dirty="0"/>
              <a:t>Phosphorus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1732526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72EACD-3A55-C49A-483E-4B687B5839A9}"/>
              </a:ext>
            </a:extLst>
          </p:cNvPr>
          <p:cNvPicPr>
            <a:picLocks noChangeAspect="1"/>
          </p:cNvPicPr>
          <p:nvPr/>
        </p:nvPicPr>
        <p:blipFill>
          <a:blip r:embed="rId3"/>
          <a:stretch>
            <a:fillRect/>
          </a:stretch>
        </p:blipFill>
        <p:spPr>
          <a:xfrm>
            <a:off x="2653085" y="831039"/>
            <a:ext cx="8952442" cy="5751229"/>
          </a:xfrm>
          <a:prstGeom prst="rect">
            <a:avLst/>
          </a:prstGeom>
        </p:spPr>
      </p:pic>
      <p:sp>
        <p:nvSpPr>
          <p:cNvPr id="2" name="Title 1"/>
          <p:cNvSpPr>
            <a:spLocks noGrp="1"/>
          </p:cNvSpPr>
          <p:nvPr>
            <p:ph type="title" idx="4294967295"/>
          </p:nvPr>
        </p:nvSpPr>
        <p:spPr>
          <a:xfrm>
            <a:off x="2165063" y="235216"/>
            <a:ext cx="9509760"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dirty="0"/>
              <a:t> Placement in Corn - % Nutrient Volume Applied at All Timings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Rectangle 20">
            <a:hlinkClick r:id="rId7" action="ppaction://hlinksldjump"/>
            <a:extLst>
              <a:ext uri="{FF2B5EF4-FFF2-40B4-BE49-F238E27FC236}">
                <a16:creationId xmlns:a16="http://schemas.microsoft.com/office/drawing/2014/main" id="{EC18204E-1032-4861-B3D7-EA834E49806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2" name="Picture 11" descr="Asset 17.png">
            <a:extLst>
              <a:ext uri="{FF2B5EF4-FFF2-40B4-BE49-F238E27FC236}">
                <a16:creationId xmlns:a16="http://schemas.microsoft.com/office/drawing/2014/main" id="{5182FF18-5F25-44C0-A58E-3E0B38DFE5A1}"/>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00C42317-AFE3-5B54-AEE5-D5E0D54C843F}"/>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11A069D-2290-65EE-9F1A-291238567E6D}"/>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Phosphorus, the graph illustrates the % of total nutrient volume applied in corn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1532492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BD8082-1637-1A40-0EAF-F9674468E87A}"/>
              </a:ext>
            </a:extLst>
          </p:cNvPr>
          <p:cNvPicPr>
            <a:picLocks noChangeAspect="1"/>
          </p:cNvPicPr>
          <p:nvPr/>
        </p:nvPicPr>
        <p:blipFill>
          <a:blip r:embed="rId3"/>
          <a:stretch>
            <a:fillRect/>
          </a:stretch>
        </p:blipFill>
        <p:spPr>
          <a:xfrm>
            <a:off x="2653085" y="827996"/>
            <a:ext cx="8952442" cy="575731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 </a:t>
            </a:r>
            <a:r>
              <a:rPr lang="en-CA" sz="2200" dirty="0"/>
              <a:t>Placement in Corn - %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5A493682-CFF0-73CF-E656-E0E44F8DAE8E}"/>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AFA4F36-3F5F-5160-B999-C6A6CE48290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Potassium, the chart illustrates the % of total corn acres that was applied using each placement at each timing.</a:t>
            </a:r>
          </a:p>
          <a:p>
            <a:pPr lvl="0">
              <a:defRPr/>
            </a:pPr>
            <a:r>
              <a:rPr lang="en-US" dirty="0"/>
              <a:t>Potassium was defined based on it being the primary component (see adjacent fertilizer types by clicking on the “A” button).</a:t>
            </a:r>
            <a:endParaRPr lang="en-US" sz="300" dirty="0"/>
          </a:p>
        </p:txBody>
      </p:sp>
    </p:spTree>
    <p:extLst>
      <p:ext uri="{BB962C8B-B14F-4D97-AF65-F5344CB8AC3E}">
        <p14:creationId xmlns:p14="http://schemas.microsoft.com/office/powerpoint/2010/main" val="204549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8B1F16-1914-95E2-F4B2-3A947A62E2CA}"/>
              </a:ext>
            </a:extLst>
          </p:cNvPr>
          <p:cNvPicPr>
            <a:picLocks noChangeAspect="1"/>
          </p:cNvPicPr>
          <p:nvPr/>
        </p:nvPicPr>
        <p:blipFill>
          <a:blip r:embed="rId3"/>
          <a:stretch>
            <a:fillRect/>
          </a:stretch>
        </p:blipFill>
        <p:spPr>
          <a:xfrm>
            <a:off x="2653085" y="829083"/>
            <a:ext cx="8952442" cy="5755141"/>
          </a:xfrm>
          <a:prstGeom prst="rect">
            <a:avLst/>
          </a:prstGeom>
        </p:spPr>
      </p:pic>
      <p:sp>
        <p:nvSpPr>
          <p:cNvPr id="2" name="Title 1"/>
          <p:cNvSpPr>
            <a:spLocks noGrp="1"/>
          </p:cNvSpPr>
          <p:nvPr>
            <p:ph type="title" idx="4294967295"/>
          </p:nvPr>
        </p:nvSpPr>
        <p:spPr>
          <a:xfrm>
            <a:off x="2165064" y="250825"/>
            <a:ext cx="9601200"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a:t>
            </a:r>
            <a:r>
              <a:rPr lang="en-CA" sz="2200" dirty="0"/>
              <a:t> Placement in Corn - % Nutrient Volume Applied at All Timings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Rectangle 20">
            <a:hlinkClick r:id="rId7" action="ppaction://hlinksldjump"/>
            <a:extLst>
              <a:ext uri="{FF2B5EF4-FFF2-40B4-BE49-F238E27FC236}">
                <a16:creationId xmlns:a16="http://schemas.microsoft.com/office/drawing/2014/main" id="{EC18204E-1032-4861-B3D7-EA834E49806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2" name="Picture 11" descr="Asset 17.png">
            <a:extLst>
              <a:ext uri="{FF2B5EF4-FFF2-40B4-BE49-F238E27FC236}">
                <a16:creationId xmlns:a16="http://schemas.microsoft.com/office/drawing/2014/main" id="{73A57D37-EC40-4FD6-822D-606B76F233A3}"/>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47B74EB-0877-9A7D-46D8-702AD3FF677D}"/>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7E62021-3DA1-64EE-E08A-1C5B514C0D1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lvl="0">
              <a:defRPr/>
            </a:pPr>
            <a:r>
              <a:rPr lang="en-CA" dirty="0"/>
              <a:t>For Potassium, the graph illustrates the % of total nutrient volume applied in corn that was applied at each timing/placement (i.e. across all timings, the sum of percentages = 100%).</a:t>
            </a:r>
          </a:p>
          <a:p>
            <a:pPr lvl="0">
              <a:defRPr/>
            </a:pPr>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3447527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69B8F6-608B-D980-5978-C9CEC30BE44B}"/>
              </a:ext>
            </a:extLst>
          </p:cNvPr>
          <p:cNvPicPr>
            <a:picLocks noChangeAspect="1"/>
          </p:cNvPicPr>
          <p:nvPr/>
        </p:nvPicPr>
        <p:blipFill>
          <a:blip r:embed="rId3"/>
          <a:stretch>
            <a:fillRect/>
          </a:stretch>
        </p:blipFill>
        <p:spPr>
          <a:xfrm>
            <a:off x="2653085" y="831039"/>
            <a:ext cx="8952442" cy="575122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Placement in Corn - % Crop Acres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6" name="Text Placeholder 15">
            <a:extLst>
              <a:ext uri="{FF2B5EF4-FFF2-40B4-BE49-F238E27FC236}">
                <a16:creationId xmlns:a16="http://schemas.microsoft.com/office/drawing/2014/main" id="{3F543466-8B3F-4D31-8247-9D0A0A40562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86FB5F43-7A36-D2BA-1A58-87FB7FEDE95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45B7C79-1188-CD62-BE7D-95CB96447F9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“For each fertilizer type that you applied [TIMING], how many acres did you apply using each placement?”</a:t>
            </a:r>
          </a:p>
          <a:p>
            <a:r>
              <a:rPr lang="en-US" dirty="0"/>
              <a:t>For Sulphur, the chart illustrates the % of total corn acres that was applied using each placement at each timing.</a:t>
            </a:r>
          </a:p>
          <a:p>
            <a:pPr lvl="0">
              <a:defRPr/>
            </a:pPr>
            <a:r>
              <a:rPr lang="en-US" dirty="0"/>
              <a:t>Sulphur was defined based on it being the primary component (see adjacent fertilizer types by clicking on the “A” button).</a:t>
            </a:r>
            <a:endParaRPr lang="en-US" sz="800" dirty="0"/>
          </a:p>
        </p:txBody>
      </p:sp>
    </p:spTree>
    <p:extLst>
      <p:ext uri="{BB962C8B-B14F-4D97-AF65-F5344CB8AC3E}">
        <p14:creationId xmlns:p14="http://schemas.microsoft.com/office/powerpoint/2010/main" val="2233267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184F50-8B03-6433-FF4B-34785E2F4031}"/>
              </a:ext>
            </a:extLst>
          </p:cNvPr>
          <p:cNvPicPr>
            <a:picLocks noChangeAspect="1"/>
          </p:cNvPicPr>
          <p:nvPr/>
        </p:nvPicPr>
        <p:blipFill>
          <a:blip r:embed="rId3"/>
          <a:stretch>
            <a:fillRect/>
          </a:stretch>
        </p:blipFill>
        <p:spPr>
          <a:xfrm>
            <a:off x="2653085" y="832128"/>
            <a:ext cx="8952442" cy="574905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Placement in Corn - % Nutrient Volume Applied at All Timings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6" name="Text Placeholder 15">
            <a:extLst>
              <a:ext uri="{FF2B5EF4-FFF2-40B4-BE49-F238E27FC236}">
                <a16:creationId xmlns:a16="http://schemas.microsoft.com/office/drawing/2014/main" id="{976ADFBE-BDB3-4EA6-85B5-88D8FF6F68B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Rectangle 20">
            <a:hlinkClick r:id="rId7" action="ppaction://hlinksldjump"/>
            <a:extLst>
              <a:ext uri="{FF2B5EF4-FFF2-40B4-BE49-F238E27FC236}">
                <a16:creationId xmlns:a16="http://schemas.microsoft.com/office/drawing/2014/main" id="{EC18204E-1032-4861-B3D7-EA834E49806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3850ACB0-AE1F-8C24-C5FF-52B69F0722B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AED02BA-0D51-8783-6C6B-14FDC20D32C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For Sulphur, the graph illustrates the % of total nutrient volume applied in corn that was applied at each timing/placement (i.e. across all timings, the sum of percentages = 100%).</a:t>
            </a:r>
          </a:p>
          <a:p>
            <a:r>
              <a:rPr lang="en-CA" dirty="0"/>
              <a:t>Total pounds of actual nutrient applied was calculated based on all sources of the nutrient from all fertilizer types.</a:t>
            </a:r>
          </a:p>
        </p:txBody>
      </p:sp>
    </p:spTree>
    <p:extLst>
      <p:ext uri="{BB962C8B-B14F-4D97-AF65-F5344CB8AC3E}">
        <p14:creationId xmlns:p14="http://schemas.microsoft.com/office/powerpoint/2010/main" val="423134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E420E-60B2-4FCC-C98D-436E24B4861C}"/>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Nitrogen Rates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 Placeholder 15">
            <a:extLst>
              <a:ext uri="{FF2B5EF4-FFF2-40B4-BE49-F238E27FC236}">
                <a16:creationId xmlns:a16="http://schemas.microsoft.com/office/drawing/2014/main" id="{E09107F1-8316-4C23-BD4F-479CAA00E48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16" name="Rectangle 15">
            <a:hlinkClick r:id="rId7" action="ppaction://hlinksldjump"/>
            <a:extLst>
              <a:ext uri="{FF2B5EF4-FFF2-40B4-BE49-F238E27FC236}">
                <a16:creationId xmlns:a16="http://schemas.microsoft.com/office/drawing/2014/main" id="{617FC2A2-62FC-4640-BD4C-76F82F2C1D4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Grain Corn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8FDEF45C-21C5-FB19-7993-4AB97F1D7938}"/>
              </a:ext>
            </a:extLst>
          </p:cNvPr>
          <p:cNvSpPr txBox="1"/>
          <p:nvPr/>
        </p:nvSpPr>
        <p:spPr>
          <a:xfrm>
            <a:off x="10142100" y="1230778"/>
            <a:ext cx="121011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edged higher in 2023.</a:t>
            </a:r>
          </a:p>
        </p:txBody>
      </p:sp>
      <p:graphicFrame>
        <p:nvGraphicFramePr>
          <p:cNvPr id="3" name="Object 2">
            <a:extLst>
              <a:ext uri="{FF2B5EF4-FFF2-40B4-BE49-F238E27FC236}">
                <a16:creationId xmlns:a16="http://schemas.microsoft.com/office/drawing/2014/main" id="{5B3F5487-69EA-4FF5-F747-60934328E6A5}"/>
              </a:ext>
            </a:extLst>
          </p:cNvPr>
          <p:cNvGraphicFramePr>
            <a:graphicFrameLocks/>
          </p:cNvGraphicFramePr>
          <p:nvPr>
            <p:extLst>
              <p:ext uri="{D42A27DB-BD31-4B8C-83A1-F6EECF244321}">
                <p14:modId xmlns:p14="http://schemas.microsoft.com/office/powerpoint/2010/main" val="79801534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5B3F5487-69EA-4FF5-F747-60934328E6A5}"/>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average rate of Nitrogen applied in each year expressed in pounds of actual Nitrogen per acre.</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Note: Rates include non-users of Nitrogen.</a:t>
            </a:r>
          </a:p>
        </p:txBody>
      </p:sp>
    </p:spTree>
    <p:extLst>
      <p:ext uri="{BB962C8B-B14F-4D97-AF65-F5344CB8AC3E}">
        <p14:creationId xmlns:p14="http://schemas.microsoft.com/office/powerpoint/2010/main" val="625205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348E86-65C6-1BBB-4B64-4851D4125D1E}"/>
              </a:ext>
            </a:extLst>
          </p:cNvPr>
          <p:cNvPicPr>
            <a:picLocks noChangeAspect="1"/>
          </p:cNvPicPr>
          <p:nvPr/>
        </p:nvPicPr>
        <p:blipFill>
          <a:blip r:embed="rId3"/>
          <a:stretch>
            <a:fillRect/>
          </a:stretch>
        </p:blipFill>
        <p:spPr>
          <a:xfrm>
            <a:off x="2648356" y="824955"/>
            <a:ext cx="8961897" cy="5763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Rates in Corn - Average Rate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20" name="Text Placeholder 15">
            <a:extLst>
              <a:ext uri="{FF2B5EF4-FFF2-40B4-BE49-F238E27FC236}">
                <a16:creationId xmlns:a16="http://schemas.microsoft.com/office/drawing/2014/main" id="{2F31881F-DB8C-4CE8-912B-D7520451EFC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1" name="Rectangle 20">
            <a:extLst>
              <a:ext uri="{FF2B5EF4-FFF2-40B4-BE49-F238E27FC236}">
                <a16:creationId xmlns:a16="http://schemas.microsoft.com/office/drawing/2014/main" id="{62ADA1C6-EBCF-4D68-B21D-CE0334180B2E}"/>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2" name="Picture 21">
            <a:extLst>
              <a:ext uri="{FF2B5EF4-FFF2-40B4-BE49-F238E27FC236}">
                <a16:creationId xmlns:a16="http://schemas.microsoft.com/office/drawing/2014/main" id="{B9071E7B-AF5B-483B-924F-A711968BD3BB}"/>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347BF2A4-0CAB-143C-E990-B2F2FD06A675}"/>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A709173-8DEC-711C-837B-5356D93AEAA0}"/>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F896F50B-3E07-7438-FE9F-51E0C68D55D5}"/>
              </a:ext>
            </a:extLst>
          </p:cNvPr>
          <p:cNvGraphicFramePr>
            <a:graphicFrameLocks/>
          </p:cNvGraphicFramePr>
          <p:nvPr>
            <p:extLst>
              <p:ext uri="{D42A27DB-BD31-4B8C-83A1-F6EECF244321}">
                <p14:modId xmlns:p14="http://schemas.microsoft.com/office/powerpoint/2010/main" val="97485719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F896F50B-3E07-7438-FE9F-51E0C68D55D5}"/>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A3E7237-9C17-0B1B-7E44-B4F0866A896E}"/>
              </a:ext>
            </a:extLst>
          </p:cNvPr>
          <p:cNvSpPr txBox="1"/>
          <p:nvPr/>
        </p:nvSpPr>
        <p:spPr>
          <a:xfrm>
            <a:off x="7008812" y="5562600"/>
            <a:ext cx="151491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who are unfamiliar with 4R use lower N rates.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geography, farm size, age and 4R familiarity, the graph illustrates the average nitrogen application rate in pounds of nitrogen per acre (including untreated corn acres).</a:t>
            </a:r>
          </a:p>
        </p:txBody>
      </p:sp>
    </p:spTree>
    <p:extLst>
      <p:ext uri="{BB962C8B-B14F-4D97-AF65-F5344CB8AC3E}">
        <p14:creationId xmlns:p14="http://schemas.microsoft.com/office/powerpoint/2010/main" val="410327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2"/>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BB1113-E764-B40A-7512-A8B995784212}"/>
              </a:ext>
            </a:extLst>
          </p:cNvPr>
          <p:cNvPicPr>
            <a:picLocks noChangeAspect="1"/>
          </p:cNvPicPr>
          <p:nvPr/>
        </p:nvPicPr>
        <p:blipFill>
          <a:blip r:embed="rId3"/>
          <a:stretch>
            <a:fillRect/>
          </a:stretch>
        </p:blipFill>
        <p:spPr>
          <a:xfrm>
            <a:off x="2656140" y="831048"/>
            <a:ext cx="8946329" cy="575121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Nitrogen Rates in Corn - Rate Ranges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Text Placeholder 15">
            <a:extLst>
              <a:ext uri="{FF2B5EF4-FFF2-40B4-BE49-F238E27FC236}">
                <a16:creationId xmlns:a16="http://schemas.microsoft.com/office/drawing/2014/main" id="{E8D7C8AB-53C8-48EC-929C-E3391554003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4" name="Isosceles Triangle 13">
            <a:extLst>
              <a:ext uri="{FF2B5EF4-FFF2-40B4-BE49-F238E27FC236}">
                <a16:creationId xmlns:a16="http://schemas.microsoft.com/office/drawing/2014/main" id="{608F7C01-189F-4C3D-96AD-162304CC7933}"/>
              </a:ext>
            </a:extLst>
          </p:cNvPr>
          <p:cNvSpPr/>
          <p:nvPr/>
        </p:nvSpPr>
        <p:spPr>
          <a:xfrm>
            <a:off x="6731377" y="427616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a:extLst>
              <a:ext uri="{FF2B5EF4-FFF2-40B4-BE49-F238E27FC236}">
                <a16:creationId xmlns:a16="http://schemas.microsoft.com/office/drawing/2014/main" id="{E0FC3A8B-0326-47BB-8B45-8AAD6A43B33B}"/>
              </a:ext>
            </a:extLst>
          </p:cNvPr>
          <p:cNvSpPr txBox="1"/>
          <p:nvPr/>
        </p:nvSpPr>
        <p:spPr>
          <a:xfrm>
            <a:off x="6265208" y="4436962"/>
            <a:ext cx="152353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most common rate was 190 – 199.9 pounds of N/ac.</a:t>
            </a:r>
          </a:p>
        </p:txBody>
      </p:sp>
      <p:pic>
        <p:nvPicPr>
          <p:cNvPr id="3" name="Picture 2">
            <a:extLst>
              <a:ext uri="{FF2B5EF4-FFF2-40B4-BE49-F238E27FC236}">
                <a16:creationId xmlns:a16="http://schemas.microsoft.com/office/drawing/2014/main" id="{556E6F92-FDA0-6D43-CB84-DA86CD561C19}"/>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169C2C32-B188-5E85-B17A-3D6ABEC43FCE}"/>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graph on the left illustrates the % of corn acres that was treated with nitrogen at an application rate that fell within each rate range. The graph on the right illustrates the cumulative % of corn acres that was treated with nitrogen at an application rate that fell within each rate range. </a:t>
            </a:r>
          </a:p>
        </p:txBody>
      </p:sp>
    </p:spTree>
    <p:extLst>
      <p:ext uri="{BB962C8B-B14F-4D97-AF65-F5344CB8AC3E}">
        <p14:creationId xmlns:p14="http://schemas.microsoft.com/office/powerpoint/2010/main" val="1379005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BD631-D015-0E77-1B07-1B43E16DBE0A}"/>
              </a:ext>
            </a:extLst>
          </p:cNvPr>
          <p:cNvPicPr>
            <a:picLocks noChangeAspect="1"/>
          </p:cNvPicPr>
          <p:nvPr/>
        </p:nvPicPr>
        <p:blipFill>
          <a:blip r:embed="rId3"/>
          <a:stretch>
            <a:fillRect/>
          </a:stretch>
        </p:blipFill>
        <p:spPr>
          <a:xfrm>
            <a:off x="2648356" y="819947"/>
            <a:ext cx="8961897"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Fertilizer Applications in Corn - % Growers by Timing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 Placeholder 15">
            <a:extLst>
              <a:ext uri="{FF2B5EF4-FFF2-40B4-BE49-F238E27FC236}">
                <a16:creationId xmlns:a16="http://schemas.microsoft.com/office/drawing/2014/main" id="{4F8CBEC8-03CD-48EE-9148-4D9F3CD9BB4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Rectangle 11">
            <a:extLst>
              <a:ext uri="{FF2B5EF4-FFF2-40B4-BE49-F238E27FC236}">
                <a16:creationId xmlns:a16="http://schemas.microsoft.com/office/drawing/2014/main" id="{C6A0E0CB-B5CA-457E-9773-44E44993E36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13" name="Picture 12">
            <a:extLst>
              <a:ext uri="{FF2B5EF4-FFF2-40B4-BE49-F238E27FC236}">
                <a16:creationId xmlns:a16="http://schemas.microsoft.com/office/drawing/2014/main" id="{78817E1E-A955-4FF3-BE0B-547CB5F00CB2}"/>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corn crop, did you apply fertilizer at each timing? – and given the options of a) Applied in fall of previous year, b) in the spring before planting, c) in the spring at planting and d) after planting/in-crop.”</a:t>
            </a:r>
          </a:p>
          <a:p>
            <a:r>
              <a:rPr lang="en-CA" dirty="0"/>
              <a:t>Separately by geography, farm size, age and 4R program familiarity, the charts illustrate the % of corn growers who applied fertilizer at each timing.</a:t>
            </a:r>
          </a:p>
        </p:txBody>
      </p:sp>
    </p:spTree>
    <p:extLst>
      <p:ext uri="{BB962C8B-B14F-4D97-AF65-F5344CB8AC3E}">
        <p14:creationId xmlns:p14="http://schemas.microsoft.com/office/powerpoint/2010/main" val="268816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8"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F8FFE3-A32E-4AF5-A4F8-E9851E720C90}"/>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Nitrogen Rate Ranges 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7" name="Text Placeholder 15">
            <a:extLst>
              <a:ext uri="{FF2B5EF4-FFF2-40B4-BE49-F238E27FC236}">
                <a16:creationId xmlns:a16="http://schemas.microsoft.com/office/drawing/2014/main" id="{721310FA-51E7-404C-9457-88C1F023C2EF}"/>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6" name="TextBox 5">
            <a:extLst>
              <a:ext uri="{FF2B5EF4-FFF2-40B4-BE49-F238E27FC236}">
                <a16:creationId xmlns:a16="http://schemas.microsoft.com/office/drawing/2014/main" id="{BD8553FA-F45F-3B08-1219-3E49C7B5FC04}"/>
              </a:ext>
            </a:extLst>
          </p:cNvPr>
          <p:cNvSpPr txBox="1"/>
          <p:nvPr/>
        </p:nvSpPr>
        <p:spPr>
          <a:xfrm>
            <a:off x="9473234" y="43434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55% of the N volume was applied between 180 – 229.9 lbs./ac.</a:t>
            </a:r>
          </a:p>
        </p:txBody>
      </p:sp>
      <p:pic>
        <p:nvPicPr>
          <p:cNvPr id="3" name="Picture 2">
            <a:extLst>
              <a:ext uri="{FF2B5EF4-FFF2-40B4-BE49-F238E27FC236}">
                <a16:creationId xmlns:a16="http://schemas.microsoft.com/office/drawing/2014/main" id="{B830BD2F-9F1B-1890-5101-BC66FC305A96}"/>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DD3C5B6-04B8-2DE5-B66E-9D7557FD17EA}"/>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01226A99-49BF-FC62-EE20-5AC0E0216547}"/>
              </a:ext>
            </a:extLst>
          </p:cNvPr>
          <p:cNvGraphicFramePr>
            <a:graphicFrameLocks/>
          </p:cNvGraphicFramePr>
          <p:nvPr>
            <p:extLst>
              <p:ext uri="{D42A27DB-BD31-4B8C-83A1-F6EECF244321}">
                <p14:modId xmlns:p14="http://schemas.microsoft.com/office/powerpoint/2010/main" val="8412178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0" name="Object 9">
                        <a:extLst>
                          <a:ext uri="{FF2B5EF4-FFF2-40B4-BE49-F238E27FC236}">
                            <a16:creationId xmlns:a16="http://schemas.microsoft.com/office/drawing/2014/main" id="{01226A99-49BF-FC62-EE20-5AC0E0216547}"/>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E7E6EFC-5F65-4DCE-03B2-034CFA40C4FE}"/>
              </a:ext>
            </a:extLst>
          </p:cNvPr>
          <p:cNvSpPr/>
          <p:nvPr/>
        </p:nvSpPr>
        <p:spPr>
          <a:xfrm>
            <a:off x="2648356" y="3868270"/>
            <a:ext cx="8814221" cy="900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nitrogen volume that was applied in corn within each rate range.</a:t>
            </a:r>
          </a:p>
          <a:p>
            <a:r>
              <a:rPr lang="en-US" dirty="0"/>
              <a:t>Total pounds of actual nitrogen applied was calculated based on all sources of nitrogen from all fertilizer types.</a:t>
            </a:r>
          </a:p>
        </p:txBody>
      </p:sp>
    </p:spTree>
    <p:extLst>
      <p:ext uri="{BB962C8B-B14F-4D97-AF65-F5344CB8AC3E}">
        <p14:creationId xmlns:p14="http://schemas.microsoft.com/office/powerpoint/2010/main" val="102987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F08F9-9150-AF27-376F-7D9BD2405897}"/>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Nitrogen Rates in Corn -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nitrogen</a:t>
            </a:r>
          </a:p>
        </p:txBody>
      </p:sp>
      <p:sp>
        <p:nvSpPr>
          <p:cNvPr id="15" name="Isosceles Triangle 14"/>
          <p:cNvSpPr/>
          <p:nvPr/>
        </p:nvSpPr>
        <p:spPr>
          <a:xfrm rot="16200000">
            <a:off x="8561465" y="38743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6" name="TextBox 15"/>
          <p:cNvSpPr txBox="1"/>
          <p:nvPr/>
        </p:nvSpPr>
        <p:spPr>
          <a:xfrm>
            <a:off x="8726032" y="3804546"/>
            <a:ext cx="201658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were 108 lbs./ac when applied before planting in 2023.</a:t>
            </a:r>
          </a:p>
        </p:txBody>
      </p:sp>
      <p:sp>
        <p:nvSpPr>
          <p:cNvPr id="13" name="Text Placeholder 15">
            <a:extLst>
              <a:ext uri="{FF2B5EF4-FFF2-40B4-BE49-F238E27FC236}">
                <a16:creationId xmlns:a16="http://schemas.microsoft.com/office/drawing/2014/main" id="{9FFA1552-5632-4232-A738-30B5315E646C}"/>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7" name="Rectangle 16">
            <a:hlinkClick r:id="rId7" action="ppaction://hlinksldjump"/>
            <a:extLst>
              <a:ext uri="{FF2B5EF4-FFF2-40B4-BE49-F238E27FC236}">
                <a16:creationId xmlns:a16="http://schemas.microsoft.com/office/drawing/2014/main" id="{415958B5-E0A0-410E-AEC9-002DD28526D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0DB8E8A6-6F81-1590-0DDE-BA72004E37DC}"/>
              </a:ext>
            </a:extLst>
          </p:cNvPr>
          <p:cNvGraphicFramePr>
            <a:graphicFrameLocks/>
          </p:cNvGraphicFramePr>
          <p:nvPr>
            <p:extLst>
              <p:ext uri="{D42A27DB-BD31-4B8C-83A1-F6EECF244321}">
                <p14:modId xmlns:p14="http://schemas.microsoft.com/office/powerpoint/2010/main" val="24618807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0DB8E8A6-6F81-1590-0DDE-BA72004E37DC}"/>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Nitrogen applied at each application timing in each year expressed in pounds of actual Nitrogen per acre.</a:t>
            </a:r>
          </a:p>
          <a:p>
            <a:r>
              <a:rPr lang="en-CA" dirty="0"/>
              <a:t>Note: Rates exclude non-users of Nitrogen.</a:t>
            </a:r>
          </a:p>
        </p:txBody>
      </p:sp>
    </p:spTree>
    <p:extLst>
      <p:ext uri="{BB962C8B-B14F-4D97-AF65-F5344CB8AC3E}">
        <p14:creationId xmlns:p14="http://schemas.microsoft.com/office/powerpoint/2010/main" val="117393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41DCE3-1365-D47C-5EFC-6FD737CD0102}"/>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Phosphorus (P₂O₅) Rates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4" name="TextBox 13"/>
          <p:cNvSpPr txBox="1"/>
          <p:nvPr/>
        </p:nvSpPr>
        <p:spPr>
          <a:xfrm>
            <a:off x="10014548" y="1459183"/>
            <a:ext cx="140477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Phosphorus (P₂O₅) rates slipped a little in 2023.</a:t>
            </a:r>
          </a:p>
        </p:txBody>
      </p:sp>
      <p:sp>
        <p:nvSpPr>
          <p:cNvPr id="13" name="Text Placeholder 15">
            <a:extLst>
              <a:ext uri="{FF2B5EF4-FFF2-40B4-BE49-F238E27FC236}">
                <a16:creationId xmlns:a16="http://schemas.microsoft.com/office/drawing/2014/main" id="{E09107F1-8316-4C23-BD4F-479CAA00E48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Rectangle 15">
            <a:hlinkClick r:id="rId7" action="ppaction://hlinksldjump"/>
            <a:extLst>
              <a:ext uri="{FF2B5EF4-FFF2-40B4-BE49-F238E27FC236}">
                <a16:creationId xmlns:a16="http://schemas.microsoft.com/office/drawing/2014/main" id="{617FC2A2-62FC-4640-BD4C-76F82F2C1D4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4F0EB76B-CE56-A61F-BCAB-A9400E0DE9FE}"/>
              </a:ext>
            </a:extLst>
          </p:cNvPr>
          <p:cNvGraphicFramePr>
            <a:graphicFrameLocks/>
          </p:cNvGraphicFramePr>
          <p:nvPr>
            <p:extLst>
              <p:ext uri="{D42A27DB-BD31-4B8C-83A1-F6EECF244321}">
                <p14:modId xmlns:p14="http://schemas.microsoft.com/office/powerpoint/2010/main" val="32194259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4F0EB76B-CE56-A61F-BCAB-A9400E0DE9F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in each year expressed in pounds of actual Phosphorus (P₂O₅) per acre.</a:t>
            </a:r>
          </a:p>
          <a:p>
            <a:r>
              <a:rPr lang="en-CA" dirty="0"/>
              <a:t>Note: Rates include non-users of Phosphorus (P₂O₅).</a:t>
            </a:r>
          </a:p>
        </p:txBody>
      </p:sp>
    </p:spTree>
    <p:extLst>
      <p:ext uri="{BB962C8B-B14F-4D97-AF65-F5344CB8AC3E}">
        <p14:creationId xmlns:p14="http://schemas.microsoft.com/office/powerpoint/2010/main" val="1053862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6A917C-886F-7809-18AC-3FFB2C79C5EB}"/>
              </a:ext>
            </a:extLst>
          </p:cNvPr>
          <p:cNvPicPr>
            <a:picLocks noChangeAspect="1"/>
          </p:cNvPicPr>
          <p:nvPr/>
        </p:nvPicPr>
        <p:blipFill>
          <a:blip r:embed="rId3"/>
          <a:stretch>
            <a:fillRect/>
          </a:stretch>
        </p:blipFill>
        <p:spPr>
          <a:xfrm>
            <a:off x="2648356" y="828002"/>
            <a:ext cx="8961897" cy="575730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Rates in Corn - Average Rate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9" name="Text Placeholder 15">
            <a:extLst>
              <a:ext uri="{FF2B5EF4-FFF2-40B4-BE49-F238E27FC236}">
                <a16:creationId xmlns:a16="http://schemas.microsoft.com/office/drawing/2014/main" id="{83FF697B-7355-4E7C-A332-658137B2D18A}"/>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2" name="Rectangle 21">
            <a:extLst>
              <a:ext uri="{FF2B5EF4-FFF2-40B4-BE49-F238E27FC236}">
                <a16:creationId xmlns:a16="http://schemas.microsoft.com/office/drawing/2014/main" id="{C34627F4-E921-4BF0-B2EE-21AE08AFE6EB}"/>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3" name="Picture 22">
            <a:extLst>
              <a:ext uri="{FF2B5EF4-FFF2-40B4-BE49-F238E27FC236}">
                <a16:creationId xmlns:a16="http://schemas.microsoft.com/office/drawing/2014/main" id="{2B5631C4-39D3-473C-B13A-32777FB024B9}"/>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4FA80B5-01D7-AE44-1D3E-0CF016774D98}"/>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55CC892-00CA-D15D-70CC-D40A289DF6AF}"/>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5B0C8500-77D6-FB71-0FBD-C5A3BD9E6892}"/>
              </a:ext>
            </a:extLst>
          </p:cNvPr>
          <p:cNvGraphicFramePr>
            <a:graphicFrameLocks/>
          </p:cNvGraphicFramePr>
          <p:nvPr>
            <p:extLst>
              <p:ext uri="{D42A27DB-BD31-4B8C-83A1-F6EECF244321}">
                <p14:modId xmlns:p14="http://schemas.microsoft.com/office/powerpoint/2010/main" val="176044890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5B0C8500-77D6-FB71-0FBD-C5A3BD9E6892}"/>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geography, farm size, age and 4R familiarity, the graph illustrates the average Phosphorus (P₂O₅) application rate in pounds of Phosphorus (P₂O₅) per acre (including untreated corn acres).</a:t>
            </a:r>
          </a:p>
        </p:txBody>
      </p:sp>
    </p:spTree>
    <p:extLst>
      <p:ext uri="{BB962C8B-B14F-4D97-AF65-F5344CB8AC3E}">
        <p14:creationId xmlns:p14="http://schemas.microsoft.com/office/powerpoint/2010/main" val="63568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9B4A17-1029-4A99-9B1A-0A72A258950D}"/>
              </a:ext>
            </a:extLst>
          </p:cNvPr>
          <p:cNvPicPr>
            <a:picLocks noChangeAspect="1"/>
          </p:cNvPicPr>
          <p:nvPr/>
        </p:nvPicPr>
        <p:blipFill>
          <a:blip r:embed="rId2"/>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 Rates in Corn - Rate Ranges in 2023</a:t>
            </a:r>
            <a:endParaRPr lang="en-US" sz="2200"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6551612" y="284725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859642" y="3030070"/>
            <a:ext cx="229217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The most common Phosphorus (P₂O₅) rate was between 50 to 54.9 pounds/acre.</a:t>
            </a:r>
          </a:p>
        </p:txBody>
      </p:sp>
      <p:sp>
        <p:nvSpPr>
          <p:cNvPr id="18" name="Text Placeholder 15">
            <a:extLst>
              <a:ext uri="{FF2B5EF4-FFF2-40B4-BE49-F238E27FC236}">
                <a16:creationId xmlns:a16="http://schemas.microsoft.com/office/drawing/2014/main" id="{DA177581-6F9C-49B5-A2C0-636D5C84779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3" name="Isosceles Triangle 22">
            <a:extLst>
              <a:ext uri="{FF2B5EF4-FFF2-40B4-BE49-F238E27FC236}">
                <a16:creationId xmlns:a16="http://schemas.microsoft.com/office/drawing/2014/main" id="{60DE7924-0BD6-4F63-AA36-52654E856A7B}"/>
              </a:ext>
            </a:extLst>
          </p:cNvPr>
          <p:cNvSpPr/>
          <p:nvPr/>
        </p:nvSpPr>
        <p:spPr>
          <a:xfrm>
            <a:off x="6805850" y="129540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4" name="TextBox 23">
            <a:extLst>
              <a:ext uri="{FF2B5EF4-FFF2-40B4-BE49-F238E27FC236}">
                <a16:creationId xmlns:a16="http://schemas.microsoft.com/office/drawing/2014/main" id="{CB3CD0E5-F3F7-4995-8146-F1B96943F349}"/>
              </a:ext>
            </a:extLst>
          </p:cNvPr>
          <p:cNvSpPr txBox="1"/>
          <p:nvPr/>
        </p:nvSpPr>
        <p:spPr>
          <a:xfrm>
            <a:off x="6144974" y="1484383"/>
            <a:ext cx="147343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18% of corn acres were not treated with Phosphorus.</a:t>
            </a:r>
          </a:p>
        </p:txBody>
      </p:sp>
      <p:sp>
        <p:nvSpPr>
          <p:cNvPr id="25" name="Rectangle 24">
            <a:hlinkClick r:id="rId6" action="ppaction://hlinksldjump"/>
            <a:extLst>
              <a:ext uri="{FF2B5EF4-FFF2-40B4-BE49-F238E27FC236}">
                <a16:creationId xmlns:a16="http://schemas.microsoft.com/office/drawing/2014/main" id="{71507EBE-D454-40B8-BAA9-7E57AEF7139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corn acres that was treated with phosphorus (P</a:t>
            </a:r>
            <a:r>
              <a:rPr lang="en-US" baseline="-25000" dirty="0"/>
              <a:t>2</a:t>
            </a:r>
            <a:r>
              <a:rPr lang="en-US" dirty="0"/>
              <a:t>O</a:t>
            </a:r>
            <a:r>
              <a:rPr lang="en-US" baseline="-25000" dirty="0"/>
              <a:t>5</a:t>
            </a:r>
            <a:r>
              <a:rPr lang="en-US" dirty="0"/>
              <a:t>) at an application rate that fell within each rate range. The graph on the right illustrates the cumulative % of corn acres that was treated with phosphorus (P</a:t>
            </a:r>
            <a:r>
              <a:rPr lang="en-US" baseline="-25000" dirty="0"/>
              <a:t>2</a:t>
            </a:r>
            <a:r>
              <a:rPr lang="en-US" dirty="0"/>
              <a:t>O</a:t>
            </a:r>
            <a:r>
              <a:rPr lang="en-US" baseline="-25000" dirty="0"/>
              <a:t>5</a:t>
            </a:r>
            <a:r>
              <a:rPr lang="en-US" dirty="0"/>
              <a:t>) at an application rate that fell within each rate range. </a:t>
            </a:r>
          </a:p>
        </p:txBody>
      </p:sp>
      <p:pic>
        <p:nvPicPr>
          <p:cNvPr id="3" name="Picture 2">
            <a:extLst>
              <a:ext uri="{FF2B5EF4-FFF2-40B4-BE49-F238E27FC236}">
                <a16:creationId xmlns:a16="http://schemas.microsoft.com/office/drawing/2014/main" id="{091B9D45-F151-D08B-E903-3762D50250B1}"/>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E89F642-6C27-7205-1D25-CA5F395D079C}"/>
              </a:ext>
            </a:extLst>
          </p:cNvPr>
          <p:cNvPicPr>
            <a:picLocks noChangeAspect="1"/>
          </p:cNvPicPr>
          <p:nvPr/>
        </p:nvPicPr>
        <p:blipFill>
          <a:blip r:embed="rId8"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60132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FE772F-4FF7-089F-CA74-1AAF77264936}"/>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Phosphorus (P₂O₅)</a:t>
            </a:r>
            <a:r>
              <a:rPr lang="en-US" sz="2200" dirty="0"/>
              <a:t> Rate Ranges 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7" name="Text Placeholder 15">
            <a:extLst>
              <a:ext uri="{FF2B5EF4-FFF2-40B4-BE49-F238E27FC236}">
                <a16:creationId xmlns:a16="http://schemas.microsoft.com/office/drawing/2014/main" id="{B32143C8-D50D-4D11-8046-018FDCAC0A3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4" name="TextBox 3">
            <a:extLst>
              <a:ext uri="{FF2B5EF4-FFF2-40B4-BE49-F238E27FC236}">
                <a16:creationId xmlns:a16="http://schemas.microsoft.com/office/drawing/2014/main" id="{59368AAC-CF58-C8C1-4208-FD6E7A25BACB}"/>
              </a:ext>
            </a:extLst>
          </p:cNvPr>
          <p:cNvSpPr txBox="1"/>
          <p:nvPr/>
        </p:nvSpPr>
        <p:spPr>
          <a:xfrm>
            <a:off x="9457280" y="310179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57% of the P₂O₅ volume was applied at 40 to 79.9 lbs./ac.</a:t>
            </a:r>
          </a:p>
        </p:txBody>
      </p:sp>
      <p:pic>
        <p:nvPicPr>
          <p:cNvPr id="3" name="Picture 2">
            <a:extLst>
              <a:ext uri="{FF2B5EF4-FFF2-40B4-BE49-F238E27FC236}">
                <a16:creationId xmlns:a16="http://schemas.microsoft.com/office/drawing/2014/main" id="{F021FA07-AF4C-0E0B-6421-8C93B4FDE21D}"/>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D596B14A-C661-FED7-9657-1C4AE506DBFE}"/>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DE33E0EB-DFBE-9240-3369-F62E1F8858A9}"/>
              </a:ext>
            </a:extLst>
          </p:cNvPr>
          <p:cNvGraphicFramePr>
            <a:graphicFrameLocks/>
          </p:cNvGraphicFramePr>
          <p:nvPr>
            <p:extLst>
              <p:ext uri="{D42A27DB-BD31-4B8C-83A1-F6EECF244321}">
                <p14:modId xmlns:p14="http://schemas.microsoft.com/office/powerpoint/2010/main" val="30981451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0" name="Object 9">
                        <a:extLst>
                          <a:ext uri="{FF2B5EF4-FFF2-40B4-BE49-F238E27FC236}">
                            <a16:creationId xmlns:a16="http://schemas.microsoft.com/office/drawing/2014/main" id="{DE33E0EB-DFBE-9240-3369-F62E1F8858A9}"/>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20FA8B47-B84C-4CC0-B5CB-6DAA8015DB9B}"/>
              </a:ext>
            </a:extLst>
          </p:cNvPr>
          <p:cNvSpPr/>
          <p:nvPr/>
        </p:nvSpPr>
        <p:spPr>
          <a:xfrm>
            <a:off x="2711450" y="2227730"/>
            <a:ext cx="8746362" cy="1296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phosphorus (P₂O₅) volume that was applied in corn within each rate range.</a:t>
            </a:r>
          </a:p>
          <a:p>
            <a:r>
              <a:rPr lang="en-US" dirty="0"/>
              <a:t>Total pounds of actual phosphorus (P₂O₅) applied was calculated based on all sources of phosphorus (P₂O₅) from all fertilizer types.</a:t>
            </a:r>
          </a:p>
        </p:txBody>
      </p:sp>
    </p:spTree>
    <p:extLst>
      <p:ext uri="{BB962C8B-B14F-4D97-AF65-F5344CB8AC3E}">
        <p14:creationId xmlns:p14="http://schemas.microsoft.com/office/powerpoint/2010/main" val="240236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20" y="515272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a:extLst>
              <a:ext uri="{FF2B5EF4-FFF2-40B4-BE49-F238E27FC236}">
                <a16:creationId xmlns:a16="http://schemas.microsoft.com/office/drawing/2014/main" id="{17344110-0F38-41C5-8540-25638C846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20" y="533757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4">
            <a:extLst>
              <a:ext uri="{FF2B5EF4-FFF2-40B4-BE49-F238E27FC236}">
                <a16:creationId xmlns:a16="http://schemas.microsoft.com/office/drawing/2014/main" id="{590AFA67-D902-4E83-A3DA-3F122CFC2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20" y="552242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6F9BCC3B-476C-403F-8B54-6160AFBBD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20" y="570726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D23AFF4E-613D-80F3-4F8B-DA2154A68BB3}"/>
              </a:ext>
            </a:extLst>
          </p:cNvPr>
          <p:cNvPicPr>
            <a:picLocks noChangeAspect="1"/>
          </p:cNvPicPr>
          <p:nvPr/>
        </p:nvPicPr>
        <p:blipFill>
          <a:blip r:embed="rId4"/>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Phosphorus (P₂O₅) Rates in Corn - By Timing</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phosphorus</a:t>
            </a:r>
          </a:p>
        </p:txBody>
      </p:sp>
      <p:sp>
        <p:nvSpPr>
          <p:cNvPr id="15" name="Text Placeholder 15">
            <a:extLst>
              <a:ext uri="{FF2B5EF4-FFF2-40B4-BE49-F238E27FC236}">
                <a16:creationId xmlns:a16="http://schemas.microsoft.com/office/drawing/2014/main" id="{9E6701D5-AA26-4424-84FB-278385AC5477}"/>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0" name="TextBox 19">
            <a:extLst>
              <a:ext uri="{FF2B5EF4-FFF2-40B4-BE49-F238E27FC236}">
                <a16:creationId xmlns:a16="http://schemas.microsoft.com/office/drawing/2014/main" id="{19407C2C-CF63-41E1-9C36-8DAF2F93545C}"/>
              </a:ext>
            </a:extLst>
          </p:cNvPr>
          <p:cNvSpPr txBox="1"/>
          <p:nvPr/>
        </p:nvSpPr>
        <p:spPr>
          <a:xfrm>
            <a:off x="8549869" y="4724400"/>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Phosphorus (P₂O₅) rates averaged 45 lbs./ac when applied at planting.</a:t>
            </a:r>
          </a:p>
        </p:txBody>
      </p:sp>
      <p:graphicFrame>
        <p:nvGraphicFramePr>
          <p:cNvPr id="3" name="Object 2">
            <a:extLst>
              <a:ext uri="{FF2B5EF4-FFF2-40B4-BE49-F238E27FC236}">
                <a16:creationId xmlns:a16="http://schemas.microsoft.com/office/drawing/2014/main" id="{38132735-7A6E-EFDA-DB03-FE896FE65C9E}"/>
              </a:ext>
            </a:extLst>
          </p:cNvPr>
          <p:cNvGraphicFramePr>
            <a:graphicFrameLocks/>
          </p:cNvGraphicFramePr>
          <p:nvPr>
            <p:extLst>
              <p:ext uri="{D42A27DB-BD31-4B8C-83A1-F6EECF244321}">
                <p14:modId xmlns:p14="http://schemas.microsoft.com/office/powerpoint/2010/main" val="9809593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38132735-7A6E-EFDA-DB03-FE896FE65C9E}"/>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Phosphorus (P₂O₅) applied at each application timing in each year expressed in pounds of actual Phosphorus (P₂O₅) per acre.</a:t>
            </a:r>
          </a:p>
          <a:p>
            <a:r>
              <a:rPr lang="en-CA" dirty="0"/>
              <a:t>Note: Rates </a:t>
            </a:r>
            <a:r>
              <a:rPr lang="en-CA" u="sng" dirty="0"/>
              <a:t>exclude</a:t>
            </a:r>
            <a:r>
              <a:rPr lang="en-CA" dirty="0"/>
              <a:t> non-users of Phosphorus (P₂O₅).</a:t>
            </a:r>
          </a:p>
        </p:txBody>
      </p:sp>
    </p:spTree>
    <p:extLst>
      <p:ext uri="{BB962C8B-B14F-4D97-AF65-F5344CB8AC3E}">
        <p14:creationId xmlns:p14="http://schemas.microsoft.com/office/powerpoint/2010/main" val="2971168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0FA5C-6D19-46CF-838A-E065D15B92D2}"/>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Potassium (K₂O) Rates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3" name="TextBox 12"/>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2" name="TextBox 11"/>
          <p:cNvSpPr txBox="1"/>
          <p:nvPr/>
        </p:nvSpPr>
        <p:spPr>
          <a:xfrm>
            <a:off x="9968400" y="1295400"/>
            <a:ext cx="146001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Potassium (K₂O) rates were slightly lower in 2023.</a:t>
            </a:r>
          </a:p>
        </p:txBody>
      </p:sp>
      <p:sp>
        <p:nvSpPr>
          <p:cNvPr id="14" name="Text Placeholder 15">
            <a:extLst>
              <a:ext uri="{FF2B5EF4-FFF2-40B4-BE49-F238E27FC236}">
                <a16:creationId xmlns:a16="http://schemas.microsoft.com/office/drawing/2014/main" id="{306B54D1-14A5-4EF3-903E-7290002E157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Rectangle 15">
            <a:hlinkClick r:id="rId7" action="ppaction://hlinksldjump"/>
            <a:extLst>
              <a:ext uri="{FF2B5EF4-FFF2-40B4-BE49-F238E27FC236}">
                <a16:creationId xmlns:a16="http://schemas.microsoft.com/office/drawing/2014/main" id="{62131190-1FAD-4FF5-922C-47C07A7D2A3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99A6EFAF-5839-73BB-3434-22FBA8C0B71F}"/>
              </a:ext>
            </a:extLst>
          </p:cNvPr>
          <p:cNvGraphicFramePr>
            <a:graphicFrameLocks/>
          </p:cNvGraphicFramePr>
          <p:nvPr>
            <p:extLst>
              <p:ext uri="{D42A27DB-BD31-4B8C-83A1-F6EECF244321}">
                <p14:modId xmlns:p14="http://schemas.microsoft.com/office/powerpoint/2010/main" val="32048798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99A6EFAF-5839-73BB-3434-22FBA8C0B71F}"/>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in each year expressed in pounds of actual Potassium (K₂O) per acre.</a:t>
            </a:r>
          </a:p>
          <a:p>
            <a:r>
              <a:rPr lang="en-CA" dirty="0"/>
              <a:t>Note: Rates include non-users of Potassium (K₂O).</a:t>
            </a:r>
          </a:p>
        </p:txBody>
      </p:sp>
    </p:spTree>
    <p:extLst>
      <p:ext uri="{BB962C8B-B14F-4D97-AF65-F5344CB8AC3E}">
        <p14:creationId xmlns:p14="http://schemas.microsoft.com/office/powerpoint/2010/main" val="1053862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BDAF90-4AAC-ACF3-5088-8341C9444291}"/>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Rates in Corn - Average Rate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19" name="Text Placeholder 15">
            <a:extLst>
              <a:ext uri="{FF2B5EF4-FFF2-40B4-BE49-F238E27FC236}">
                <a16:creationId xmlns:a16="http://schemas.microsoft.com/office/drawing/2014/main" id="{D1BE1028-9852-42FA-9D94-A9DD3D70B44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2" name="Rectangle 21">
            <a:extLst>
              <a:ext uri="{FF2B5EF4-FFF2-40B4-BE49-F238E27FC236}">
                <a16:creationId xmlns:a16="http://schemas.microsoft.com/office/drawing/2014/main" id="{C6646522-AC7D-4656-9AB8-687F691BBB04}"/>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3" name="Picture 22">
            <a:extLst>
              <a:ext uri="{FF2B5EF4-FFF2-40B4-BE49-F238E27FC236}">
                <a16:creationId xmlns:a16="http://schemas.microsoft.com/office/drawing/2014/main" id="{8196BE62-30C4-4348-9FBC-3C4C8F63618C}"/>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3C3C3C4B-2CE0-FEAB-83F1-0A9B1F4C6ED3}"/>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10B34AD-18FD-A1B1-1F6A-E34F300BEDC0}"/>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741F4035-4F32-7BF2-EB45-9DCC1AF15873}"/>
              </a:ext>
            </a:extLst>
          </p:cNvPr>
          <p:cNvGraphicFramePr>
            <a:graphicFrameLocks/>
          </p:cNvGraphicFramePr>
          <p:nvPr>
            <p:extLst>
              <p:ext uri="{D42A27DB-BD31-4B8C-83A1-F6EECF244321}">
                <p14:modId xmlns:p14="http://schemas.microsoft.com/office/powerpoint/2010/main" val="368389883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741F4035-4F32-7BF2-EB45-9DCC1AF15873}"/>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2CEB5AF3-ECC0-D615-CD3A-113D0DC68BC8}"/>
              </a:ext>
            </a:extLst>
          </p:cNvPr>
          <p:cNvSpPr txBox="1"/>
          <p:nvPr/>
        </p:nvSpPr>
        <p:spPr>
          <a:xfrm>
            <a:off x="9371012" y="2514600"/>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Potassium (K₂O) rates were lower on small farms.</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Separately by geography, farm size, age and 4R familiarity, the graph illustrates the average potassium (K₂O) application rate in pounds of potassium (K₂O) per acre (including untreated corn acres).</a:t>
            </a:r>
          </a:p>
        </p:txBody>
      </p:sp>
    </p:spTree>
    <p:extLst>
      <p:ext uri="{BB962C8B-B14F-4D97-AF65-F5344CB8AC3E}">
        <p14:creationId xmlns:p14="http://schemas.microsoft.com/office/powerpoint/2010/main" val="42716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E82564-DC31-F91F-79AF-0BD85F8E5A54}"/>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 Rates in Corn - Rate Ranges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Isosceles Triangle 15"/>
          <p:cNvSpPr/>
          <p:nvPr/>
        </p:nvSpPr>
        <p:spPr>
          <a:xfrm>
            <a:off x="6782345" y="125693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5885263" y="142182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18% of corn acres did not receive any Potassium in 2023.</a:t>
            </a:r>
          </a:p>
        </p:txBody>
      </p:sp>
      <p:sp>
        <p:nvSpPr>
          <p:cNvPr id="18" name="Text Placeholder 15">
            <a:extLst>
              <a:ext uri="{FF2B5EF4-FFF2-40B4-BE49-F238E27FC236}">
                <a16:creationId xmlns:a16="http://schemas.microsoft.com/office/drawing/2014/main" id="{170E964C-0CF4-4755-BBA0-49462DC5512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665D6275-9670-4324-B72C-EB2786F398D3}"/>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D859F39-6B16-267B-EEA6-635141E48735}"/>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corn acres that was treated with potassium (K</a:t>
            </a:r>
            <a:r>
              <a:rPr lang="en-US" baseline="-25000" dirty="0"/>
              <a:t>2</a:t>
            </a:r>
            <a:r>
              <a:rPr lang="en-US" dirty="0"/>
              <a:t>O) at an application rate that fell within each rate range. The graph on the right illustrates the cumulative % of corn acres that was treated with potassium (K</a:t>
            </a:r>
            <a:r>
              <a:rPr lang="en-US" baseline="-25000" dirty="0"/>
              <a:t>2</a:t>
            </a:r>
            <a:r>
              <a:rPr lang="en-US" dirty="0"/>
              <a:t>O) at an application rate that fell within each rate range. </a:t>
            </a:r>
          </a:p>
        </p:txBody>
      </p:sp>
    </p:spTree>
    <p:extLst>
      <p:ext uri="{BB962C8B-B14F-4D97-AF65-F5344CB8AC3E}">
        <p14:creationId xmlns:p14="http://schemas.microsoft.com/office/powerpoint/2010/main" val="139214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97595-E8D8-963F-E9DC-529DAD807EF6}"/>
              </a:ext>
            </a:extLst>
          </p:cNvPr>
          <p:cNvPicPr>
            <a:picLocks noChangeAspect="1"/>
          </p:cNvPicPr>
          <p:nvPr/>
        </p:nvPicPr>
        <p:blipFill>
          <a:blip r:embed="rId3"/>
          <a:stretch>
            <a:fillRect/>
          </a:stretch>
        </p:blipFill>
        <p:spPr>
          <a:xfrm>
            <a:off x="2513012" y="819947"/>
            <a:ext cx="895244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Manure Applications in Corn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2" name="TextBox 11">
            <a:extLst>
              <a:ext uri="{FF2B5EF4-FFF2-40B4-BE49-F238E27FC236}">
                <a16:creationId xmlns:a16="http://schemas.microsoft.com/office/drawing/2014/main" id="{68774754-31B2-4C0F-BDCE-189F5BBD05A0}"/>
              </a:ext>
            </a:extLst>
          </p:cNvPr>
          <p:cNvSpPr txBox="1"/>
          <p:nvPr/>
        </p:nvSpPr>
        <p:spPr>
          <a:xfrm>
            <a:off x="6780212" y="4338068"/>
            <a:ext cx="2133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Manure applications in the spring before planting and at planting returned to more normal levels in 2023.</a:t>
            </a:r>
          </a:p>
        </p:txBody>
      </p:sp>
      <p:sp>
        <p:nvSpPr>
          <p:cNvPr id="4" name="TextBox 3">
            <a:extLst>
              <a:ext uri="{FF2B5EF4-FFF2-40B4-BE49-F238E27FC236}">
                <a16:creationId xmlns:a16="http://schemas.microsoft.com/office/drawing/2014/main" id="{0F0309ED-0D63-6E3C-5F31-658BE20615B6}"/>
              </a:ext>
            </a:extLst>
          </p:cNvPr>
          <p:cNvSpPr txBox="1"/>
          <p:nvPr/>
        </p:nvSpPr>
        <p:spPr>
          <a:xfrm>
            <a:off x="9828212" y="1558469"/>
            <a:ext cx="177731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Consistently about 40% of corn growers are applying manure.</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corn crop, did you apply manure at each timing? – and given the options of a) Applied in fall of previous year, b) in the spring before planting, c) in the spring at planting and d) after planting/in-crop.”</a:t>
            </a:r>
          </a:p>
          <a:p>
            <a:r>
              <a:rPr lang="en-CA" dirty="0"/>
              <a:t>The chart illustrates the % of respondents who applied manure at each timing in each year.</a:t>
            </a:r>
          </a:p>
        </p:txBody>
      </p:sp>
    </p:spTree>
    <p:extLst>
      <p:ext uri="{BB962C8B-B14F-4D97-AF65-F5344CB8AC3E}">
        <p14:creationId xmlns:p14="http://schemas.microsoft.com/office/powerpoint/2010/main" val="871646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823EE-918D-4F18-882F-E2FB2C21B06A}"/>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Potassium (K₂O)</a:t>
            </a:r>
            <a:r>
              <a:rPr lang="en-US" sz="2200" dirty="0"/>
              <a:t> Rate Ranges 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6" name="Text Placeholder 15">
            <a:extLst>
              <a:ext uri="{FF2B5EF4-FFF2-40B4-BE49-F238E27FC236}">
                <a16:creationId xmlns:a16="http://schemas.microsoft.com/office/drawing/2014/main" id="{9110178C-B08E-4918-B873-ABE42E383881}"/>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A8187D08-9B12-D409-538F-A755E731F3A7}"/>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04088C4E-78F2-9BC5-8B64-9051274B47E7}"/>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B6970919-9528-3A5E-DC62-360742F2EE9A}"/>
              </a:ext>
            </a:extLst>
          </p:cNvPr>
          <p:cNvGraphicFramePr>
            <a:graphicFrameLocks/>
          </p:cNvGraphicFramePr>
          <p:nvPr>
            <p:extLst>
              <p:ext uri="{D42A27DB-BD31-4B8C-83A1-F6EECF244321}">
                <p14:modId xmlns:p14="http://schemas.microsoft.com/office/powerpoint/2010/main" val="32520062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9" name="Object 8">
                        <a:extLst>
                          <a:ext uri="{FF2B5EF4-FFF2-40B4-BE49-F238E27FC236}">
                            <a16:creationId xmlns:a16="http://schemas.microsoft.com/office/drawing/2014/main" id="{B6970919-9528-3A5E-DC62-360742F2EE9A}"/>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F01FA6D-F7B7-92C0-35C0-97C0BBCA6BDD}"/>
              </a:ext>
            </a:extLst>
          </p:cNvPr>
          <p:cNvSpPr txBox="1"/>
          <p:nvPr/>
        </p:nvSpPr>
        <p:spPr>
          <a:xfrm>
            <a:off x="9675812" y="3677436"/>
            <a:ext cx="161026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56% of the K₂O volume was applied at 70 to 124.9 lbs./ac.</a:t>
            </a:r>
          </a:p>
        </p:txBody>
      </p:sp>
      <p:sp>
        <p:nvSpPr>
          <p:cNvPr id="11" name="Rectangle 10">
            <a:extLst>
              <a:ext uri="{FF2B5EF4-FFF2-40B4-BE49-F238E27FC236}">
                <a16:creationId xmlns:a16="http://schemas.microsoft.com/office/drawing/2014/main" id="{66B2358B-9E02-F9D5-B83B-DFC749339DF8}"/>
              </a:ext>
            </a:extLst>
          </p:cNvPr>
          <p:cNvSpPr/>
          <p:nvPr/>
        </p:nvSpPr>
        <p:spPr>
          <a:xfrm>
            <a:off x="2648356" y="2752165"/>
            <a:ext cx="8773736" cy="1440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98794973-8939-7548-7423-29AB16D7F414}"/>
              </a:ext>
            </a:extLst>
          </p:cNvPr>
          <p:cNvSpPr txBox="1"/>
          <p:nvPr/>
        </p:nvSpPr>
        <p:spPr>
          <a:xfrm>
            <a:off x="9675812" y="1219200"/>
            <a:ext cx="161026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Potassium (K₂O) rates were scattered across a wide range.</a:t>
            </a:r>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chart illustrates the % of potassium (K₂O) volume that was applied in corn within each rate range.</a:t>
            </a:r>
          </a:p>
          <a:p>
            <a:r>
              <a:rPr lang="en-US" dirty="0"/>
              <a:t>Total pounds of actual potassium (K₂O) applied was calculated based on all sources of potassium (K₂O) from all fertilizer types.</a:t>
            </a:r>
          </a:p>
        </p:txBody>
      </p:sp>
    </p:spTree>
    <p:extLst>
      <p:ext uri="{BB962C8B-B14F-4D97-AF65-F5344CB8AC3E}">
        <p14:creationId xmlns:p14="http://schemas.microsoft.com/office/powerpoint/2010/main" val="416986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62784547-904E-4745-B942-588B696D4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62" y="57150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037AABD-E406-E338-2704-2C729B3150E1}"/>
              </a:ext>
            </a:extLst>
          </p:cNvPr>
          <p:cNvPicPr>
            <a:picLocks noChangeAspect="1"/>
          </p:cNvPicPr>
          <p:nvPr/>
        </p:nvPicPr>
        <p:blipFill>
          <a:blip r:embed="rId4"/>
          <a:stretch>
            <a:fillRect/>
          </a:stretch>
        </p:blipFill>
        <p:spPr>
          <a:xfrm>
            <a:off x="2648356" y="829092"/>
            <a:ext cx="8961897"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Potassium (K₂O) Rates in Corn - By Timing</a:t>
            </a:r>
            <a:endParaRPr lang="en-US" sz="2200"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potassium</a:t>
            </a:r>
          </a:p>
        </p:txBody>
      </p:sp>
      <p:sp>
        <p:nvSpPr>
          <p:cNvPr id="17" name="Text Placeholder 15">
            <a:extLst>
              <a:ext uri="{FF2B5EF4-FFF2-40B4-BE49-F238E27FC236}">
                <a16:creationId xmlns:a16="http://schemas.microsoft.com/office/drawing/2014/main" id="{76608253-C1E5-4A41-8358-EFD41380E7FB}"/>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4" name="TextBox 13">
            <a:extLst>
              <a:ext uri="{FF2B5EF4-FFF2-40B4-BE49-F238E27FC236}">
                <a16:creationId xmlns:a16="http://schemas.microsoft.com/office/drawing/2014/main" id="{1375BC50-B5A0-4D7A-B1F0-98CA2E0A9136}"/>
              </a:ext>
            </a:extLst>
          </p:cNvPr>
          <p:cNvSpPr txBox="1"/>
          <p:nvPr/>
        </p:nvSpPr>
        <p:spPr>
          <a:xfrm>
            <a:off x="8075612" y="4727074"/>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Average K</a:t>
            </a:r>
            <a:r>
              <a:rPr lang="en-US" sz="1000" baseline="-25000" dirty="0"/>
              <a:t>2</a:t>
            </a:r>
            <a:r>
              <a:rPr lang="en-US" sz="1000" dirty="0"/>
              <a:t>O rates applied at planting were 40 lbs./ac in 2023.</a:t>
            </a:r>
          </a:p>
        </p:txBody>
      </p:sp>
      <p:sp>
        <p:nvSpPr>
          <p:cNvPr id="16" name="Rectangle 15">
            <a:hlinkClick r:id="rId8" action="ppaction://hlinksldjump"/>
            <a:extLst>
              <a:ext uri="{FF2B5EF4-FFF2-40B4-BE49-F238E27FC236}">
                <a16:creationId xmlns:a16="http://schemas.microsoft.com/office/drawing/2014/main" id="{6E57B2AE-0C47-48EC-BA44-6158B00CBF5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C273D46B-D56E-D8E8-16BE-887D2CB9FD5E}"/>
              </a:ext>
            </a:extLst>
          </p:cNvPr>
          <p:cNvGraphicFramePr>
            <a:graphicFrameLocks/>
          </p:cNvGraphicFramePr>
          <p:nvPr>
            <p:extLst>
              <p:ext uri="{D42A27DB-BD31-4B8C-83A1-F6EECF244321}">
                <p14:modId xmlns:p14="http://schemas.microsoft.com/office/powerpoint/2010/main" val="7681995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3" name="Object 2">
                        <a:extLst>
                          <a:ext uri="{FF2B5EF4-FFF2-40B4-BE49-F238E27FC236}">
                            <a16:creationId xmlns:a16="http://schemas.microsoft.com/office/drawing/2014/main" id="{C273D46B-D56E-D8E8-16BE-887D2CB9FD5E}"/>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Potassium (K₂O) applied at each application timing in each year expressed in pounds of actual Potassium (K₂O) per acre.</a:t>
            </a:r>
          </a:p>
          <a:p>
            <a:r>
              <a:rPr lang="en-CA" dirty="0"/>
              <a:t>Note: Rates </a:t>
            </a:r>
            <a:r>
              <a:rPr lang="en-CA" u="sng" dirty="0"/>
              <a:t>exclude</a:t>
            </a:r>
            <a:r>
              <a:rPr lang="en-CA" dirty="0"/>
              <a:t> non-users of Potassium (K₂O).</a:t>
            </a:r>
          </a:p>
        </p:txBody>
      </p:sp>
    </p:spTree>
    <p:extLst>
      <p:ext uri="{BB962C8B-B14F-4D97-AF65-F5344CB8AC3E}">
        <p14:creationId xmlns:p14="http://schemas.microsoft.com/office/powerpoint/2010/main" val="3101570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9C92E-642C-693D-395A-DED8F33B80A9}"/>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Sulphur Rates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sulphur</a:t>
            </a:r>
          </a:p>
        </p:txBody>
      </p:sp>
      <p:sp>
        <p:nvSpPr>
          <p:cNvPr id="13" name="TextBox 12"/>
          <p:cNvSpPr txBox="1"/>
          <p:nvPr/>
        </p:nvSpPr>
        <p:spPr>
          <a:xfrm>
            <a:off x="9980612" y="609600"/>
            <a:ext cx="147724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rates have been fairly consistent since 2020.</a:t>
            </a:r>
          </a:p>
        </p:txBody>
      </p:sp>
      <p:sp>
        <p:nvSpPr>
          <p:cNvPr id="14" name="Text Placeholder 15">
            <a:extLst>
              <a:ext uri="{FF2B5EF4-FFF2-40B4-BE49-F238E27FC236}">
                <a16:creationId xmlns:a16="http://schemas.microsoft.com/office/drawing/2014/main" id="{EF54A3D2-157B-4218-BF74-BAA09B7D83D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7" name="Rectangle 16">
            <a:hlinkClick r:id="rId7" action="ppaction://hlinksldjump"/>
            <a:extLst>
              <a:ext uri="{FF2B5EF4-FFF2-40B4-BE49-F238E27FC236}">
                <a16:creationId xmlns:a16="http://schemas.microsoft.com/office/drawing/2014/main" id="{92FC83C8-D9CF-407B-95BA-19ACC0AC17A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3" name="Object 2">
            <a:extLst>
              <a:ext uri="{FF2B5EF4-FFF2-40B4-BE49-F238E27FC236}">
                <a16:creationId xmlns:a16="http://schemas.microsoft.com/office/drawing/2014/main" id="{E0E04DEA-AFB6-874F-C407-FA303A3055D9}"/>
              </a:ext>
            </a:extLst>
          </p:cNvPr>
          <p:cNvGraphicFramePr>
            <a:graphicFrameLocks/>
          </p:cNvGraphicFramePr>
          <p:nvPr>
            <p:extLst>
              <p:ext uri="{D42A27DB-BD31-4B8C-83A1-F6EECF244321}">
                <p14:modId xmlns:p14="http://schemas.microsoft.com/office/powerpoint/2010/main" val="9821454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E0E04DEA-AFB6-874F-C407-FA303A3055D9}"/>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in each year expressed in pounds of actual Sulphur per acre.</a:t>
            </a:r>
          </a:p>
          <a:p>
            <a:r>
              <a:rPr lang="en-CA" dirty="0"/>
              <a:t>Note: Rates include non-users of Sulphur.</a:t>
            </a:r>
          </a:p>
        </p:txBody>
      </p:sp>
    </p:spTree>
    <p:extLst>
      <p:ext uri="{BB962C8B-B14F-4D97-AF65-F5344CB8AC3E}">
        <p14:creationId xmlns:p14="http://schemas.microsoft.com/office/powerpoint/2010/main" val="1053862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D229C3-2A4A-1A05-85C8-786606768E20}"/>
              </a:ext>
            </a:extLst>
          </p:cNvPr>
          <p:cNvPicPr>
            <a:picLocks noChangeAspect="1"/>
          </p:cNvPicPr>
          <p:nvPr/>
        </p:nvPicPr>
        <p:blipFill>
          <a:blip r:embed="rId3"/>
          <a:stretch>
            <a:fillRect/>
          </a:stretch>
        </p:blipFill>
        <p:spPr>
          <a:xfrm>
            <a:off x="2648356" y="883656"/>
            <a:ext cx="8961897" cy="564599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Rates in Corn - Average Rate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6650BFFA-FC27-4D02-8A9A-9AAB17B4A12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22" name="Rectangle 21">
            <a:extLst>
              <a:ext uri="{FF2B5EF4-FFF2-40B4-BE49-F238E27FC236}">
                <a16:creationId xmlns:a16="http://schemas.microsoft.com/office/drawing/2014/main" id="{75CBC213-9BF4-4B7E-A5DA-2E0975FA9B58}"/>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pic>
        <p:nvPicPr>
          <p:cNvPr id="23" name="Picture 22">
            <a:extLst>
              <a:ext uri="{FF2B5EF4-FFF2-40B4-BE49-F238E27FC236}">
                <a16:creationId xmlns:a16="http://schemas.microsoft.com/office/drawing/2014/main" id="{F57067B0-177C-46B0-98F6-37F47F11562B}"/>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672B7F4C-6F65-53A1-9702-F951EB37B665}"/>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9E73C52-1D79-6A5F-C067-B5E3452F4357}"/>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7E2DB62E-35F4-7591-22BB-E4C27D0C5EF5}"/>
              </a:ext>
            </a:extLst>
          </p:cNvPr>
          <p:cNvGraphicFramePr>
            <a:graphicFrameLocks/>
          </p:cNvGraphicFramePr>
          <p:nvPr>
            <p:extLst>
              <p:ext uri="{D42A27DB-BD31-4B8C-83A1-F6EECF244321}">
                <p14:modId xmlns:p14="http://schemas.microsoft.com/office/powerpoint/2010/main" val="12349180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7E2DB62E-35F4-7591-22BB-E4C27D0C5EF5}"/>
                          </a:ext>
                        </a:extLst>
                      </p:cNvPr>
                      <p:cNvPicPr/>
                      <p:nvPr/>
                    </p:nvPicPr>
                    <p:blipFill>
                      <a:blip r:embed="rId12"/>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DB0F1C9C-9077-2EF0-5A57-A7127929BC55}"/>
              </a:ext>
            </a:extLst>
          </p:cNvPr>
          <p:cNvSpPr txBox="1"/>
          <p:nvPr/>
        </p:nvSpPr>
        <p:spPr>
          <a:xfrm>
            <a:off x="9540469" y="2848201"/>
            <a:ext cx="204034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Large farms tend to use higher Sulphur rates (not statistically higher).</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Separately by geography, farm size, age and 4R familiarity, the graph illustrates the average sulphur application rate in pounds of sulphur per acre (including untreated corn acres).</a:t>
            </a:r>
          </a:p>
        </p:txBody>
      </p:sp>
    </p:spTree>
    <p:extLst>
      <p:ext uri="{BB962C8B-B14F-4D97-AF65-F5344CB8AC3E}">
        <p14:creationId xmlns:p14="http://schemas.microsoft.com/office/powerpoint/2010/main" val="255893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23"/>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06017E-6 0 L -0.4423 0 " pathEditMode="relative" rAng="0" ptsTypes="AA">
                                      <p:cBhvr>
                                        <p:cTn id="26" dur="1100" fill="hold"/>
                                        <p:tgtEl>
                                          <p:spTgt spid="3"/>
                                        </p:tgtEl>
                                        <p:attrNameLst>
                                          <p:attrName>ppt_x</p:attrName>
                                          <p:attrName>ppt_y</p:attrName>
                                        </p:attrNameLst>
                                      </p:cBhvr>
                                      <p:rCtr x="-22115"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21AD9-B4AB-DA6B-3711-5308F0DE7F89}"/>
              </a:ext>
            </a:extLst>
          </p:cNvPr>
          <p:cNvPicPr>
            <a:picLocks noChangeAspect="1"/>
          </p:cNvPicPr>
          <p:nvPr/>
        </p:nvPicPr>
        <p:blipFill>
          <a:blip r:embed="rId3"/>
          <a:stretch>
            <a:fillRect/>
          </a:stretch>
        </p:blipFill>
        <p:spPr>
          <a:xfrm>
            <a:off x="2648356" y="822995"/>
            <a:ext cx="8961897"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Sulphur Rates in Corn - Rate Ranges in 2023</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Isosceles Triangle 16"/>
          <p:cNvSpPr/>
          <p:nvPr/>
        </p:nvSpPr>
        <p:spPr>
          <a:xfrm>
            <a:off x="6670512" y="147343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8" name="TextBox 17"/>
          <p:cNvSpPr txBox="1"/>
          <p:nvPr/>
        </p:nvSpPr>
        <p:spPr>
          <a:xfrm>
            <a:off x="6018212" y="1670967"/>
            <a:ext cx="146557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34% of corn acres were not treated with any Sulphur.</a:t>
            </a:r>
          </a:p>
        </p:txBody>
      </p:sp>
      <p:sp>
        <p:nvSpPr>
          <p:cNvPr id="19" name="Text Placeholder 15">
            <a:extLst>
              <a:ext uri="{FF2B5EF4-FFF2-40B4-BE49-F238E27FC236}">
                <a16:creationId xmlns:a16="http://schemas.microsoft.com/office/drawing/2014/main" id="{ADCE0DBA-F4DC-4881-9533-6CB21384536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2D46DEAB-716F-7B77-7D46-E9F42077C3A6}"/>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B837454-E604-A069-D3E1-40BFC37DCACC}"/>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9" name="Rectangle 8">
            <a:hlinkClick r:id="rId9" action="ppaction://hlinksldjump"/>
            <a:extLst>
              <a:ext uri="{FF2B5EF4-FFF2-40B4-BE49-F238E27FC236}">
                <a16:creationId xmlns:a16="http://schemas.microsoft.com/office/drawing/2014/main" id="{C4141EFA-C73D-42E9-904C-8C5D0B595D6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US" dirty="0"/>
              <a:t>The graph on the left illustrates the % of corn acres that was treated with sulphur at an application rate that fell within each rate range. The graph on the right illustrates the cumulative % of corn acres that was treated with sulphur at an application rate that fell within each rate range. </a:t>
            </a:r>
          </a:p>
        </p:txBody>
      </p:sp>
    </p:spTree>
    <p:extLst>
      <p:ext uri="{BB962C8B-B14F-4D97-AF65-F5344CB8AC3E}">
        <p14:creationId xmlns:p14="http://schemas.microsoft.com/office/powerpoint/2010/main" val="138092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43D83D-9088-6EDD-E8BF-65FE7AB9FDB7}"/>
              </a:ext>
            </a:extLst>
          </p:cNvPr>
          <p:cNvPicPr>
            <a:picLocks noChangeAspect="1"/>
          </p:cNvPicPr>
          <p:nvPr/>
        </p:nvPicPr>
        <p:blipFill>
          <a:blip r:embed="rId3"/>
          <a:stretch>
            <a:fillRect/>
          </a:stretch>
        </p:blipFill>
        <p:spPr>
          <a:xfrm>
            <a:off x="2648356" y="826044"/>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Sulphur Rate Ranges 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7" name="Text Placeholder 15">
            <a:extLst>
              <a:ext uri="{FF2B5EF4-FFF2-40B4-BE49-F238E27FC236}">
                <a16:creationId xmlns:a16="http://schemas.microsoft.com/office/drawing/2014/main" id="{64D2ED8E-5A74-480F-97EE-E044071A1683}"/>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4" name="TextBox 3">
            <a:extLst>
              <a:ext uri="{FF2B5EF4-FFF2-40B4-BE49-F238E27FC236}">
                <a16:creationId xmlns:a16="http://schemas.microsoft.com/office/drawing/2014/main" id="{FCAACD33-AD41-7AAC-1188-A1961FF56CD2}"/>
              </a:ext>
            </a:extLst>
          </p:cNvPr>
          <p:cNvSpPr txBox="1"/>
          <p:nvPr/>
        </p:nvSpPr>
        <p:spPr>
          <a:xfrm>
            <a:off x="9540469" y="39624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29% of the S volume in 2023 was applied at 20 – 24.9 lbs./ac.</a:t>
            </a:r>
          </a:p>
        </p:txBody>
      </p:sp>
      <p:pic>
        <p:nvPicPr>
          <p:cNvPr id="3" name="Picture 2">
            <a:extLst>
              <a:ext uri="{FF2B5EF4-FFF2-40B4-BE49-F238E27FC236}">
                <a16:creationId xmlns:a16="http://schemas.microsoft.com/office/drawing/2014/main" id="{C5001756-567C-0030-D15E-4ABD194190C7}"/>
              </a:ext>
            </a:extLst>
          </p:cNvPr>
          <p:cNvPicPr>
            <a:picLocks noChangeAspect="1"/>
          </p:cNvPicPr>
          <p:nvPr/>
        </p:nvPicPr>
        <p:blipFill>
          <a:blip r:embed="rId7"/>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F6020073-DB49-1C7B-C649-31299F76CD42}"/>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0" name="Object 9">
            <a:extLst>
              <a:ext uri="{FF2B5EF4-FFF2-40B4-BE49-F238E27FC236}">
                <a16:creationId xmlns:a16="http://schemas.microsoft.com/office/drawing/2014/main" id="{27F01E02-9AC9-72BF-1C42-58D9E05D10B0}"/>
              </a:ext>
            </a:extLst>
          </p:cNvPr>
          <p:cNvGraphicFramePr>
            <a:graphicFrameLocks/>
          </p:cNvGraphicFramePr>
          <p:nvPr>
            <p:extLst>
              <p:ext uri="{D42A27DB-BD31-4B8C-83A1-F6EECF244321}">
                <p14:modId xmlns:p14="http://schemas.microsoft.com/office/powerpoint/2010/main" val="102200304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0" name="Object 9">
                        <a:extLst>
                          <a:ext uri="{FF2B5EF4-FFF2-40B4-BE49-F238E27FC236}">
                            <a16:creationId xmlns:a16="http://schemas.microsoft.com/office/drawing/2014/main" id="{27F01E02-9AC9-72BF-1C42-58D9E05D10B0}"/>
                          </a:ext>
                        </a:extLst>
                      </p:cNvPr>
                      <p:cNvPicPr/>
                      <p:nvPr/>
                    </p:nvPicPr>
                    <p:blipFill>
                      <a:blip r:embed="rId10"/>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 of sulphur volume that was applied in corn within each rate range.</a:t>
            </a:r>
          </a:p>
          <a:p>
            <a:r>
              <a:rPr lang="en-CA" dirty="0"/>
              <a:t>Total pounds of actual sulphur applied was calculated based on all sources of sulphur nutrient from all fertilizer types.</a:t>
            </a:r>
          </a:p>
        </p:txBody>
      </p:sp>
    </p:spTree>
    <p:extLst>
      <p:ext uri="{BB962C8B-B14F-4D97-AF65-F5344CB8AC3E}">
        <p14:creationId xmlns:p14="http://schemas.microsoft.com/office/powerpoint/2010/main" val="329334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FAFA72-2942-29C6-3C8A-9FADF6CA8BB0}"/>
              </a:ext>
            </a:extLst>
          </p:cNvPr>
          <p:cNvPicPr>
            <a:picLocks noChangeAspect="1"/>
          </p:cNvPicPr>
          <p:nvPr/>
        </p:nvPicPr>
        <p:blipFill>
          <a:blip r:embed="rId3"/>
          <a:stretch>
            <a:fillRect/>
          </a:stretch>
        </p:blipFill>
        <p:spPr>
          <a:xfrm>
            <a:off x="2648356" y="826043"/>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Average Sulphur Rates in Corn - By Timing</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sulphur</a:t>
            </a:r>
          </a:p>
        </p:txBody>
      </p:sp>
      <p:sp>
        <p:nvSpPr>
          <p:cNvPr id="14" name="Text Placeholder 15">
            <a:extLst>
              <a:ext uri="{FF2B5EF4-FFF2-40B4-BE49-F238E27FC236}">
                <a16:creationId xmlns:a16="http://schemas.microsoft.com/office/drawing/2014/main" id="{93066F5A-C551-45AA-A080-CB9D423F113E}"/>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1D5A7E8C-EBEE-54F6-010C-A721308FB30E}"/>
              </a:ext>
            </a:extLst>
          </p:cNvPr>
          <p:cNvGraphicFramePr>
            <a:graphicFrameLocks/>
          </p:cNvGraphicFramePr>
          <p:nvPr>
            <p:extLst>
              <p:ext uri="{D42A27DB-BD31-4B8C-83A1-F6EECF244321}">
                <p14:modId xmlns:p14="http://schemas.microsoft.com/office/powerpoint/2010/main" val="29369363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1D5A7E8C-EBEE-54F6-010C-A721308FB30E}"/>
                          </a:ext>
                        </a:extLst>
                      </p:cNvPr>
                      <p:cNvPicPr/>
                      <p:nvPr/>
                    </p:nvPicPr>
                    <p:blipFill>
                      <a:blip r:embed="rId8"/>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acres they applied, and b) the application rate in pounds of actual nutrient/ac. Volumes of each nutrient were calculated by multiplying acres treated times the application rate.</a:t>
            </a:r>
          </a:p>
          <a:p>
            <a:r>
              <a:rPr lang="en-CA" dirty="0"/>
              <a:t>The chart illustrates the average rate of Sulphur applied at each application timing in each year expressed in pounds of actual Sulphur per acre.</a:t>
            </a:r>
          </a:p>
          <a:p>
            <a:r>
              <a:rPr lang="en-CA" dirty="0"/>
              <a:t>Note: Rates </a:t>
            </a:r>
            <a:r>
              <a:rPr lang="en-CA" u="sng" dirty="0"/>
              <a:t>exclude</a:t>
            </a:r>
            <a:r>
              <a:rPr lang="en-CA" dirty="0"/>
              <a:t> non-users of Sulphur.</a:t>
            </a:r>
          </a:p>
        </p:txBody>
      </p:sp>
    </p:spTree>
    <p:extLst>
      <p:ext uri="{BB962C8B-B14F-4D97-AF65-F5344CB8AC3E}">
        <p14:creationId xmlns:p14="http://schemas.microsoft.com/office/powerpoint/2010/main" val="3255245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A10B91-7227-497C-BC2C-3EEA3F6AAD19}"/>
              </a:ext>
            </a:extLst>
          </p:cNvPr>
          <p:cNvPicPr>
            <a:picLocks noChangeAspect="1"/>
          </p:cNvPicPr>
          <p:nvPr/>
        </p:nvPicPr>
        <p:blipFill>
          <a:blip r:embed="rId3"/>
          <a:stretch>
            <a:fillRect/>
          </a:stretch>
        </p:blipFill>
        <p:spPr>
          <a:xfrm>
            <a:off x="3768349" y="1408754"/>
            <a:ext cx="6645216" cy="4596782"/>
          </a:xfrm>
          <a:prstGeom prst="rect">
            <a:avLst/>
          </a:prstGeom>
        </p:spPr>
      </p:pic>
      <p:sp>
        <p:nvSpPr>
          <p:cNvPr id="2" name="Title 1"/>
          <p:cNvSpPr>
            <a:spLocks noGrp="1"/>
          </p:cNvSpPr>
          <p:nvPr>
            <p:ph type="title" idx="4294967295"/>
          </p:nvPr>
        </p:nvSpPr>
        <p:spPr>
          <a:xfrm>
            <a:off x="2484437" y="250825"/>
            <a:ext cx="9477375" cy="334963"/>
          </a:xfrm>
          <a:prstGeom prst="rect">
            <a:avLst/>
          </a:prstGeom>
        </p:spPr>
        <p:txBody>
          <a:bodyPr/>
          <a:lstStyle/>
          <a:p>
            <a:r>
              <a:rPr lang="en-US" sz="2200" dirty="0"/>
              <a:t>Fertilizer Program 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4037012" y="4375665"/>
            <a:ext cx="2362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58% of corn growers say they use the same fertilizer program on all of their corn fields.</a:t>
            </a:r>
          </a:p>
        </p:txBody>
      </p:sp>
      <p:sp>
        <p:nvSpPr>
          <p:cNvPr id="11" name="Text Placeholder 15">
            <a:extLst>
              <a:ext uri="{FF2B5EF4-FFF2-40B4-BE49-F238E27FC236}">
                <a16:creationId xmlns:a16="http://schemas.microsoft.com/office/drawing/2014/main" id="{8500AFA6-EE91-419C-8D3D-849CD3659302}"/>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graphicFrame>
        <p:nvGraphicFramePr>
          <p:cNvPr id="3" name="Object 2">
            <a:extLst>
              <a:ext uri="{FF2B5EF4-FFF2-40B4-BE49-F238E27FC236}">
                <a16:creationId xmlns:a16="http://schemas.microsoft.com/office/drawing/2014/main" id="{05807FC2-43D6-652B-FA43-EFF6F2162921}"/>
              </a:ext>
            </a:extLst>
          </p:cNvPr>
          <p:cNvGraphicFramePr>
            <a:graphicFrameLocks/>
          </p:cNvGraphicFramePr>
          <p:nvPr>
            <p:extLst>
              <p:ext uri="{D42A27DB-BD31-4B8C-83A1-F6EECF244321}">
                <p14:modId xmlns:p14="http://schemas.microsoft.com/office/powerpoint/2010/main" val="38277200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05807FC2-43D6-652B-FA43-EFF6F2162921}"/>
                          </a:ext>
                        </a:extLst>
                      </p:cNvPr>
                      <p:cNvPicPr/>
                      <p:nvPr/>
                    </p:nvPicPr>
                    <p:blipFill>
                      <a:blip r:embed="rId9"/>
                      <a:srcRect l="35417" t="2469" r="35417" b="70782"/>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corn crop, did you: a) use variable rate technology based on prescription maps on all of your corn acres, b) use variable rate technology based on prescription maps on some of your corn acres, c) tailor your fertilizer program on a field-by-field basis or d) use exactly the same fertilizer program for all corn fields on the farm?”</a:t>
            </a:r>
          </a:p>
          <a:p>
            <a:r>
              <a:rPr lang="en-CA" dirty="0"/>
              <a:t>The graph illustrates the % of corn growers who followed each fertilizer program in their 2023 corn crop.</a:t>
            </a:r>
          </a:p>
        </p:txBody>
      </p:sp>
    </p:spTree>
    <p:extLst>
      <p:ext uri="{BB962C8B-B14F-4D97-AF65-F5344CB8AC3E}">
        <p14:creationId xmlns:p14="http://schemas.microsoft.com/office/powerpoint/2010/main" val="21677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21662-DD54-710E-F6C8-98008FE8B41C}"/>
              </a:ext>
            </a:extLst>
          </p:cNvPr>
          <p:cNvPicPr>
            <a:picLocks noChangeAspect="1"/>
          </p:cNvPicPr>
          <p:nvPr/>
        </p:nvPicPr>
        <p:blipFill>
          <a:blip r:embed="rId3"/>
          <a:stretch>
            <a:fillRect/>
          </a:stretch>
        </p:blipFill>
        <p:spPr>
          <a:xfrm>
            <a:off x="2648356" y="821909"/>
            <a:ext cx="8961897" cy="57694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Trend in Fertilizer Program in Corn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 Placeholder 15">
            <a:extLst>
              <a:ext uri="{FF2B5EF4-FFF2-40B4-BE49-F238E27FC236}">
                <a16:creationId xmlns:a16="http://schemas.microsoft.com/office/drawing/2014/main" id="{686017A2-D124-4BCA-B0A6-B89BB204A734}"/>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4" name="TextBox 3">
            <a:extLst>
              <a:ext uri="{FF2B5EF4-FFF2-40B4-BE49-F238E27FC236}">
                <a16:creationId xmlns:a16="http://schemas.microsoft.com/office/drawing/2014/main" id="{3C53C165-A7E3-C6BA-17AF-442A2E27DE65}"/>
              </a:ext>
            </a:extLst>
          </p:cNvPr>
          <p:cNvSpPr txBox="1"/>
          <p:nvPr/>
        </p:nvSpPr>
        <p:spPr>
          <a:xfrm>
            <a:off x="5408612" y="2063068"/>
            <a:ext cx="15240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Use of variable rates does not appear to be expanding and may be slowly declining.</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corn crop, did you: a) use variable rate technology based on prescription maps on all of your corn acres, b) use variable rate technology based on prescription maps on some of your corn acres, c) tailor your fertilizer program on a field-by-field basis or d) use exactly the same fertilizer program for all corn fields on the farm?”</a:t>
            </a:r>
          </a:p>
          <a:p>
            <a:r>
              <a:rPr lang="en-CA" dirty="0"/>
              <a:t>The graph illustrates the % of corn growers who followed each fertilizer program in their corn crop in each year.</a:t>
            </a:r>
          </a:p>
        </p:txBody>
      </p:sp>
    </p:spTree>
    <p:extLst>
      <p:ext uri="{BB962C8B-B14F-4D97-AF65-F5344CB8AC3E}">
        <p14:creationId xmlns:p14="http://schemas.microsoft.com/office/powerpoint/2010/main" val="4123132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C1029-6829-497E-94CD-EC2E1CC65CBE}"/>
              </a:ext>
            </a:extLst>
          </p:cNvPr>
          <p:cNvPicPr>
            <a:picLocks noChangeAspect="1"/>
          </p:cNvPicPr>
          <p:nvPr/>
        </p:nvPicPr>
        <p:blipFill>
          <a:blip r:embed="rId3"/>
          <a:stretch>
            <a:fillRect/>
          </a:stretch>
        </p:blipFill>
        <p:spPr>
          <a:xfrm>
            <a:off x="2651405" y="822995"/>
            <a:ext cx="8955800"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Fertilizer Program in Corn - by Sub-Group</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3" name="Text Placeholder 15">
            <a:extLst>
              <a:ext uri="{FF2B5EF4-FFF2-40B4-BE49-F238E27FC236}">
                <a16:creationId xmlns:a16="http://schemas.microsoft.com/office/drawing/2014/main" id="{EE4BAF44-A013-47D1-BD34-5B3E582CA0B8}"/>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4" name="Rectangle 13">
            <a:extLst>
              <a:ext uri="{FF2B5EF4-FFF2-40B4-BE49-F238E27FC236}">
                <a16:creationId xmlns:a16="http://schemas.microsoft.com/office/drawing/2014/main" id="{CA890E2A-62F4-4D11-B3C7-DFC9E75AC0E0}"/>
              </a:ext>
            </a:extLst>
          </p:cNvPr>
          <p:cNvSpPr/>
          <p:nvPr/>
        </p:nvSpPr>
        <p:spPr>
          <a:xfrm>
            <a:off x="1230947" y="5502473"/>
            <a:ext cx="548640" cy="276999"/>
          </a:xfrm>
          <a:prstGeom prst="rect">
            <a:avLst/>
          </a:prstGeom>
          <a:noFill/>
        </p:spPr>
        <p:txBody>
          <a:bodyPr wrap="square" lIns="91440" tIns="45720" rIns="91440" bIns="45720">
            <a:spAutoFit/>
          </a:bodyPr>
          <a:lstStyle/>
          <a:p>
            <a:pPr algn="ctr"/>
            <a:r>
              <a:rPr lang="en-US" sz="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Light" panose="020F0302020204030204" pitchFamily="34" charset="0"/>
                <a:cs typeface="Calibri Light" panose="020F0302020204030204" pitchFamily="34" charset="0"/>
              </a:rPr>
              <a:t>MAP</a:t>
            </a:r>
          </a:p>
        </p:txBody>
      </p:sp>
      <p:sp>
        <p:nvSpPr>
          <p:cNvPr id="10" name="TextBox 9">
            <a:extLst>
              <a:ext uri="{FF2B5EF4-FFF2-40B4-BE49-F238E27FC236}">
                <a16:creationId xmlns:a16="http://schemas.microsoft.com/office/drawing/2014/main" id="{B67AFFAB-0C5C-4B34-BF25-453C0AB71480}"/>
              </a:ext>
            </a:extLst>
          </p:cNvPr>
          <p:cNvSpPr txBox="1"/>
          <p:nvPr/>
        </p:nvSpPr>
        <p:spPr>
          <a:xfrm>
            <a:off x="6018212" y="3209365"/>
            <a:ext cx="173249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Larger farms were more likely to tailor programs field by field.  </a:t>
            </a:r>
          </a:p>
        </p:txBody>
      </p:sp>
      <p:sp>
        <p:nvSpPr>
          <p:cNvPr id="11" name="TextBox 10">
            <a:extLst>
              <a:ext uri="{FF2B5EF4-FFF2-40B4-BE49-F238E27FC236}">
                <a16:creationId xmlns:a16="http://schemas.microsoft.com/office/drawing/2014/main" id="{BFE92475-AF9F-42D7-AD9E-1F29C3ED2E43}"/>
              </a:ext>
            </a:extLst>
          </p:cNvPr>
          <p:cNvSpPr txBox="1"/>
          <p:nvPr/>
        </p:nvSpPr>
        <p:spPr>
          <a:xfrm>
            <a:off x="8794495" y="4953000"/>
            <a:ext cx="1498044"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very familiar with 4R were less likely to use the same program for all fields.</a:t>
            </a:r>
          </a:p>
        </p:txBody>
      </p:sp>
      <p:pic>
        <p:nvPicPr>
          <p:cNvPr id="15" name="Picture 14">
            <a:extLst>
              <a:ext uri="{FF2B5EF4-FFF2-40B4-BE49-F238E27FC236}">
                <a16:creationId xmlns:a16="http://schemas.microsoft.com/office/drawing/2014/main" id="{0069CE0B-5751-4401-8743-E919BB2BF35C}"/>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2419012" y="1516007"/>
            <a:ext cx="6400800" cy="3612038"/>
          </a:xfrm>
          <a:prstGeom prst="rect">
            <a:avLst/>
          </a:prstGeom>
          <a:ln>
            <a:noFill/>
          </a:ln>
          <a:extLst>
            <a:ext uri="{53640926-AAD7-44D8-BBD7-CCE9431645EC}">
              <a14:shadowObscured xmlns:a14="http://schemas.microsoft.com/office/drawing/2010/main"/>
            </a:ext>
          </a:extLst>
        </p:spPr>
      </p:pic>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fertilizer application on your 2023 corn crop, did you: a) use variable rate technology based on prescription maps on all of your corn acres, b) use variable rate technology based on prescription maps on some of your corn acres, c) tailor your fertilizer program on a field-by-field basis or d) use exactly the same fertilizer program for all corn fields on the farm?”</a:t>
            </a:r>
          </a:p>
          <a:p>
            <a:r>
              <a:rPr lang="en-US" dirty="0"/>
              <a:t>Separately by geography, farm size, age and 4R familiarity, the graph on the left illustrates the % of corn growers who used variable rates on some or all of their corn fields.  The graph in the middle illustrates the % of corn growers who tailored their fertilizer program on a field-by-field basis.  The graph on the right illustrates the % of corn growers who used the same fertilizer program on all of their corn fields.</a:t>
            </a:r>
          </a:p>
        </p:txBody>
      </p:sp>
    </p:spTree>
    <p:extLst>
      <p:ext uri="{BB962C8B-B14F-4D97-AF65-F5344CB8AC3E}">
        <p14:creationId xmlns:p14="http://schemas.microsoft.com/office/powerpoint/2010/main" val="411666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996 -0.14676 L -0.83663 -0.14676 " pathEditMode="relative" rAng="0" ptsTypes="AA">
                                      <p:cBhvr>
                                        <p:cTn id="16" dur="500" fill="hold"/>
                                        <p:tgtEl>
                                          <p:spTgt spid="15"/>
                                        </p:tgtEl>
                                        <p:attrNameLst>
                                          <p:attrName>ppt_x</p:attrName>
                                          <p:attrName>ppt_y</p:attrName>
                                        </p:attrNameLst>
                                      </p:cBhvr>
                                      <p:rCtr x="-25833" y="0"/>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INAME" val="MI"/>
</p:tagLst>
</file>

<file path=ppt/tags/tag10.xml><?xml version="1.0" encoding="utf-8"?>
<p:tagLst xmlns:a="http://schemas.openxmlformats.org/drawingml/2006/main" xmlns:r="http://schemas.openxmlformats.org/officeDocument/2006/relationships" xmlns:p="http://schemas.openxmlformats.org/presentationml/2006/main">
  <p:tag name="MINAME" val="MI"/>
</p:tagLst>
</file>

<file path=ppt/tags/tag100.xml><?xml version="1.0" encoding="utf-8"?>
<p:tagLst xmlns:a="http://schemas.openxmlformats.org/drawingml/2006/main" xmlns:r="http://schemas.openxmlformats.org/officeDocument/2006/relationships" xmlns:p="http://schemas.openxmlformats.org/presentationml/2006/main">
  <p:tag name="MINAME" val="MI"/>
</p:tagLst>
</file>

<file path=ppt/tags/tag101.xml><?xml version="1.0" encoding="utf-8"?>
<p:tagLst xmlns:a="http://schemas.openxmlformats.org/drawingml/2006/main" xmlns:r="http://schemas.openxmlformats.org/officeDocument/2006/relationships" xmlns:p="http://schemas.openxmlformats.org/presentationml/2006/main">
  <p:tag name="MINAME" val="MI"/>
</p:tagLst>
</file>

<file path=ppt/tags/tag102.xml><?xml version="1.0" encoding="utf-8"?>
<p:tagLst xmlns:a="http://schemas.openxmlformats.org/drawingml/2006/main" xmlns:r="http://schemas.openxmlformats.org/officeDocument/2006/relationships" xmlns:p="http://schemas.openxmlformats.org/presentationml/2006/main">
  <p:tag name="MINAME" val="MI"/>
</p:tagLst>
</file>

<file path=ppt/tags/tag103.xml><?xml version="1.0" encoding="utf-8"?>
<p:tagLst xmlns:a="http://schemas.openxmlformats.org/drawingml/2006/main" xmlns:r="http://schemas.openxmlformats.org/officeDocument/2006/relationships" xmlns:p="http://schemas.openxmlformats.org/presentationml/2006/main">
  <p:tag name="MINAME" val="MI"/>
</p:tagLst>
</file>

<file path=ppt/tags/tag104.xml><?xml version="1.0" encoding="utf-8"?>
<p:tagLst xmlns:a="http://schemas.openxmlformats.org/drawingml/2006/main" xmlns:r="http://schemas.openxmlformats.org/officeDocument/2006/relationships" xmlns:p="http://schemas.openxmlformats.org/presentationml/2006/main">
  <p:tag name="MINAME" val="MI"/>
</p:tagLst>
</file>

<file path=ppt/tags/tag105.xml><?xml version="1.0" encoding="utf-8"?>
<p:tagLst xmlns:a="http://schemas.openxmlformats.org/drawingml/2006/main" xmlns:r="http://schemas.openxmlformats.org/officeDocument/2006/relationships" xmlns:p="http://schemas.openxmlformats.org/presentationml/2006/main">
  <p:tag name="MINAME" val="MI"/>
</p:tagLst>
</file>

<file path=ppt/tags/tag106.xml><?xml version="1.0" encoding="utf-8"?>
<p:tagLst xmlns:a="http://schemas.openxmlformats.org/drawingml/2006/main" xmlns:r="http://schemas.openxmlformats.org/officeDocument/2006/relationships" xmlns:p="http://schemas.openxmlformats.org/presentationml/2006/main">
  <p:tag name="MINAME" val="MI"/>
</p:tagLst>
</file>

<file path=ppt/tags/tag107.xml><?xml version="1.0" encoding="utf-8"?>
<p:tagLst xmlns:a="http://schemas.openxmlformats.org/drawingml/2006/main" xmlns:r="http://schemas.openxmlformats.org/officeDocument/2006/relationships" xmlns:p="http://schemas.openxmlformats.org/presentationml/2006/main">
  <p:tag name="MINAME" val="MI"/>
</p:tagLst>
</file>

<file path=ppt/tags/tag108.xml><?xml version="1.0" encoding="utf-8"?>
<p:tagLst xmlns:a="http://schemas.openxmlformats.org/drawingml/2006/main" xmlns:r="http://schemas.openxmlformats.org/officeDocument/2006/relationships" xmlns:p="http://schemas.openxmlformats.org/presentationml/2006/main">
  <p:tag name="MINAME" val="MI"/>
</p:tagLst>
</file>

<file path=ppt/tags/tag109.xml><?xml version="1.0" encoding="utf-8"?>
<p:tagLst xmlns:a="http://schemas.openxmlformats.org/drawingml/2006/main" xmlns:r="http://schemas.openxmlformats.org/officeDocument/2006/relationships" xmlns:p="http://schemas.openxmlformats.org/presentationml/2006/main">
  <p:tag name="MINAME" val="MI"/>
</p:tagLst>
</file>

<file path=ppt/tags/tag11.xml><?xml version="1.0" encoding="utf-8"?>
<p:tagLst xmlns:a="http://schemas.openxmlformats.org/drawingml/2006/main" xmlns:r="http://schemas.openxmlformats.org/officeDocument/2006/relationships" xmlns:p="http://schemas.openxmlformats.org/presentationml/2006/main">
  <p:tag name="MINAME" val="MI"/>
</p:tagLst>
</file>

<file path=ppt/tags/tag110.xml><?xml version="1.0" encoding="utf-8"?>
<p:tagLst xmlns:a="http://schemas.openxmlformats.org/drawingml/2006/main" xmlns:r="http://schemas.openxmlformats.org/officeDocument/2006/relationships" xmlns:p="http://schemas.openxmlformats.org/presentationml/2006/main">
  <p:tag name="MINAME" val="MI"/>
</p:tagLst>
</file>

<file path=ppt/tags/tag111.xml><?xml version="1.0" encoding="utf-8"?>
<p:tagLst xmlns:a="http://schemas.openxmlformats.org/drawingml/2006/main" xmlns:r="http://schemas.openxmlformats.org/officeDocument/2006/relationships" xmlns:p="http://schemas.openxmlformats.org/presentationml/2006/main">
  <p:tag name="MINAME" val="MI"/>
</p:tagLst>
</file>

<file path=ppt/tags/tag112.xml><?xml version="1.0" encoding="utf-8"?>
<p:tagLst xmlns:a="http://schemas.openxmlformats.org/drawingml/2006/main" xmlns:r="http://schemas.openxmlformats.org/officeDocument/2006/relationships" xmlns:p="http://schemas.openxmlformats.org/presentationml/2006/main">
  <p:tag name="MINAME" val="MI"/>
</p:tagLst>
</file>

<file path=ppt/tags/tag113.xml><?xml version="1.0" encoding="utf-8"?>
<p:tagLst xmlns:a="http://schemas.openxmlformats.org/drawingml/2006/main" xmlns:r="http://schemas.openxmlformats.org/officeDocument/2006/relationships" xmlns:p="http://schemas.openxmlformats.org/presentationml/2006/main">
  <p:tag name="MINAME" val="MI"/>
</p:tagLst>
</file>

<file path=ppt/tags/tag114.xml><?xml version="1.0" encoding="utf-8"?>
<p:tagLst xmlns:a="http://schemas.openxmlformats.org/drawingml/2006/main" xmlns:r="http://schemas.openxmlformats.org/officeDocument/2006/relationships" xmlns:p="http://schemas.openxmlformats.org/presentationml/2006/main">
  <p:tag name="MINAME" val="MI"/>
</p:tagLst>
</file>

<file path=ppt/tags/tag115.xml><?xml version="1.0" encoding="utf-8"?>
<p:tagLst xmlns:a="http://schemas.openxmlformats.org/drawingml/2006/main" xmlns:r="http://schemas.openxmlformats.org/officeDocument/2006/relationships" xmlns:p="http://schemas.openxmlformats.org/presentationml/2006/main">
  <p:tag name="MINAME" val="MI"/>
</p:tagLst>
</file>

<file path=ppt/tags/tag116.xml><?xml version="1.0" encoding="utf-8"?>
<p:tagLst xmlns:a="http://schemas.openxmlformats.org/drawingml/2006/main" xmlns:r="http://schemas.openxmlformats.org/officeDocument/2006/relationships" xmlns:p="http://schemas.openxmlformats.org/presentationml/2006/main">
  <p:tag name="MINAME" val="MI"/>
</p:tagLst>
</file>

<file path=ppt/tags/tag117.xml><?xml version="1.0" encoding="utf-8"?>
<p:tagLst xmlns:a="http://schemas.openxmlformats.org/drawingml/2006/main" xmlns:r="http://schemas.openxmlformats.org/officeDocument/2006/relationships" xmlns:p="http://schemas.openxmlformats.org/presentationml/2006/main">
  <p:tag name="MINAME" val="MI"/>
</p:tagLst>
</file>

<file path=ppt/tags/tag118.xml><?xml version="1.0" encoding="utf-8"?>
<p:tagLst xmlns:a="http://schemas.openxmlformats.org/drawingml/2006/main" xmlns:r="http://schemas.openxmlformats.org/officeDocument/2006/relationships" xmlns:p="http://schemas.openxmlformats.org/presentationml/2006/main">
  <p:tag name="MINAME" val="MI"/>
</p:tagLst>
</file>

<file path=ppt/tags/tag119.xml><?xml version="1.0" encoding="utf-8"?>
<p:tagLst xmlns:a="http://schemas.openxmlformats.org/drawingml/2006/main" xmlns:r="http://schemas.openxmlformats.org/officeDocument/2006/relationships" xmlns:p="http://schemas.openxmlformats.org/presentationml/2006/main">
  <p:tag name="MINAME" val="MI"/>
</p:tagLst>
</file>

<file path=ppt/tags/tag12.xml><?xml version="1.0" encoding="utf-8"?>
<p:tagLst xmlns:a="http://schemas.openxmlformats.org/drawingml/2006/main" xmlns:r="http://schemas.openxmlformats.org/officeDocument/2006/relationships" xmlns:p="http://schemas.openxmlformats.org/presentationml/2006/main">
  <p:tag name="MINAME" val="MI"/>
</p:tagLst>
</file>

<file path=ppt/tags/tag120.xml><?xml version="1.0" encoding="utf-8"?>
<p:tagLst xmlns:a="http://schemas.openxmlformats.org/drawingml/2006/main" xmlns:r="http://schemas.openxmlformats.org/officeDocument/2006/relationships" xmlns:p="http://schemas.openxmlformats.org/presentationml/2006/main">
  <p:tag name="MINAME" val="MI"/>
</p:tagLst>
</file>

<file path=ppt/tags/tag121.xml><?xml version="1.0" encoding="utf-8"?>
<p:tagLst xmlns:a="http://schemas.openxmlformats.org/drawingml/2006/main" xmlns:r="http://schemas.openxmlformats.org/officeDocument/2006/relationships" xmlns:p="http://schemas.openxmlformats.org/presentationml/2006/main">
  <p:tag name="MINAME" val="MI"/>
</p:tagLst>
</file>

<file path=ppt/tags/tag122.xml><?xml version="1.0" encoding="utf-8"?>
<p:tagLst xmlns:a="http://schemas.openxmlformats.org/drawingml/2006/main" xmlns:r="http://schemas.openxmlformats.org/officeDocument/2006/relationships" xmlns:p="http://schemas.openxmlformats.org/presentationml/2006/main">
  <p:tag name="MINAME" val="MI"/>
</p:tagLst>
</file>

<file path=ppt/tags/tag123.xml><?xml version="1.0" encoding="utf-8"?>
<p:tagLst xmlns:a="http://schemas.openxmlformats.org/drawingml/2006/main" xmlns:r="http://schemas.openxmlformats.org/officeDocument/2006/relationships" xmlns:p="http://schemas.openxmlformats.org/presentationml/2006/main">
  <p:tag name="MINAME" val="MI"/>
</p:tagLst>
</file>

<file path=ppt/tags/tag124.xml><?xml version="1.0" encoding="utf-8"?>
<p:tagLst xmlns:a="http://schemas.openxmlformats.org/drawingml/2006/main" xmlns:r="http://schemas.openxmlformats.org/officeDocument/2006/relationships" xmlns:p="http://schemas.openxmlformats.org/presentationml/2006/main">
  <p:tag name="MINAME" val="MI"/>
</p:tagLst>
</file>

<file path=ppt/tags/tag125.xml><?xml version="1.0" encoding="utf-8"?>
<p:tagLst xmlns:a="http://schemas.openxmlformats.org/drawingml/2006/main" xmlns:r="http://schemas.openxmlformats.org/officeDocument/2006/relationships" xmlns:p="http://schemas.openxmlformats.org/presentationml/2006/main">
  <p:tag name="MINAME" val="MI"/>
</p:tagLst>
</file>

<file path=ppt/tags/tag126.xml><?xml version="1.0" encoding="utf-8"?>
<p:tagLst xmlns:a="http://schemas.openxmlformats.org/drawingml/2006/main" xmlns:r="http://schemas.openxmlformats.org/officeDocument/2006/relationships" xmlns:p="http://schemas.openxmlformats.org/presentationml/2006/main">
  <p:tag name="MINAME" val="MI"/>
</p:tagLst>
</file>

<file path=ppt/tags/tag127.xml><?xml version="1.0" encoding="utf-8"?>
<p:tagLst xmlns:a="http://schemas.openxmlformats.org/drawingml/2006/main" xmlns:r="http://schemas.openxmlformats.org/officeDocument/2006/relationships" xmlns:p="http://schemas.openxmlformats.org/presentationml/2006/main">
  <p:tag name="MINAME" val="MI"/>
</p:tagLst>
</file>

<file path=ppt/tags/tag128.xml><?xml version="1.0" encoding="utf-8"?>
<p:tagLst xmlns:a="http://schemas.openxmlformats.org/drawingml/2006/main" xmlns:r="http://schemas.openxmlformats.org/officeDocument/2006/relationships" xmlns:p="http://schemas.openxmlformats.org/presentationml/2006/main">
  <p:tag name="MINAME" val="MI"/>
</p:tagLst>
</file>

<file path=ppt/tags/tag129.xml><?xml version="1.0" encoding="utf-8"?>
<p:tagLst xmlns:a="http://schemas.openxmlformats.org/drawingml/2006/main" xmlns:r="http://schemas.openxmlformats.org/officeDocument/2006/relationships" xmlns:p="http://schemas.openxmlformats.org/presentationml/2006/main">
  <p:tag name="MINAME" val="MI"/>
</p:tagLst>
</file>

<file path=ppt/tags/tag13.xml><?xml version="1.0" encoding="utf-8"?>
<p:tagLst xmlns:a="http://schemas.openxmlformats.org/drawingml/2006/main" xmlns:r="http://schemas.openxmlformats.org/officeDocument/2006/relationships" xmlns:p="http://schemas.openxmlformats.org/presentationml/2006/main">
  <p:tag name="MINAME" val="MI"/>
</p:tagLst>
</file>

<file path=ppt/tags/tag130.xml><?xml version="1.0" encoding="utf-8"?>
<p:tagLst xmlns:a="http://schemas.openxmlformats.org/drawingml/2006/main" xmlns:r="http://schemas.openxmlformats.org/officeDocument/2006/relationships" xmlns:p="http://schemas.openxmlformats.org/presentationml/2006/main">
  <p:tag name="MINAME" val="MI"/>
</p:tagLst>
</file>

<file path=ppt/tags/tag131.xml><?xml version="1.0" encoding="utf-8"?>
<p:tagLst xmlns:a="http://schemas.openxmlformats.org/drawingml/2006/main" xmlns:r="http://schemas.openxmlformats.org/officeDocument/2006/relationships" xmlns:p="http://schemas.openxmlformats.org/presentationml/2006/main">
  <p:tag name="MINAME" val="MI"/>
</p:tagLst>
</file>

<file path=ppt/tags/tag132.xml><?xml version="1.0" encoding="utf-8"?>
<p:tagLst xmlns:a="http://schemas.openxmlformats.org/drawingml/2006/main" xmlns:r="http://schemas.openxmlformats.org/officeDocument/2006/relationships" xmlns:p="http://schemas.openxmlformats.org/presentationml/2006/main">
  <p:tag name="MINAME" val="MI"/>
</p:tagLst>
</file>

<file path=ppt/tags/tag133.xml><?xml version="1.0" encoding="utf-8"?>
<p:tagLst xmlns:a="http://schemas.openxmlformats.org/drawingml/2006/main" xmlns:r="http://schemas.openxmlformats.org/officeDocument/2006/relationships" xmlns:p="http://schemas.openxmlformats.org/presentationml/2006/main">
  <p:tag name="MINAME" val="MI"/>
</p:tagLst>
</file>

<file path=ppt/tags/tag134.xml><?xml version="1.0" encoding="utf-8"?>
<p:tagLst xmlns:a="http://schemas.openxmlformats.org/drawingml/2006/main" xmlns:r="http://schemas.openxmlformats.org/officeDocument/2006/relationships" xmlns:p="http://schemas.openxmlformats.org/presentationml/2006/main">
  <p:tag name="MINAME" val="MI"/>
</p:tagLst>
</file>

<file path=ppt/tags/tag135.xml><?xml version="1.0" encoding="utf-8"?>
<p:tagLst xmlns:a="http://schemas.openxmlformats.org/drawingml/2006/main" xmlns:r="http://schemas.openxmlformats.org/officeDocument/2006/relationships" xmlns:p="http://schemas.openxmlformats.org/presentationml/2006/main">
  <p:tag name="MINAME" val="MI"/>
</p:tagLst>
</file>

<file path=ppt/tags/tag136.xml><?xml version="1.0" encoding="utf-8"?>
<p:tagLst xmlns:a="http://schemas.openxmlformats.org/drawingml/2006/main" xmlns:r="http://schemas.openxmlformats.org/officeDocument/2006/relationships" xmlns:p="http://schemas.openxmlformats.org/presentationml/2006/main">
  <p:tag name="MINAME" val="MI"/>
</p:tagLst>
</file>

<file path=ppt/tags/tag137.xml><?xml version="1.0" encoding="utf-8"?>
<p:tagLst xmlns:a="http://schemas.openxmlformats.org/drawingml/2006/main" xmlns:r="http://schemas.openxmlformats.org/officeDocument/2006/relationships" xmlns:p="http://schemas.openxmlformats.org/presentationml/2006/main">
  <p:tag name="MINAME" val="MI"/>
</p:tagLst>
</file>

<file path=ppt/tags/tag138.xml><?xml version="1.0" encoding="utf-8"?>
<p:tagLst xmlns:a="http://schemas.openxmlformats.org/drawingml/2006/main" xmlns:r="http://schemas.openxmlformats.org/officeDocument/2006/relationships" xmlns:p="http://schemas.openxmlformats.org/presentationml/2006/main">
  <p:tag name="MINAME" val="MI"/>
</p:tagLst>
</file>

<file path=ppt/tags/tag139.xml><?xml version="1.0" encoding="utf-8"?>
<p:tagLst xmlns:a="http://schemas.openxmlformats.org/drawingml/2006/main" xmlns:r="http://schemas.openxmlformats.org/officeDocument/2006/relationships" xmlns:p="http://schemas.openxmlformats.org/presentationml/2006/main">
  <p:tag name="MINAME" val="MI"/>
</p:tagLst>
</file>

<file path=ppt/tags/tag14.xml><?xml version="1.0" encoding="utf-8"?>
<p:tagLst xmlns:a="http://schemas.openxmlformats.org/drawingml/2006/main" xmlns:r="http://schemas.openxmlformats.org/officeDocument/2006/relationships" xmlns:p="http://schemas.openxmlformats.org/presentationml/2006/main">
  <p:tag name="MINAME" val="MI"/>
</p:tagLst>
</file>

<file path=ppt/tags/tag140.xml><?xml version="1.0" encoding="utf-8"?>
<p:tagLst xmlns:a="http://schemas.openxmlformats.org/drawingml/2006/main" xmlns:r="http://schemas.openxmlformats.org/officeDocument/2006/relationships" xmlns:p="http://schemas.openxmlformats.org/presentationml/2006/main">
  <p:tag name="MINAME" val="MI"/>
</p:tagLst>
</file>

<file path=ppt/tags/tag141.xml><?xml version="1.0" encoding="utf-8"?>
<p:tagLst xmlns:a="http://schemas.openxmlformats.org/drawingml/2006/main" xmlns:r="http://schemas.openxmlformats.org/officeDocument/2006/relationships" xmlns:p="http://schemas.openxmlformats.org/presentationml/2006/main">
  <p:tag name="MINAME" val="MI"/>
</p:tagLst>
</file>

<file path=ppt/tags/tag142.xml><?xml version="1.0" encoding="utf-8"?>
<p:tagLst xmlns:a="http://schemas.openxmlformats.org/drawingml/2006/main" xmlns:r="http://schemas.openxmlformats.org/officeDocument/2006/relationships" xmlns:p="http://schemas.openxmlformats.org/presentationml/2006/main">
  <p:tag name="MINAME" val="MI"/>
</p:tagLst>
</file>

<file path=ppt/tags/tag143.xml><?xml version="1.0" encoding="utf-8"?>
<p:tagLst xmlns:a="http://schemas.openxmlformats.org/drawingml/2006/main" xmlns:r="http://schemas.openxmlformats.org/officeDocument/2006/relationships" xmlns:p="http://schemas.openxmlformats.org/presentationml/2006/main">
  <p:tag name="MINAME" val="MI"/>
</p:tagLst>
</file>

<file path=ppt/tags/tag144.xml><?xml version="1.0" encoding="utf-8"?>
<p:tagLst xmlns:a="http://schemas.openxmlformats.org/drawingml/2006/main" xmlns:r="http://schemas.openxmlformats.org/officeDocument/2006/relationships" xmlns:p="http://schemas.openxmlformats.org/presentationml/2006/main">
  <p:tag name="MINAME" val="MI"/>
</p:tagLst>
</file>

<file path=ppt/tags/tag145.xml><?xml version="1.0" encoding="utf-8"?>
<p:tagLst xmlns:a="http://schemas.openxmlformats.org/drawingml/2006/main" xmlns:r="http://schemas.openxmlformats.org/officeDocument/2006/relationships" xmlns:p="http://schemas.openxmlformats.org/presentationml/2006/main">
  <p:tag name="MINAME" val="MI"/>
</p:tagLst>
</file>

<file path=ppt/tags/tag146.xml><?xml version="1.0" encoding="utf-8"?>
<p:tagLst xmlns:a="http://schemas.openxmlformats.org/drawingml/2006/main" xmlns:r="http://schemas.openxmlformats.org/officeDocument/2006/relationships" xmlns:p="http://schemas.openxmlformats.org/presentationml/2006/main">
  <p:tag name="MINAME" val="MI"/>
</p:tagLst>
</file>

<file path=ppt/tags/tag147.xml><?xml version="1.0" encoding="utf-8"?>
<p:tagLst xmlns:a="http://schemas.openxmlformats.org/drawingml/2006/main" xmlns:r="http://schemas.openxmlformats.org/officeDocument/2006/relationships" xmlns:p="http://schemas.openxmlformats.org/presentationml/2006/main">
  <p:tag name="MINAME" val="MI"/>
</p:tagLst>
</file>

<file path=ppt/tags/tag148.xml><?xml version="1.0" encoding="utf-8"?>
<p:tagLst xmlns:a="http://schemas.openxmlformats.org/drawingml/2006/main" xmlns:r="http://schemas.openxmlformats.org/officeDocument/2006/relationships" xmlns:p="http://schemas.openxmlformats.org/presentationml/2006/main">
  <p:tag name="MINAME" val="MI"/>
</p:tagLst>
</file>

<file path=ppt/tags/tag149.xml><?xml version="1.0" encoding="utf-8"?>
<p:tagLst xmlns:a="http://schemas.openxmlformats.org/drawingml/2006/main" xmlns:r="http://schemas.openxmlformats.org/officeDocument/2006/relationships" xmlns:p="http://schemas.openxmlformats.org/presentationml/2006/main">
  <p:tag name="MINAME" val="MI"/>
</p:tagLst>
</file>

<file path=ppt/tags/tag15.xml><?xml version="1.0" encoding="utf-8"?>
<p:tagLst xmlns:a="http://schemas.openxmlformats.org/drawingml/2006/main" xmlns:r="http://schemas.openxmlformats.org/officeDocument/2006/relationships" xmlns:p="http://schemas.openxmlformats.org/presentationml/2006/main">
  <p:tag name="MINAME" val="MI"/>
</p:tagLst>
</file>

<file path=ppt/tags/tag150.xml><?xml version="1.0" encoding="utf-8"?>
<p:tagLst xmlns:a="http://schemas.openxmlformats.org/drawingml/2006/main" xmlns:r="http://schemas.openxmlformats.org/officeDocument/2006/relationships" xmlns:p="http://schemas.openxmlformats.org/presentationml/2006/main">
  <p:tag name="MINAME" val="MI"/>
</p:tagLst>
</file>

<file path=ppt/tags/tag151.xml><?xml version="1.0" encoding="utf-8"?>
<p:tagLst xmlns:a="http://schemas.openxmlformats.org/drawingml/2006/main" xmlns:r="http://schemas.openxmlformats.org/officeDocument/2006/relationships" xmlns:p="http://schemas.openxmlformats.org/presentationml/2006/main">
  <p:tag name="MINAME" val="MI"/>
</p:tagLst>
</file>

<file path=ppt/tags/tag152.xml><?xml version="1.0" encoding="utf-8"?>
<p:tagLst xmlns:a="http://schemas.openxmlformats.org/drawingml/2006/main" xmlns:r="http://schemas.openxmlformats.org/officeDocument/2006/relationships" xmlns:p="http://schemas.openxmlformats.org/presentationml/2006/main">
  <p:tag name="MINAME" val="MI"/>
</p:tagLst>
</file>

<file path=ppt/tags/tag153.xml><?xml version="1.0" encoding="utf-8"?>
<p:tagLst xmlns:a="http://schemas.openxmlformats.org/drawingml/2006/main" xmlns:r="http://schemas.openxmlformats.org/officeDocument/2006/relationships" xmlns:p="http://schemas.openxmlformats.org/presentationml/2006/main">
  <p:tag name="MINAME" val="MI"/>
</p:tagLst>
</file>

<file path=ppt/tags/tag154.xml><?xml version="1.0" encoding="utf-8"?>
<p:tagLst xmlns:a="http://schemas.openxmlformats.org/drawingml/2006/main" xmlns:r="http://schemas.openxmlformats.org/officeDocument/2006/relationships" xmlns:p="http://schemas.openxmlformats.org/presentationml/2006/main">
  <p:tag name="MINAME" val="MI"/>
</p:tagLst>
</file>

<file path=ppt/tags/tag155.xml><?xml version="1.0" encoding="utf-8"?>
<p:tagLst xmlns:a="http://schemas.openxmlformats.org/drawingml/2006/main" xmlns:r="http://schemas.openxmlformats.org/officeDocument/2006/relationships" xmlns:p="http://schemas.openxmlformats.org/presentationml/2006/main">
  <p:tag name="MINAME" val="MI"/>
</p:tagLst>
</file>

<file path=ppt/tags/tag156.xml><?xml version="1.0" encoding="utf-8"?>
<p:tagLst xmlns:a="http://schemas.openxmlformats.org/drawingml/2006/main" xmlns:r="http://schemas.openxmlformats.org/officeDocument/2006/relationships" xmlns:p="http://schemas.openxmlformats.org/presentationml/2006/main">
  <p:tag name="MINAME" val="MI"/>
</p:tagLst>
</file>

<file path=ppt/tags/tag157.xml><?xml version="1.0" encoding="utf-8"?>
<p:tagLst xmlns:a="http://schemas.openxmlformats.org/drawingml/2006/main" xmlns:r="http://schemas.openxmlformats.org/officeDocument/2006/relationships" xmlns:p="http://schemas.openxmlformats.org/presentationml/2006/main">
  <p:tag name="MINAME" val="MI"/>
</p:tagLst>
</file>

<file path=ppt/tags/tag158.xml><?xml version="1.0" encoding="utf-8"?>
<p:tagLst xmlns:a="http://schemas.openxmlformats.org/drawingml/2006/main" xmlns:r="http://schemas.openxmlformats.org/officeDocument/2006/relationships" xmlns:p="http://schemas.openxmlformats.org/presentationml/2006/main">
  <p:tag name="MINAME" val="MI"/>
</p:tagLst>
</file>

<file path=ppt/tags/tag159.xml><?xml version="1.0" encoding="utf-8"?>
<p:tagLst xmlns:a="http://schemas.openxmlformats.org/drawingml/2006/main" xmlns:r="http://schemas.openxmlformats.org/officeDocument/2006/relationships" xmlns:p="http://schemas.openxmlformats.org/presentationml/2006/main">
  <p:tag name="MINAME" val="MI"/>
</p:tagLst>
</file>

<file path=ppt/tags/tag16.xml><?xml version="1.0" encoding="utf-8"?>
<p:tagLst xmlns:a="http://schemas.openxmlformats.org/drawingml/2006/main" xmlns:r="http://schemas.openxmlformats.org/officeDocument/2006/relationships" xmlns:p="http://schemas.openxmlformats.org/presentationml/2006/main">
  <p:tag name="MINAME" val="MI"/>
</p:tagLst>
</file>

<file path=ppt/tags/tag160.xml><?xml version="1.0" encoding="utf-8"?>
<p:tagLst xmlns:a="http://schemas.openxmlformats.org/drawingml/2006/main" xmlns:r="http://schemas.openxmlformats.org/officeDocument/2006/relationships" xmlns:p="http://schemas.openxmlformats.org/presentationml/2006/main">
  <p:tag name="MINAME" val="MI"/>
</p:tagLst>
</file>

<file path=ppt/tags/tag161.xml><?xml version="1.0" encoding="utf-8"?>
<p:tagLst xmlns:a="http://schemas.openxmlformats.org/drawingml/2006/main" xmlns:r="http://schemas.openxmlformats.org/officeDocument/2006/relationships" xmlns:p="http://schemas.openxmlformats.org/presentationml/2006/main">
  <p:tag name="MINAME" val="MI"/>
</p:tagLst>
</file>

<file path=ppt/tags/tag162.xml><?xml version="1.0" encoding="utf-8"?>
<p:tagLst xmlns:a="http://schemas.openxmlformats.org/drawingml/2006/main" xmlns:r="http://schemas.openxmlformats.org/officeDocument/2006/relationships" xmlns:p="http://schemas.openxmlformats.org/presentationml/2006/main">
  <p:tag name="MINAME" val="MI"/>
</p:tagLst>
</file>

<file path=ppt/tags/tag163.xml><?xml version="1.0" encoding="utf-8"?>
<p:tagLst xmlns:a="http://schemas.openxmlformats.org/drawingml/2006/main" xmlns:r="http://schemas.openxmlformats.org/officeDocument/2006/relationships" xmlns:p="http://schemas.openxmlformats.org/presentationml/2006/main">
  <p:tag name="MINAME" val="MI"/>
</p:tagLst>
</file>

<file path=ppt/tags/tag164.xml><?xml version="1.0" encoding="utf-8"?>
<p:tagLst xmlns:a="http://schemas.openxmlformats.org/drawingml/2006/main" xmlns:r="http://schemas.openxmlformats.org/officeDocument/2006/relationships" xmlns:p="http://schemas.openxmlformats.org/presentationml/2006/main">
  <p:tag name="MINAME" val="MI"/>
</p:tagLst>
</file>

<file path=ppt/tags/tag165.xml><?xml version="1.0" encoding="utf-8"?>
<p:tagLst xmlns:a="http://schemas.openxmlformats.org/drawingml/2006/main" xmlns:r="http://schemas.openxmlformats.org/officeDocument/2006/relationships" xmlns:p="http://schemas.openxmlformats.org/presentationml/2006/main">
  <p:tag name="MINAME" val="MI"/>
</p:tagLst>
</file>

<file path=ppt/tags/tag166.xml><?xml version="1.0" encoding="utf-8"?>
<p:tagLst xmlns:a="http://schemas.openxmlformats.org/drawingml/2006/main" xmlns:r="http://schemas.openxmlformats.org/officeDocument/2006/relationships" xmlns:p="http://schemas.openxmlformats.org/presentationml/2006/main">
  <p:tag name="MINAME" val="MI"/>
</p:tagLst>
</file>

<file path=ppt/tags/tag167.xml><?xml version="1.0" encoding="utf-8"?>
<p:tagLst xmlns:a="http://schemas.openxmlformats.org/drawingml/2006/main" xmlns:r="http://schemas.openxmlformats.org/officeDocument/2006/relationships" xmlns:p="http://schemas.openxmlformats.org/presentationml/2006/main">
  <p:tag name="MINAME" val="MI"/>
</p:tagLst>
</file>

<file path=ppt/tags/tag168.xml><?xml version="1.0" encoding="utf-8"?>
<p:tagLst xmlns:a="http://schemas.openxmlformats.org/drawingml/2006/main" xmlns:r="http://schemas.openxmlformats.org/officeDocument/2006/relationships" xmlns:p="http://schemas.openxmlformats.org/presentationml/2006/main">
  <p:tag name="MINAME" val="MI"/>
</p:tagLst>
</file>

<file path=ppt/tags/tag169.xml><?xml version="1.0" encoding="utf-8"?>
<p:tagLst xmlns:a="http://schemas.openxmlformats.org/drawingml/2006/main" xmlns:r="http://schemas.openxmlformats.org/officeDocument/2006/relationships" xmlns:p="http://schemas.openxmlformats.org/presentationml/2006/main">
  <p:tag name="MINAME" val="MI"/>
</p:tagLst>
</file>

<file path=ppt/tags/tag17.xml><?xml version="1.0" encoding="utf-8"?>
<p:tagLst xmlns:a="http://schemas.openxmlformats.org/drawingml/2006/main" xmlns:r="http://schemas.openxmlformats.org/officeDocument/2006/relationships" xmlns:p="http://schemas.openxmlformats.org/presentationml/2006/main">
  <p:tag name="MINAME" val="MI"/>
</p:tagLst>
</file>

<file path=ppt/tags/tag170.xml><?xml version="1.0" encoding="utf-8"?>
<p:tagLst xmlns:a="http://schemas.openxmlformats.org/drawingml/2006/main" xmlns:r="http://schemas.openxmlformats.org/officeDocument/2006/relationships" xmlns:p="http://schemas.openxmlformats.org/presentationml/2006/main">
  <p:tag name="MINAME" val="MI"/>
</p:tagLst>
</file>

<file path=ppt/tags/tag171.xml><?xml version="1.0" encoding="utf-8"?>
<p:tagLst xmlns:a="http://schemas.openxmlformats.org/drawingml/2006/main" xmlns:r="http://schemas.openxmlformats.org/officeDocument/2006/relationships" xmlns:p="http://schemas.openxmlformats.org/presentationml/2006/main">
  <p:tag name="MINAME" val="MI"/>
</p:tagLst>
</file>

<file path=ppt/tags/tag172.xml><?xml version="1.0" encoding="utf-8"?>
<p:tagLst xmlns:a="http://schemas.openxmlformats.org/drawingml/2006/main" xmlns:r="http://schemas.openxmlformats.org/officeDocument/2006/relationships" xmlns:p="http://schemas.openxmlformats.org/presentationml/2006/main">
  <p:tag name="MINAME" val="MI"/>
</p:tagLst>
</file>

<file path=ppt/tags/tag173.xml><?xml version="1.0" encoding="utf-8"?>
<p:tagLst xmlns:a="http://schemas.openxmlformats.org/drawingml/2006/main" xmlns:r="http://schemas.openxmlformats.org/officeDocument/2006/relationships" xmlns:p="http://schemas.openxmlformats.org/presentationml/2006/main">
  <p:tag name="MINAME" val="MI"/>
</p:tagLst>
</file>

<file path=ppt/tags/tag174.xml><?xml version="1.0" encoding="utf-8"?>
<p:tagLst xmlns:a="http://schemas.openxmlformats.org/drawingml/2006/main" xmlns:r="http://schemas.openxmlformats.org/officeDocument/2006/relationships" xmlns:p="http://schemas.openxmlformats.org/presentationml/2006/main">
  <p:tag name="MINAME" val="MI"/>
</p:tagLst>
</file>

<file path=ppt/tags/tag175.xml><?xml version="1.0" encoding="utf-8"?>
<p:tagLst xmlns:a="http://schemas.openxmlformats.org/drawingml/2006/main" xmlns:r="http://schemas.openxmlformats.org/officeDocument/2006/relationships" xmlns:p="http://schemas.openxmlformats.org/presentationml/2006/main">
  <p:tag name="MINAME" val="MI"/>
</p:tagLst>
</file>

<file path=ppt/tags/tag176.xml><?xml version="1.0" encoding="utf-8"?>
<p:tagLst xmlns:a="http://schemas.openxmlformats.org/drawingml/2006/main" xmlns:r="http://schemas.openxmlformats.org/officeDocument/2006/relationships" xmlns:p="http://schemas.openxmlformats.org/presentationml/2006/main">
  <p:tag name="MINAME" val="MI"/>
</p:tagLst>
</file>

<file path=ppt/tags/tag177.xml><?xml version="1.0" encoding="utf-8"?>
<p:tagLst xmlns:a="http://schemas.openxmlformats.org/drawingml/2006/main" xmlns:r="http://schemas.openxmlformats.org/officeDocument/2006/relationships" xmlns:p="http://schemas.openxmlformats.org/presentationml/2006/main">
  <p:tag name="MINAME" val="MI"/>
</p:tagLst>
</file>

<file path=ppt/tags/tag178.xml><?xml version="1.0" encoding="utf-8"?>
<p:tagLst xmlns:a="http://schemas.openxmlformats.org/drawingml/2006/main" xmlns:r="http://schemas.openxmlformats.org/officeDocument/2006/relationships" xmlns:p="http://schemas.openxmlformats.org/presentationml/2006/main">
  <p:tag name="MINAME" val="MI"/>
</p:tagLst>
</file>

<file path=ppt/tags/tag179.xml><?xml version="1.0" encoding="utf-8"?>
<p:tagLst xmlns:a="http://schemas.openxmlformats.org/drawingml/2006/main" xmlns:r="http://schemas.openxmlformats.org/officeDocument/2006/relationships" xmlns:p="http://schemas.openxmlformats.org/presentationml/2006/main">
  <p:tag name="MINAME" val="MI"/>
</p:tagLst>
</file>

<file path=ppt/tags/tag18.xml><?xml version="1.0" encoding="utf-8"?>
<p:tagLst xmlns:a="http://schemas.openxmlformats.org/drawingml/2006/main" xmlns:r="http://schemas.openxmlformats.org/officeDocument/2006/relationships" xmlns:p="http://schemas.openxmlformats.org/presentationml/2006/main">
  <p:tag name="MINAME" val="MI"/>
</p:tagLst>
</file>

<file path=ppt/tags/tag180.xml><?xml version="1.0" encoding="utf-8"?>
<p:tagLst xmlns:a="http://schemas.openxmlformats.org/drawingml/2006/main" xmlns:r="http://schemas.openxmlformats.org/officeDocument/2006/relationships" xmlns:p="http://schemas.openxmlformats.org/presentationml/2006/main">
  <p:tag name="MINAME" val="MI"/>
</p:tagLst>
</file>

<file path=ppt/tags/tag181.xml><?xml version="1.0" encoding="utf-8"?>
<p:tagLst xmlns:a="http://schemas.openxmlformats.org/drawingml/2006/main" xmlns:r="http://schemas.openxmlformats.org/officeDocument/2006/relationships" xmlns:p="http://schemas.openxmlformats.org/presentationml/2006/main">
  <p:tag name="MINAME" val="MI"/>
</p:tagLst>
</file>

<file path=ppt/tags/tag182.xml><?xml version="1.0" encoding="utf-8"?>
<p:tagLst xmlns:a="http://schemas.openxmlformats.org/drawingml/2006/main" xmlns:r="http://schemas.openxmlformats.org/officeDocument/2006/relationships" xmlns:p="http://schemas.openxmlformats.org/presentationml/2006/main">
  <p:tag name="MINAME" val="MI"/>
</p:tagLst>
</file>

<file path=ppt/tags/tag183.xml><?xml version="1.0" encoding="utf-8"?>
<p:tagLst xmlns:a="http://schemas.openxmlformats.org/drawingml/2006/main" xmlns:r="http://schemas.openxmlformats.org/officeDocument/2006/relationships" xmlns:p="http://schemas.openxmlformats.org/presentationml/2006/main">
  <p:tag name="MINAME" val="MI"/>
</p:tagLst>
</file>

<file path=ppt/tags/tag184.xml><?xml version="1.0" encoding="utf-8"?>
<p:tagLst xmlns:a="http://schemas.openxmlformats.org/drawingml/2006/main" xmlns:r="http://schemas.openxmlformats.org/officeDocument/2006/relationships" xmlns:p="http://schemas.openxmlformats.org/presentationml/2006/main">
  <p:tag name="MINAME" val="MI"/>
</p:tagLst>
</file>

<file path=ppt/tags/tag185.xml><?xml version="1.0" encoding="utf-8"?>
<p:tagLst xmlns:a="http://schemas.openxmlformats.org/drawingml/2006/main" xmlns:r="http://schemas.openxmlformats.org/officeDocument/2006/relationships" xmlns:p="http://schemas.openxmlformats.org/presentationml/2006/main">
  <p:tag name="MINAME" val="MI"/>
</p:tagLst>
</file>

<file path=ppt/tags/tag186.xml><?xml version="1.0" encoding="utf-8"?>
<p:tagLst xmlns:a="http://schemas.openxmlformats.org/drawingml/2006/main" xmlns:r="http://schemas.openxmlformats.org/officeDocument/2006/relationships" xmlns:p="http://schemas.openxmlformats.org/presentationml/2006/main">
  <p:tag name="MINAME" val="MI"/>
</p:tagLst>
</file>

<file path=ppt/tags/tag187.xml><?xml version="1.0" encoding="utf-8"?>
<p:tagLst xmlns:a="http://schemas.openxmlformats.org/drawingml/2006/main" xmlns:r="http://schemas.openxmlformats.org/officeDocument/2006/relationships" xmlns:p="http://schemas.openxmlformats.org/presentationml/2006/main">
  <p:tag name="MINAME" val="MI"/>
</p:tagLst>
</file>

<file path=ppt/tags/tag188.xml><?xml version="1.0" encoding="utf-8"?>
<p:tagLst xmlns:a="http://schemas.openxmlformats.org/drawingml/2006/main" xmlns:r="http://schemas.openxmlformats.org/officeDocument/2006/relationships" xmlns:p="http://schemas.openxmlformats.org/presentationml/2006/main">
  <p:tag name="MINAME" val="MI"/>
</p:tagLst>
</file>

<file path=ppt/tags/tag189.xml><?xml version="1.0" encoding="utf-8"?>
<p:tagLst xmlns:a="http://schemas.openxmlformats.org/drawingml/2006/main" xmlns:r="http://schemas.openxmlformats.org/officeDocument/2006/relationships" xmlns:p="http://schemas.openxmlformats.org/presentationml/2006/main">
  <p:tag name="MINAME" val="MI"/>
</p:tagLst>
</file>

<file path=ppt/tags/tag19.xml><?xml version="1.0" encoding="utf-8"?>
<p:tagLst xmlns:a="http://schemas.openxmlformats.org/drawingml/2006/main" xmlns:r="http://schemas.openxmlformats.org/officeDocument/2006/relationships" xmlns:p="http://schemas.openxmlformats.org/presentationml/2006/main">
  <p:tag name="MINAME" val="MI"/>
</p:tagLst>
</file>

<file path=ppt/tags/tag190.xml><?xml version="1.0" encoding="utf-8"?>
<p:tagLst xmlns:a="http://schemas.openxmlformats.org/drawingml/2006/main" xmlns:r="http://schemas.openxmlformats.org/officeDocument/2006/relationships" xmlns:p="http://schemas.openxmlformats.org/presentationml/2006/main">
  <p:tag name="MINAME" val="MI"/>
</p:tagLst>
</file>

<file path=ppt/tags/tag191.xml><?xml version="1.0" encoding="utf-8"?>
<p:tagLst xmlns:a="http://schemas.openxmlformats.org/drawingml/2006/main" xmlns:r="http://schemas.openxmlformats.org/officeDocument/2006/relationships" xmlns:p="http://schemas.openxmlformats.org/presentationml/2006/main">
  <p:tag name="MINAME" val="MI"/>
</p:tagLst>
</file>

<file path=ppt/tags/tag192.xml><?xml version="1.0" encoding="utf-8"?>
<p:tagLst xmlns:a="http://schemas.openxmlformats.org/drawingml/2006/main" xmlns:r="http://schemas.openxmlformats.org/officeDocument/2006/relationships" xmlns:p="http://schemas.openxmlformats.org/presentationml/2006/main">
  <p:tag name="MINAME" val="MI"/>
</p:tagLst>
</file>

<file path=ppt/tags/tag193.xml><?xml version="1.0" encoding="utf-8"?>
<p:tagLst xmlns:a="http://schemas.openxmlformats.org/drawingml/2006/main" xmlns:r="http://schemas.openxmlformats.org/officeDocument/2006/relationships" xmlns:p="http://schemas.openxmlformats.org/presentationml/2006/main">
  <p:tag name="MINAME" val="MI"/>
</p:tagLst>
</file>

<file path=ppt/tags/tag194.xml><?xml version="1.0" encoding="utf-8"?>
<p:tagLst xmlns:a="http://schemas.openxmlformats.org/drawingml/2006/main" xmlns:r="http://schemas.openxmlformats.org/officeDocument/2006/relationships" xmlns:p="http://schemas.openxmlformats.org/presentationml/2006/main">
  <p:tag name="MINAME" val="MI"/>
</p:tagLst>
</file>

<file path=ppt/tags/tag195.xml><?xml version="1.0" encoding="utf-8"?>
<p:tagLst xmlns:a="http://schemas.openxmlformats.org/drawingml/2006/main" xmlns:r="http://schemas.openxmlformats.org/officeDocument/2006/relationships" xmlns:p="http://schemas.openxmlformats.org/presentationml/2006/main">
  <p:tag name="MINAME" val="MI"/>
</p:tagLst>
</file>

<file path=ppt/tags/tag196.xml><?xml version="1.0" encoding="utf-8"?>
<p:tagLst xmlns:a="http://schemas.openxmlformats.org/drawingml/2006/main" xmlns:r="http://schemas.openxmlformats.org/officeDocument/2006/relationships" xmlns:p="http://schemas.openxmlformats.org/presentationml/2006/main">
  <p:tag name="MINAME" val="MI"/>
</p:tagLst>
</file>

<file path=ppt/tags/tag197.xml><?xml version="1.0" encoding="utf-8"?>
<p:tagLst xmlns:a="http://schemas.openxmlformats.org/drawingml/2006/main" xmlns:r="http://schemas.openxmlformats.org/officeDocument/2006/relationships" xmlns:p="http://schemas.openxmlformats.org/presentationml/2006/main">
  <p:tag name="MINAME" val="MI"/>
</p:tagLst>
</file>

<file path=ppt/tags/tag198.xml><?xml version="1.0" encoding="utf-8"?>
<p:tagLst xmlns:a="http://schemas.openxmlformats.org/drawingml/2006/main" xmlns:r="http://schemas.openxmlformats.org/officeDocument/2006/relationships" xmlns:p="http://schemas.openxmlformats.org/presentationml/2006/main">
  <p:tag name="MINAME" val="MI"/>
</p:tagLst>
</file>

<file path=ppt/tags/tag199.xml><?xml version="1.0" encoding="utf-8"?>
<p:tagLst xmlns:a="http://schemas.openxmlformats.org/drawingml/2006/main" xmlns:r="http://schemas.openxmlformats.org/officeDocument/2006/relationships" xmlns:p="http://schemas.openxmlformats.org/presentationml/2006/main">
  <p:tag name="MINAME" val="MI"/>
</p:tagLst>
</file>

<file path=ppt/tags/tag2.xml><?xml version="1.0" encoding="utf-8"?>
<p:tagLst xmlns:a="http://schemas.openxmlformats.org/drawingml/2006/main" xmlns:r="http://schemas.openxmlformats.org/officeDocument/2006/relationships" xmlns:p="http://schemas.openxmlformats.org/presentationml/2006/main">
  <p:tag name="MINAME" val="MI"/>
</p:tagLst>
</file>

<file path=ppt/tags/tag20.xml><?xml version="1.0" encoding="utf-8"?>
<p:tagLst xmlns:a="http://schemas.openxmlformats.org/drawingml/2006/main" xmlns:r="http://schemas.openxmlformats.org/officeDocument/2006/relationships" xmlns:p="http://schemas.openxmlformats.org/presentationml/2006/main">
  <p:tag name="MINAME" val="MI"/>
</p:tagLst>
</file>

<file path=ppt/tags/tag200.xml><?xml version="1.0" encoding="utf-8"?>
<p:tagLst xmlns:a="http://schemas.openxmlformats.org/drawingml/2006/main" xmlns:r="http://schemas.openxmlformats.org/officeDocument/2006/relationships" xmlns:p="http://schemas.openxmlformats.org/presentationml/2006/main">
  <p:tag name="MINAME" val="MI"/>
</p:tagLst>
</file>

<file path=ppt/tags/tag201.xml><?xml version="1.0" encoding="utf-8"?>
<p:tagLst xmlns:a="http://schemas.openxmlformats.org/drawingml/2006/main" xmlns:r="http://schemas.openxmlformats.org/officeDocument/2006/relationships" xmlns:p="http://schemas.openxmlformats.org/presentationml/2006/main">
  <p:tag name="MINAME" val="MI"/>
</p:tagLst>
</file>

<file path=ppt/tags/tag202.xml><?xml version="1.0" encoding="utf-8"?>
<p:tagLst xmlns:a="http://schemas.openxmlformats.org/drawingml/2006/main" xmlns:r="http://schemas.openxmlformats.org/officeDocument/2006/relationships" xmlns:p="http://schemas.openxmlformats.org/presentationml/2006/main">
  <p:tag name="MINAME" val="MI"/>
</p:tagLst>
</file>

<file path=ppt/tags/tag203.xml><?xml version="1.0" encoding="utf-8"?>
<p:tagLst xmlns:a="http://schemas.openxmlformats.org/drawingml/2006/main" xmlns:r="http://schemas.openxmlformats.org/officeDocument/2006/relationships" xmlns:p="http://schemas.openxmlformats.org/presentationml/2006/main">
  <p:tag name="MINAME" val="MI"/>
</p:tagLst>
</file>

<file path=ppt/tags/tag204.xml><?xml version="1.0" encoding="utf-8"?>
<p:tagLst xmlns:a="http://schemas.openxmlformats.org/drawingml/2006/main" xmlns:r="http://schemas.openxmlformats.org/officeDocument/2006/relationships" xmlns:p="http://schemas.openxmlformats.org/presentationml/2006/main">
  <p:tag name="MINAME" val="MI"/>
</p:tagLst>
</file>

<file path=ppt/tags/tag205.xml><?xml version="1.0" encoding="utf-8"?>
<p:tagLst xmlns:a="http://schemas.openxmlformats.org/drawingml/2006/main" xmlns:r="http://schemas.openxmlformats.org/officeDocument/2006/relationships" xmlns:p="http://schemas.openxmlformats.org/presentationml/2006/main">
  <p:tag name="MINAME" val="MI"/>
</p:tagLst>
</file>

<file path=ppt/tags/tag206.xml><?xml version="1.0" encoding="utf-8"?>
<p:tagLst xmlns:a="http://schemas.openxmlformats.org/drawingml/2006/main" xmlns:r="http://schemas.openxmlformats.org/officeDocument/2006/relationships" xmlns:p="http://schemas.openxmlformats.org/presentationml/2006/main">
  <p:tag name="MINAME" val="MI"/>
</p:tagLst>
</file>

<file path=ppt/tags/tag207.xml><?xml version="1.0" encoding="utf-8"?>
<p:tagLst xmlns:a="http://schemas.openxmlformats.org/drawingml/2006/main" xmlns:r="http://schemas.openxmlformats.org/officeDocument/2006/relationships" xmlns:p="http://schemas.openxmlformats.org/presentationml/2006/main">
  <p:tag name="MINAME" val="MI"/>
</p:tagLst>
</file>

<file path=ppt/tags/tag208.xml><?xml version="1.0" encoding="utf-8"?>
<p:tagLst xmlns:a="http://schemas.openxmlformats.org/drawingml/2006/main" xmlns:r="http://schemas.openxmlformats.org/officeDocument/2006/relationships" xmlns:p="http://schemas.openxmlformats.org/presentationml/2006/main">
  <p:tag name="MINAME" val="MI"/>
</p:tagLst>
</file>

<file path=ppt/tags/tag209.xml><?xml version="1.0" encoding="utf-8"?>
<p:tagLst xmlns:a="http://schemas.openxmlformats.org/drawingml/2006/main" xmlns:r="http://schemas.openxmlformats.org/officeDocument/2006/relationships" xmlns:p="http://schemas.openxmlformats.org/presentationml/2006/main">
  <p:tag name="MINAME" val="MI"/>
</p:tagLst>
</file>

<file path=ppt/tags/tag21.xml><?xml version="1.0" encoding="utf-8"?>
<p:tagLst xmlns:a="http://schemas.openxmlformats.org/drawingml/2006/main" xmlns:r="http://schemas.openxmlformats.org/officeDocument/2006/relationships" xmlns:p="http://schemas.openxmlformats.org/presentationml/2006/main">
  <p:tag name="MINAME" val="MI"/>
</p:tagLst>
</file>

<file path=ppt/tags/tag210.xml><?xml version="1.0" encoding="utf-8"?>
<p:tagLst xmlns:a="http://schemas.openxmlformats.org/drawingml/2006/main" xmlns:r="http://schemas.openxmlformats.org/officeDocument/2006/relationships" xmlns:p="http://schemas.openxmlformats.org/presentationml/2006/main">
  <p:tag name="MINAME" val="MI"/>
</p:tagLst>
</file>

<file path=ppt/tags/tag211.xml><?xml version="1.0" encoding="utf-8"?>
<p:tagLst xmlns:a="http://schemas.openxmlformats.org/drawingml/2006/main" xmlns:r="http://schemas.openxmlformats.org/officeDocument/2006/relationships" xmlns:p="http://schemas.openxmlformats.org/presentationml/2006/main">
  <p:tag name="MINAME" val="MI"/>
</p:tagLst>
</file>

<file path=ppt/tags/tag212.xml><?xml version="1.0" encoding="utf-8"?>
<p:tagLst xmlns:a="http://schemas.openxmlformats.org/drawingml/2006/main" xmlns:r="http://schemas.openxmlformats.org/officeDocument/2006/relationships" xmlns:p="http://schemas.openxmlformats.org/presentationml/2006/main">
  <p:tag name="MINAME" val="MI"/>
</p:tagLst>
</file>

<file path=ppt/tags/tag213.xml><?xml version="1.0" encoding="utf-8"?>
<p:tagLst xmlns:a="http://schemas.openxmlformats.org/drawingml/2006/main" xmlns:r="http://schemas.openxmlformats.org/officeDocument/2006/relationships" xmlns:p="http://schemas.openxmlformats.org/presentationml/2006/main">
  <p:tag name="MINAME" val="MI"/>
</p:tagLst>
</file>

<file path=ppt/tags/tag214.xml><?xml version="1.0" encoding="utf-8"?>
<p:tagLst xmlns:a="http://schemas.openxmlformats.org/drawingml/2006/main" xmlns:r="http://schemas.openxmlformats.org/officeDocument/2006/relationships" xmlns:p="http://schemas.openxmlformats.org/presentationml/2006/main">
  <p:tag name="MINAME" val="MI"/>
</p:tagLst>
</file>

<file path=ppt/tags/tag215.xml><?xml version="1.0" encoding="utf-8"?>
<p:tagLst xmlns:a="http://schemas.openxmlformats.org/drawingml/2006/main" xmlns:r="http://schemas.openxmlformats.org/officeDocument/2006/relationships" xmlns:p="http://schemas.openxmlformats.org/presentationml/2006/main">
  <p:tag name="MINAME" val="MI"/>
</p:tagLst>
</file>

<file path=ppt/tags/tag216.xml><?xml version="1.0" encoding="utf-8"?>
<p:tagLst xmlns:a="http://schemas.openxmlformats.org/drawingml/2006/main" xmlns:r="http://schemas.openxmlformats.org/officeDocument/2006/relationships" xmlns:p="http://schemas.openxmlformats.org/presentationml/2006/main">
  <p:tag name="MINAME" val="MI"/>
</p:tagLst>
</file>

<file path=ppt/tags/tag217.xml><?xml version="1.0" encoding="utf-8"?>
<p:tagLst xmlns:a="http://schemas.openxmlformats.org/drawingml/2006/main" xmlns:r="http://schemas.openxmlformats.org/officeDocument/2006/relationships" xmlns:p="http://schemas.openxmlformats.org/presentationml/2006/main">
  <p:tag name="MINAME" val="MI"/>
</p:tagLst>
</file>

<file path=ppt/tags/tag218.xml><?xml version="1.0" encoding="utf-8"?>
<p:tagLst xmlns:a="http://schemas.openxmlformats.org/drawingml/2006/main" xmlns:r="http://schemas.openxmlformats.org/officeDocument/2006/relationships" xmlns:p="http://schemas.openxmlformats.org/presentationml/2006/main">
  <p:tag name="MINAME" val="MI"/>
</p:tagLst>
</file>

<file path=ppt/tags/tag219.xml><?xml version="1.0" encoding="utf-8"?>
<p:tagLst xmlns:a="http://schemas.openxmlformats.org/drawingml/2006/main" xmlns:r="http://schemas.openxmlformats.org/officeDocument/2006/relationships" xmlns:p="http://schemas.openxmlformats.org/presentationml/2006/main">
  <p:tag name="MINAME" val="MI"/>
</p:tagLst>
</file>

<file path=ppt/tags/tag22.xml><?xml version="1.0" encoding="utf-8"?>
<p:tagLst xmlns:a="http://schemas.openxmlformats.org/drawingml/2006/main" xmlns:r="http://schemas.openxmlformats.org/officeDocument/2006/relationships" xmlns:p="http://schemas.openxmlformats.org/presentationml/2006/main">
  <p:tag name="MINAME" val="MI"/>
</p:tagLst>
</file>

<file path=ppt/tags/tag220.xml><?xml version="1.0" encoding="utf-8"?>
<p:tagLst xmlns:a="http://schemas.openxmlformats.org/drawingml/2006/main" xmlns:r="http://schemas.openxmlformats.org/officeDocument/2006/relationships" xmlns:p="http://schemas.openxmlformats.org/presentationml/2006/main">
  <p:tag name="MINAME" val="MI"/>
</p:tagLst>
</file>

<file path=ppt/tags/tag221.xml><?xml version="1.0" encoding="utf-8"?>
<p:tagLst xmlns:a="http://schemas.openxmlformats.org/drawingml/2006/main" xmlns:r="http://schemas.openxmlformats.org/officeDocument/2006/relationships" xmlns:p="http://schemas.openxmlformats.org/presentationml/2006/main">
  <p:tag name="MINAME" val="MI"/>
</p:tagLst>
</file>

<file path=ppt/tags/tag222.xml><?xml version="1.0" encoding="utf-8"?>
<p:tagLst xmlns:a="http://schemas.openxmlformats.org/drawingml/2006/main" xmlns:r="http://schemas.openxmlformats.org/officeDocument/2006/relationships" xmlns:p="http://schemas.openxmlformats.org/presentationml/2006/main">
  <p:tag name="MINAME" val="MI"/>
</p:tagLst>
</file>

<file path=ppt/tags/tag223.xml><?xml version="1.0" encoding="utf-8"?>
<p:tagLst xmlns:a="http://schemas.openxmlformats.org/drawingml/2006/main" xmlns:r="http://schemas.openxmlformats.org/officeDocument/2006/relationships" xmlns:p="http://schemas.openxmlformats.org/presentationml/2006/main">
  <p:tag name="MINAME" val="MI"/>
</p:tagLst>
</file>

<file path=ppt/tags/tag224.xml><?xml version="1.0" encoding="utf-8"?>
<p:tagLst xmlns:a="http://schemas.openxmlformats.org/drawingml/2006/main" xmlns:r="http://schemas.openxmlformats.org/officeDocument/2006/relationships" xmlns:p="http://schemas.openxmlformats.org/presentationml/2006/main">
  <p:tag name="MINAME" val="MI"/>
</p:tagLst>
</file>

<file path=ppt/tags/tag225.xml><?xml version="1.0" encoding="utf-8"?>
<p:tagLst xmlns:a="http://schemas.openxmlformats.org/drawingml/2006/main" xmlns:r="http://schemas.openxmlformats.org/officeDocument/2006/relationships" xmlns:p="http://schemas.openxmlformats.org/presentationml/2006/main">
  <p:tag name="MINAME" val="MI"/>
</p:tagLst>
</file>

<file path=ppt/tags/tag226.xml><?xml version="1.0" encoding="utf-8"?>
<p:tagLst xmlns:a="http://schemas.openxmlformats.org/drawingml/2006/main" xmlns:r="http://schemas.openxmlformats.org/officeDocument/2006/relationships" xmlns:p="http://schemas.openxmlformats.org/presentationml/2006/main">
  <p:tag name="MINAME" val="MI"/>
</p:tagLst>
</file>

<file path=ppt/tags/tag227.xml><?xml version="1.0" encoding="utf-8"?>
<p:tagLst xmlns:a="http://schemas.openxmlformats.org/drawingml/2006/main" xmlns:r="http://schemas.openxmlformats.org/officeDocument/2006/relationships" xmlns:p="http://schemas.openxmlformats.org/presentationml/2006/main">
  <p:tag name="MINAME" val="MI"/>
</p:tagLst>
</file>

<file path=ppt/tags/tag228.xml><?xml version="1.0" encoding="utf-8"?>
<p:tagLst xmlns:a="http://schemas.openxmlformats.org/drawingml/2006/main" xmlns:r="http://schemas.openxmlformats.org/officeDocument/2006/relationships" xmlns:p="http://schemas.openxmlformats.org/presentationml/2006/main">
  <p:tag name="MINAME" val="MI"/>
</p:tagLst>
</file>

<file path=ppt/tags/tag229.xml><?xml version="1.0" encoding="utf-8"?>
<p:tagLst xmlns:a="http://schemas.openxmlformats.org/drawingml/2006/main" xmlns:r="http://schemas.openxmlformats.org/officeDocument/2006/relationships" xmlns:p="http://schemas.openxmlformats.org/presentationml/2006/main">
  <p:tag name="MINAME" val="MI"/>
</p:tagLst>
</file>

<file path=ppt/tags/tag23.xml><?xml version="1.0" encoding="utf-8"?>
<p:tagLst xmlns:a="http://schemas.openxmlformats.org/drawingml/2006/main" xmlns:r="http://schemas.openxmlformats.org/officeDocument/2006/relationships" xmlns:p="http://schemas.openxmlformats.org/presentationml/2006/main">
  <p:tag name="MINAME" val="MI"/>
</p:tagLst>
</file>

<file path=ppt/tags/tag230.xml><?xml version="1.0" encoding="utf-8"?>
<p:tagLst xmlns:a="http://schemas.openxmlformats.org/drawingml/2006/main" xmlns:r="http://schemas.openxmlformats.org/officeDocument/2006/relationships" xmlns:p="http://schemas.openxmlformats.org/presentationml/2006/main">
  <p:tag name="MINAME" val="MI"/>
</p:tagLst>
</file>

<file path=ppt/tags/tag231.xml><?xml version="1.0" encoding="utf-8"?>
<p:tagLst xmlns:a="http://schemas.openxmlformats.org/drawingml/2006/main" xmlns:r="http://schemas.openxmlformats.org/officeDocument/2006/relationships" xmlns:p="http://schemas.openxmlformats.org/presentationml/2006/main">
  <p:tag name="MINAME" val="MI"/>
</p:tagLst>
</file>

<file path=ppt/tags/tag232.xml><?xml version="1.0" encoding="utf-8"?>
<p:tagLst xmlns:a="http://schemas.openxmlformats.org/drawingml/2006/main" xmlns:r="http://schemas.openxmlformats.org/officeDocument/2006/relationships" xmlns:p="http://schemas.openxmlformats.org/presentationml/2006/main">
  <p:tag name="MINAME" val="MI"/>
</p:tagLst>
</file>

<file path=ppt/tags/tag233.xml><?xml version="1.0" encoding="utf-8"?>
<p:tagLst xmlns:a="http://schemas.openxmlformats.org/drawingml/2006/main" xmlns:r="http://schemas.openxmlformats.org/officeDocument/2006/relationships" xmlns:p="http://schemas.openxmlformats.org/presentationml/2006/main">
  <p:tag name="MINAME" val="MI"/>
</p:tagLst>
</file>

<file path=ppt/tags/tag234.xml><?xml version="1.0" encoding="utf-8"?>
<p:tagLst xmlns:a="http://schemas.openxmlformats.org/drawingml/2006/main" xmlns:r="http://schemas.openxmlformats.org/officeDocument/2006/relationships" xmlns:p="http://schemas.openxmlformats.org/presentationml/2006/main">
  <p:tag name="MINAME" val="MI"/>
</p:tagLst>
</file>

<file path=ppt/tags/tag235.xml><?xml version="1.0" encoding="utf-8"?>
<p:tagLst xmlns:a="http://schemas.openxmlformats.org/drawingml/2006/main" xmlns:r="http://schemas.openxmlformats.org/officeDocument/2006/relationships" xmlns:p="http://schemas.openxmlformats.org/presentationml/2006/main">
  <p:tag name="MINAME" val="MI"/>
</p:tagLst>
</file>

<file path=ppt/tags/tag236.xml><?xml version="1.0" encoding="utf-8"?>
<p:tagLst xmlns:a="http://schemas.openxmlformats.org/drawingml/2006/main" xmlns:r="http://schemas.openxmlformats.org/officeDocument/2006/relationships" xmlns:p="http://schemas.openxmlformats.org/presentationml/2006/main">
  <p:tag name="MINAME" val="MI"/>
</p:tagLst>
</file>

<file path=ppt/tags/tag237.xml><?xml version="1.0" encoding="utf-8"?>
<p:tagLst xmlns:a="http://schemas.openxmlformats.org/drawingml/2006/main" xmlns:r="http://schemas.openxmlformats.org/officeDocument/2006/relationships" xmlns:p="http://schemas.openxmlformats.org/presentationml/2006/main">
  <p:tag name="MINAME" val="MI"/>
</p:tagLst>
</file>

<file path=ppt/tags/tag238.xml><?xml version="1.0" encoding="utf-8"?>
<p:tagLst xmlns:a="http://schemas.openxmlformats.org/drawingml/2006/main" xmlns:r="http://schemas.openxmlformats.org/officeDocument/2006/relationships" xmlns:p="http://schemas.openxmlformats.org/presentationml/2006/main">
  <p:tag name="MINAME" val="MI"/>
</p:tagLst>
</file>

<file path=ppt/tags/tag239.xml><?xml version="1.0" encoding="utf-8"?>
<p:tagLst xmlns:a="http://schemas.openxmlformats.org/drawingml/2006/main" xmlns:r="http://schemas.openxmlformats.org/officeDocument/2006/relationships" xmlns:p="http://schemas.openxmlformats.org/presentationml/2006/main">
  <p:tag name="MINAME" val="MI"/>
</p:tagLst>
</file>

<file path=ppt/tags/tag24.xml><?xml version="1.0" encoding="utf-8"?>
<p:tagLst xmlns:a="http://schemas.openxmlformats.org/drawingml/2006/main" xmlns:r="http://schemas.openxmlformats.org/officeDocument/2006/relationships" xmlns:p="http://schemas.openxmlformats.org/presentationml/2006/main">
  <p:tag name="MINAME" val="MI"/>
</p:tagLst>
</file>

<file path=ppt/tags/tag240.xml><?xml version="1.0" encoding="utf-8"?>
<p:tagLst xmlns:a="http://schemas.openxmlformats.org/drawingml/2006/main" xmlns:r="http://schemas.openxmlformats.org/officeDocument/2006/relationships" xmlns:p="http://schemas.openxmlformats.org/presentationml/2006/main">
  <p:tag name="MINAME" val="MI"/>
</p:tagLst>
</file>

<file path=ppt/tags/tag241.xml><?xml version="1.0" encoding="utf-8"?>
<p:tagLst xmlns:a="http://schemas.openxmlformats.org/drawingml/2006/main" xmlns:r="http://schemas.openxmlformats.org/officeDocument/2006/relationships" xmlns:p="http://schemas.openxmlformats.org/presentationml/2006/main">
  <p:tag name="MINAME" val="MI"/>
</p:tagLst>
</file>

<file path=ppt/tags/tag242.xml><?xml version="1.0" encoding="utf-8"?>
<p:tagLst xmlns:a="http://schemas.openxmlformats.org/drawingml/2006/main" xmlns:r="http://schemas.openxmlformats.org/officeDocument/2006/relationships" xmlns:p="http://schemas.openxmlformats.org/presentationml/2006/main">
  <p:tag name="MINAME" val="MI"/>
</p:tagLst>
</file>

<file path=ppt/tags/tag243.xml><?xml version="1.0" encoding="utf-8"?>
<p:tagLst xmlns:a="http://schemas.openxmlformats.org/drawingml/2006/main" xmlns:r="http://schemas.openxmlformats.org/officeDocument/2006/relationships" xmlns:p="http://schemas.openxmlformats.org/presentationml/2006/main">
  <p:tag name="MINAME" val="MI"/>
</p:tagLst>
</file>

<file path=ppt/tags/tag244.xml><?xml version="1.0" encoding="utf-8"?>
<p:tagLst xmlns:a="http://schemas.openxmlformats.org/drawingml/2006/main" xmlns:r="http://schemas.openxmlformats.org/officeDocument/2006/relationships" xmlns:p="http://schemas.openxmlformats.org/presentationml/2006/main">
  <p:tag name="MINAME" val="MI"/>
</p:tagLst>
</file>

<file path=ppt/tags/tag245.xml><?xml version="1.0" encoding="utf-8"?>
<p:tagLst xmlns:a="http://schemas.openxmlformats.org/drawingml/2006/main" xmlns:r="http://schemas.openxmlformats.org/officeDocument/2006/relationships" xmlns:p="http://schemas.openxmlformats.org/presentationml/2006/main">
  <p:tag name="MINAME" val="MI"/>
</p:tagLst>
</file>

<file path=ppt/tags/tag246.xml><?xml version="1.0" encoding="utf-8"?>
<p:tagLst xmlns:a="http://schemas.openxmlformats.org/drawingml/2006/main" xmlns:r="http://schemas.openxmlformats.org/officeDocument/2006/relationships" xmlns:p="http://schemas.openxmlformats.org/presentationml/2006/main">
  <p:tag name="MINAME" val="MI"/>
</p:tagLst>
</file>

<file path=ppt/tags/tag247.xml><?xml version="1.0" encoding="utf-8"?>
<p:tagLst xmlns:a="http://schemas.openxmlformats.org/drawingml/2006/main" xmlns:r="http://schemas.openxmlformats.org/officeDocument/2006/relationships" xmlns:p="http://schemas.openxmlformats.org/presentationml/2006/main">
  <p:tag name="MINAME" val="MI"/>
</p:tagLst>
</file>

<file path=ppt/tags/tag248.xml><?xml version="1.0" encoding="utf-8"?>
<p:tagLst xmlns:a="http://schemas.openxmlformats.org/drawingml/2006/main" xmlns:r="http://schemas.openxmlformats.org/officeDocument/2006/relationships" xmlns:p="http://schemas.openxmlformats.org/presentationml/2006/main">
  <p:tag name="MINAME" val="MI"/>
</p:tagLst>
</file>

<file path=ppt/tags/tag249.xml><?xml version="1.0" encoding="utf-8"?>
<p:tagLst xmlns:a="http://schemas.openxmlformats.org/drawingml/2006/main" xmlns:r="http://schemas.openxmlformats.org/officeDocument/2006/relationships" xmlns:p="http://schemas.openxmlformats.org/presentationml/2006/main">
  <p:tag name="MINAME" val="MI"/>
</p:tagLst>
</file>

<file path=ppt/tags/tag25.xml><?xml version="1.0" encoding="utf-8"?>
<p:tagLst xmlns:a="http://schemas.openxmlformats.org/drawingml/2006/main" xmlns:r="http://schemas.openxmlformats.org/officeDocument/2006/relationships" xmlns:p="http://schemas.openxmlformats.org/presentationml/2006/main">
  <p:tag name="MINAME" val="MI"/>
</p:tagLst>
</file>

<file path=ppt/tags/tag250.xml><?xml version="1.0" encoding="utf-8"?>
<p:tagLst xmlns:a="http://schemas.openxmlformats.org/drawingml/2006/main" xmlns:r="http://schemas.openxmlformats.org/officeDocument/2006/relationships" xmlns:p="http://schemas.openxmlformats.org/presentationml/2006/main">
  <p:tag name="MINAME" val="MI"/>
</p:tagLst>
</file>

<file path=ppt/tags/tag251.xml><?xml version="1.0" encoding="utf-8"?>
<p:tagLst xmlns:a="http://schemas.openxmlformats.org/drawingml/2006/main" xmlns:r="http://schemas.openxmlformats.org/officeDocument/2006/relationships" xmlns:p="http://schemas.openxmlformats.org/presentationml/2006/main">
  <p:tag name="MINAME" val="MI"/>
</p:tagLst>
</file>

<file path=ppt/tags/tag252.xml><?xml version="1.0" encoding="utf-8"?>
<p:tagLst xmlns:a="http://schemas.openxmlformats.org/drawingml/2006/main" xmlns:r="http://schemas.openxmlformats.org/officeDocument/2006/relationships" xmlns:p="http://schemas.openxmlformats.org/presentationml/2006/main">
  <p:tag name="MINAME" val="MI"/>
</p:tagLst>
</file>

<file path=ppt/tags/tag253.xml><?xml version="1.0" encoding="utf-8"?>
<p:tagLst xmlns:a="http://schemas.openxmlformats.org/drawingml/2006/main" xmlns:r="http://schemas.openxmlformats.org/officeDocument/2006/relationships" xmlns:p="http://schemas.openxmlformats.org/presentationml/2006/main">
  <p:tag name="MINAME" val="MI"/>
</p:tagLst>
</file>

<file path=ppt/tags/tag254.xml><?xml version="1.0" encoding="utf-8"?>
<p:tagLst xmlns:a="http://schemas.openxmlformats.org/drawingml/2006/main" xmlns:r="http://schemas.openxmlformats.org/officeDocument/2006/relationships" xmlns:p="http://schemas.openxmlformats.org/presentationml/2006/main">
  <p:tag name="MINAME" val="MI"/>
</p:tagLst>
</file>

<file path=ppt/tags/tag255.xml><?xml version="1.0" encoding="utf-8"?>
<p:tagLst xmlns:a="http://schemas.openxmlformats.org/drawingml/2006/main" xmlns:r="http://schemas.openxmlformats.org/officeDocument/2006/relationships" xmlns:p="http://schemas.openxmlformats.org/presentationml/2006/main">
  <p:tag name="MINAME" val="MI"/>
</p:tagLst>
</file>

<file path=ppt/tags/tag256.xml><?xml version="1.0" encoding="utf-8"?>
<p:tagLst xmlns:a="http://schemas.openxmlformats.org/drawingml/2006/main" xmlns:r="http://schemas.openxmlformats.org/officeDocument/2006/relationships" xmlns:p="http://schemas.openxmlformats.org/presentationml/2006/main">
  <p:tag name="MINAME" val="MI"/>
</p:tagLst>
</file>

<file path=ppt/tags/tag257.xml><?xml version="1.0" encoding="utf-8"?>
<p:tagLst xmlns:a="http://schemas.openxmlformats.org/drawingml/2006/main" xmlns:r="http://schemas.openxmlformats.org/officeDocument/2006/relationships" xmlns:p="http://schemas.openxmlformats.org/presentationml/2006/main">
  <p:tag name="MINAME" val="MI"/>
</p:tagLst>
</file>

<file path=ppt/tags/tag258.xml><?xml version="1.0" encoding="utf-8"?>
<p:tagLst xmlns:a="http://schemas.openxmlformats.org/drawingml/2006/main" xmlns:r="http://schemas.openxmlformats.org/officeDocument/2006/relationships" xmlns:p="http://schemas.openxmlformats.org/presentationml/2006/main">
  <p:tag name="MINAME" val="MI"/>
</p:tagLst>
</file>

<file path=ppt/tags/tag259.xml><?xml version="1.0" encoding="utf-8"?>
<p:tagLst xmlns:a="http://schemas.openxmlformats.org/drawingml/2006/main" xmlns:r="http://schemas.openxmlformats.org/officeDocument/2006/relationships" xmlns:p="http://schemas.openxmlformats.org/presentationml/2006/main">
  <p:tag name="MINAME" val="MI"/>
</p:tagLst>
</file>

<file path=ppt/tags/tag26.xml><?xml version="1.0" encoding="utf-8"?>
<p:tagLst xmlns:a="http://schemas.openxmlformats.org/drawingml/2006/main" xmlns:r="http://schemas.openxmlformats.org/officeDocument/2006/relationships" xmlns:p="http://schemas.openxmlformats.org/presentationml/2006/main">
  <p:tag name="MINAME" val="MI"/>
</p:tagLst>
</file>

<file path=ppt/tags/tag260.xml><?xml version="1.0" encoding="utf-8"?>
<p:tagLst xmlns:a="http://schemas.openxmlformats.org/drawingml/2006/main" xmlns:r="http://schemas.openxmlformats.org/officeDocument/2006/relationships" xmlns:p="http://schemas.openxmlformats.org/presentationml/2006/main">
  <p:tag name="MINAME" val="MI"/>
</p:tagLst>
</file>

<file path=ppt/tags/tag261.xml><?xml version="1.0" encoding="utf-8"?>
<p:tagLst xmlns:a="http://schemas.openxmlformats.org/drawingml/2006/main" xmlns:r="http://schemas.openxmlformats.org/officeDocument/2006/relationships" xmlns:p="http://schemas.openxmlformats.org/presentationml/2006/main">
  <p:tag name="MINAME" val="MI"/>
</p:tagLst>
</file>

<file path=ppt/tags/tag262.xml><?xml version="1.0" encoding="utf-8"?>
<p:tagLst xmlns:a="http://schemas.openxmlformats.org/drawingml/2006/main" xmlns:r="http://schemas.openxmlformats.org/officeDocument/2006/relationships" xmlns:p="http://schemas.openxmlformats.org/presentationml/2006/main">
  <p:tag name="MINAME" val="MI"/>
</p:tagLst>
</file>

<file path=ppt/tags/tag263.xml><?xml version="1.0" encoding="utf-8"?>
<p:tagLst xmlns:a="http://schemas.openxmlformats.org/drawingml/2006/main" xmlns:r="http://schemas.openxmlformats.org/officeDocument/2006/relationships" xmlns:p="http://schemas.openxmlformats.org/presentationml/2006/main">
  <p:tag name="MINAME" val="MI"/>
</p:tagLst>
</file>

<file path=ppt/tags/tag264.xml><?xml version="1.0" encoding="utf-8"?>
<p:tagLst xmlns:a="http://schemas.openxmlformats.org/drawingml/2006/main" xmlns:r="http://schemas.openxmlformats.org/officeDocument/2006/relationships" xmlns:p="http://schemas.openxmlformats.org/presentationml/2006/main">
  <p:tag name="MINAME" val="MI"/>
</p:tagLst>
</file>

<file path=ppt/tags/tag265.xml><?xml version="1.0" encoding="utf-8"?>
<p:tagLst xmlns:a="http://schemas.openxmlformats.org/drawingml/2006/main" xmlns:r="http://schemas.openxmlformats.org/officeDocument/2006/relationships" xmlns:p="http://schemas.openxmlformats.org/presentationml/2006/main">
  <p:tag name="MINAME" val="MI"/>
</p:tagLst>
</file>

<file path=ppt/tags/tag266.xml><?xml version="1.0" encoding="utf-8"?>
<p:tagLst xmlns:a="http://schemas.openxmlformats.org/drawingml/2006/main" xmlns:r="http://schemas.openxmlformats.org/officeDocument/2006/relationships" xmlns:p="http://schemas.openxmlformats.org/presentationml/2006/main">
  <p:tag name="MINAME" val="MI"/>
</p:tagLst>
</file>

<file path=ppt/tags/tag267.xml><?xml version="1.0" encoding="utf-8"?>
<p:tagLst xmlns:a="http://schemas.openxmlformats.org/drawingml/2006/main" xmlns:r="http://schemas.openxmlformats.org/officeDocument/2006/relationships" xmlns:p="http://schemas.openxmlformats.org/presentationml/2006/main">
  <p:tag name="MINAME" val="MI"/>
</p:tagLst>
</file>

<file path=ppt/tags/tag268.xml><?xml version="1.0" encoding="utf-8"?>
<p:tagLst xmlns:a="http://schemas.openxmlformats.org/drawingml/2006/main" xmlns:r="http://schemas.openxmlformats.org/officeDocument/2006/relationships" xmlns:p="http://schemas.openxmlformats.org/presentationml/2006/main">
  <p:tag name="MINAME" val="MI"/>
</p:tagLst>
</file>

<file path=ppt/tags/tag269.xml><?xml version="1.0" encoding="utf-8"?>
<p:tagLst xmlns:a="http://schemas.openxmlformats.org/drawingml/2006/main" xmlns:r="http://schemas.openxmlformats.org/officeDocument/2006/relationships" xmlns:p="http://schemas.openxmlformats.org/presentationml/2006/main">
  <p:tag name="MINAME" val="MI"/>
</p:tagLst>
</file>

<file path=ppt/tags/tag27.xml><?xml version="1.0" encoding="utf-8"?>
<p:tagLst xmlns:a="http://schemas.openxmlformats.org/drawingml/2006/main" xmlns:r="http://schemas.openxmlformats.org/officeDocument/2006/relationships" xmlns:p="http://schemas.openxmlformats.org/presentationml/2006/main">
  <p:tag name="MINAME" val="MI"/>
</p:tagLst>
</file>

<file path=ppt/tags/tag270.xml><?xml version="1.0" encoding="utf-8"?>
<p:tagLst xmlns:a="http://schemas.openxmlformats.org/drawingml/2006/main" xmlns:r="http://schemas.openxmlformats.org/officeDocument/2006/relationships" xmlns:p="http://schemas.openxmlformats.org/presentationml/2006/main">
  <p:tag name="MINAME" val="MI"/>
</p:tagLst>
</file>

<file path=ppt/tags/tag271.xml><?xml version="1.0" encoding="utf-8"?>
<p:tagLst xmlns:a="http://schemas.openxmlformats.org/drawingml/2006/main" xmlns:r="http://schemas.openxmlformats.org/officeDocument/2006/relationships" xmlns:p="http://schemas.openxmlformats.org/presentationml/2006/main">
  <p:tag name="MINAME" val="MI"/>
</p:tagLst>
</file>

<file path=ppt/tags/tag272.xml><?xml version="1.0" encoding="utf-8"?>
<p:tagLst xmlns:a="http://schemas.openxmlformats.org/drawingml/2006/main" xmlns:r="http://schemas.openxmlformats.org/officeDocument/2006/relationships" xmlns:p="http://schemas.openxmlformats.org/presentationml/2006/main">
  <p:tag name="MINAME" val="MI"/>
</p:tagLst>
</file>

<file path=ppt/tags/tag273.xml><?xml version="1.0" encoding="utf-8"?>
<p:tagLst xmlns:a="http://schemas.openxmlformats.org/drawingml/2006/main" xmlns:r="http://schemas.openxmlformats.org/officeDocument/2006/relationships" xmlns:p="http://schemas.openxmlformats.org/presentationml/2006/main">
  <p:tag name="MINAME" val="MI"/>
</p:tagLst>
</file>

<file path=ppt/tags/tag274.xml><?xml version="1.0" encoding="utf-8"?>
<p:tagLst xmlns:a="http://schemas.openxmlformats.org/drawingml/2006/main" xmlns:r="http://schemas.openxmlformats.org/officeDocument/2006/relationships" xmlns:p="http://schemas.openxmlformats.org/presentationml/2006/main">
  <p:tag name="MINAME" val="MI"/>
</p:tagLst>
</file>

<file path=ppt/tags/tag275.xml><?xml version="1.0" encoding="utf-8"?>
<p:tagLst xmlns:a="http://schemas.openxmlformats.org/drawingml/2006/main" xmlns:r="http://schemas.openxmlformats.org/officeDocument/2006/relationships" xmlns:p="http://schemas.openxmlformats.org/presentationml/2006/main">
  <p:tag name="MINAME" val="MI"/>
</p:tagLst>
</file>

<file path=ppt/tags/tag276.xml><?xml version="1.0" encoding="utf-8"?>
<p:tagLst xmlns:a="http://schemas.openxmlformats.org/drawingml/2006/main" xmlns:r="http://schemas.openxmlformats.org/officeDocument/2006/relationships" xmlns:p="http://schemas.openxmlformats.org/presentationml/2006/main">
  <p:tag name="MINAME" val="MI"/>
</p:tagLst>
</file>

<file path=ppt/tags/tag277.xml><?xml version="1.0" encoding="utf-8"?>
<p:tagLst xmlns:a="http://schemas.openxmlformats.org/drawingml/2006/main" xmlns:r="http://schemas.openxmlformats.org/officeDocument/2006/relationships" xmlns:p="http://schemas.openxmlformats.org/presentationml/2006/main">
  <p:tag name="MINAME" val="MI"/>
</p:tagLst>
</file>

<file path=ppt/tags/tag278.xml><?xml version="1.0" encoding="utf-8"?>
<p:tagLst xmlns:a="http://schemas.openxmlformats.org/drawingml/2006/main" xmlns:r="http://schemas.openxmlformats.org/officeDocument/2006/relationships" xmlns:p="http://schemas.openxmlformats.org/presentationml/2006/main">
  <p:tag name="MINAME" val="MI"/>
</p:tagLst>
</file>

<file path=ppt/tags/tag279.xml><?xml version="1.0" encoding="utf-8"?>
<p:tagLst xmlns:a="http://schemas.openxmlformats.org/drawingml/2006/main" xmlns:r="http://schemas.openxmlformats.org/officeDocument/2006/relationships" xmlns:p="http://schemas.openxmlformats.org/presentationml/2006/main">
  <p:tag name="MINAME" val="MI"/>
</p:tagLst>
</file>

<file path=ppt/tags/tag28.xml><?xml version="1.0" encoding="utf-8"?>
<p:tagLst xmlns:a="http://schemas.openxmlformats.org/drawingml/2006/main" xmlns:r="http://schemas.openxmlformats.org/officeDocument/2006/relationships" xmlns:p="http://schemas.openxmlformats.org/presentationml/2006/main">
  <p:tag name="MINAME" val="MI"/>
</p:tagLst>
</file>

<file path=ppt/tags/tag280.xml><?xml version="1.0" encoding="utf-8"?>
<p:tagLst xmlns:a="http://schemas.openxmlformats.org/drawingml/2006/main" xmlns:r="http://schemas.openxmlformats.org/officeDocument/2006/relationships" xmlns:p="http://schemas.openxmlformats.org/presentationml/2006/main">
  <p:tag name="MINAME" val="MI"/>
</p:tagLst>
</file>

<file path=ppt/tags/tag281.xml><?xml version="1.0" encoding="utf-8"?>
<p:tagLst xmlns:a="http://schemas.openxmlformats.org/drawingml/2006/main" xmlns:r="http://schemas.openxmlformats.org/officeDocument/2006/relationships" xmlns:p="http://schemas.openxmlformats.org/presentationml/2006/main">
  <p:tag name="MINAME" val="MI"/>
</p:tagLst>
</file>

<file path=ppt/tags/tag282.xml><?xml version="1.0" encoding="utf-8"?>
<p:tagLst xmlns:a="http://schemas.openxmlformats.org/drawingml/2006/main" xmlns:r="http://schemas.openxmlformats.org/officeDocument/2006/relationships" xmlns:p="http://schemas.openxmlformats.org/presentationml/2006/main">
  <p:tag name="MINAME" val="MI"/>
</p:tagLst>
</file>

<file path=ppt/tags/tag283.xml><?xml version="1.0" encoding="utf-8"?>
<p:tagLst xmlns:a="http://schemas.openxmlformats.org/drawingml/2006/main" xmlns:r="http://schemas.openxmlformats.org/officeDocument/2006/relationships" xmlns:p="http://schemas.openxmlformats.org/presentationml/2006/main">
  <p:tag name="MINAME" val="MI"/>
</p:tagLst>
</file>

<file path=ppt/tags/tag284.xml><?xml version="1.0" encoding="utf-8"?>
<p:tagLst xmlns:a="http://schemas.openxmlformats.org/drawingml/2006/main" xmlns:r="http://schemas.openxmlformats.org/officeDocument/2006/relationships" xmlns:p="http://schemas.openxmlformats.org/presentationml/2006/main">
  <p:tag name="MINAME" val="MI"/>
</p:tagLst>
</file>

<file path=ppt/tags/tag285.xml><?xml version="1.0" encoding="utf-8"?>
<p:tagLst xmlns:a="http://schemas.openxmlformats.org/drawingml/2006/main" xmlns:r="http://schemas.openxmlformats.org/officeDocument/2006/relationships" xmlns:p="http://schemas.openxmlformats.org/presentationml/2006/main">
  <p:tag name="MINAME" val="MI"/>
</p:tagLst>
</file>

<file path=ppt/tags/tag286.xml><?xml version="1.0" encoding="utf-8"?>
<p:tagLst xmlns:a="http://schemas.openxmlformats.org/drawingml/2006/main" xmlns:r="http://schemas.openxmlformats.org/officeDocument/2006/relationships" xmlns:p="http://schemas.openxmlformats.org/presentationml/2006/main">
  <p:tag name="MINAME" val="MI"/>
</p:tagLst>
</file>

<file path=ppt/tags/tag287.xml><?xml version="1.0" encoding="utf-8"?>
<p:tagLst xmlns:a="http://schemas.openxmlformats.org/drawingml/2006/main" xmlns:r="http://schemas.openxmlformats.org/officeDocument/2006/relationships" xmlns:p="http://schemas.openxmlformats.org/presentationml/2006/main">
  <p:tag name="MINAME" val="MI"/>
</p:tagLst>
</file>

<file path=ppt/tags/tag288.xml><?xml version="1.0" encoding="utf-8"?>
<p:tagLst xmlns:a="http://schemas.openxmlformats.org/drawingml/2006/main" xmlns:r="http://schemas.openxmlformats.org/officeDocument/2006/relationships" xmlns:p="http://schemas.openxmlformats.org/presentationml/2006/main">
  <p:tag name="MINAME" val="MI"/>
</p:tagLst>
</file>

<file path=ppt/tags/tag289.xml><?xml version="1.0" encoding="utf-8"?>
<p:tagLst xmlns:a="http://schemas.openxmlformats.org/drawingml/2006/main" xmlns:r="http://schemas.openxmlformats.org/officeDocument/2006/relationships" xmlns:p="http://schemas.openxmlformats.org/presentationml/2006/main">
  <p:tag name="MINAME" val="MI"/>
</p:tagLst>
</file>

<file path=ppt/tags/tag29.xml><?xml version="1.0" encoding="utf-8"?>
<p:tagLst xmlns:a="http://schemas.openxmlformats.org/drawingml/2006/main" xmlns:r="http://schemas.openxmlformats.org/officeDocument/2006/relationships" xmlns:p="http://schemas.openxmlformats.org/presentationml/2006/main">
  <p:tag name="MINAME" val="MI"/>
</p:tagLst>
</file>

<file path=ppt/tags/tag290.xml><?xml version="1.0" encoding="utf-8"?>
<p:tagLst xmlns:a="http://schemas.openxmlformats.org/drawingml/2006/main" xmlns:r="http://schemas.openxmlformats.org/officeDocument/2006/relationships" xmlns:p="http://schemas.openxmlformats.org/presentationml/2006/main">
  <p:tag name="MINAME" val="MI"/>
</p:tagLst>
</file>

<file path=ppt/tags/tag3.xml><?xml version="1.0" encoding="utf-8"?>
<p:tagLst xmlns:a="http://schemas.openxmlformats.org/drawingml/2006/main" xmlns:r="http://schemas.openxmlformats.org/officeDocument/2006/relationships" xmlns:p="http://schemas.openxmlformats.org/presentationml/2006/main">
  <p:tag name="MINAME" val="MI"/>
</p:tagLst>
</file>

<file path=ppt/tags/tag30.xml><?xml version="1.0" encoding="utf-8"?>
<p:tagLst xmlns:a="http://schemas.openxmlformats.org/drawingml/2006/main" xmlns:r="http://schemas.openxmlformats.org/officeDocument/2006/relationships" xmlns:p="http://schemas.openxmlformats.org/presentationml/2006/main">
  <p:tag name="MINAME" val="MI"/>
</p:tagLst>
</file>

<file path=ppt/tags/tag31.xml><?xml version="1.0" encoding="utf-8"?>
<p:tagLst xmlns:a="http://schemas.openxmlformats.org/drawingml/2006/main" xmlns:r="http://schemas.openxmlformats.org/officeDocument/2006/relationships" xmlns:p="http://schemas.openxmlformats.org/presentationml/2006/main">
  <p:tag name="MINAME" val="MI"/>
</p:tagLst>
</file>

<file path=ppt/tags/tag32.xml><?xml version="1.0" encoding="utf-8"?>
<p:tagLst xmlns:a="http://schemas.openxmlformats.org/drawingml/2006/main" xmlns:r="http://schemas.openxmlformats.org/officeDocument/2006/relationships" xmlns:p="http://schemas.openxmlformats.org/presentationml/2006/main">
  <p:tag name="MINAME" val="MI"/>
</p:tagLst>
</file>

<file path=ppt/tags/tag33.xml><?xml version="1.0" encoding="utf-8"?>
<p:tagLst xmlns:a="http://schemas.openxmlformats.org/drawingml/2006/main" xmlns:r="http://schemas.openxmlformats.org/officeDocument/2006/relationships" xmlns:p="http://schemas.openxmlformats.org/presentationml/2006/main">
  <p:tag name="MINAME" val="MI"/>
</p:tagLst>
</file>

<file path=ppt/tags/tag34.xml><?xml version="1.0" encoding="utf-8"?>
<p:tagLst xmlns:a="http://schemas.openxmlformats.org/drawingml/2006/main" xmlns:r="http://schemas.openxmlformats.org/officeDocument/2006/relationships" xmlns:p="http://schemas.openxmlformats.org/presentationml/2006/main">
  <p:tag name="MINAME" val="MI"/>
</p:tagLst>
</file>

<file path=ppt/tags/tag35.xml><?xml version="1.0" encoding="utf-8"?>
<p:tagLst xmlns:a="http://schemas.openxmlformats.org/drawingml/2006/main" xmlns:r="http://schemas.openxmlformats.org/officeDocument/2006/relationships" xmlns:p="http://schemas.openxmlformats.org/presentationml/2006/main">
  <p:tag name="MINAME" val="MI"/>
</p:tagLst>
</file>

<file path=ppt/tags/tag36.xml><?xml version="1.0" encoding="utf-8"?>
<p:tagLst xmlns:a="http://schemas.openxmlformats.org/drawingml/2006/main" xmlns:r="http://schemas.openxmlformats.org/officeDocument/2006/relationships" xmlns:p="http://schemas.openxmlformats.org/presentationml/2006/main">
  <p:tag name="MINAME" val="MI"/>
</p:tagLst>
</file>

<file path=ppt/tags/tag37.xml><?xml version="1.0" encoding="utf-8"?>
<p:tagLst xmlns:a="http://schemas.openxmlformats.org/drawingml/2006/main" xmlns:r="http://schemas.openxmlformats.org/officeDocument/2006/relationships" xmlns:p="http://schemas.openxmlformats.org/presentationml/2006/main">
  <p:tag name="MINAME" val="MI"/>
</p:tagLst>
</file>

<file path=ppt/tags/tag38.xml><?xml version="1.0" encoding="utf-8"?>
<p:tagLst xmlns:a="http://schemas.openxmlformats.org/drawingml/2006/main" xmlns:r="http://schemas.openxmlformats.org/officeDocument/2006/relationships" xmlns:p="http://schemas.openxmlformats.org/presentationml/2006/main">
  <p:tag name="MINAME" val="MI"/>
</p:tagLst>
</file>

<file path=ppt/tags/tag39.xml><?xml version="1.0" encoding="utf-8"?>
<p:tagLst xmlns:a="http://schemas.openxmlformats.org/drawingml/2006/main" xmlns:r="http://schemas.openxmlformats.org/officeDocument/2006/relationships" xmlns:p="http://schemas.openxmlformats.org/presentationml/2006/main">
  <p:tag name="MINAME" val="MI"/>
</p:tagLst>
</file>

<file path=ppt/tags/tag4.xml><?xml version="1.0" encoding="utf-8"?>
<p:tagLst xmlns:a="http://schemas.openxmlformats.org/drawingml/2006/main" xmlns:r="http://schemas.openxmlformats.org/officeDocument/2006/relationships" xmlns:p="http://schemas.openxmlformats.org/presentationml/2006/main">
  <p:tag name="MINAME" val="MI"/>
</p:tagLst>
</file>

<file path=ppt/tags/tag40.xml><?xml version="1.0" encoding="utf-8"?>
<p:tagLst xmlns:a="http://schemas.openxmlformats.org/drawingml/2006/main" xmlns:r="http://schemas.openxmlformats.org/officeDocument/2006/relationships" xmlns:p="http://schemas.openxmlformats.org/presentationml/2006/main">
  <p:tag name="MINAME" val="MI"/>
</p:tagLst>
</file>

<file path=ppt/tags/tag41.xml><?xml version="1.0" encoding="utf-8"?>
<p:tagLst xmlns:a="http://schemas.openxmlformats.org/drawingml/2006/main" xmlns:r="http://schemas.openxmlformats.org/officeDocument/2006/relationships" xmlns:p="http://schemas.openxmlformats.org/presentationml/2006/main">
  <p:tag name="MINAME" val="MI"/>
</p:tagLst>
</file>

<file path=ppt/tags/tag42.xml><?xml version="1.0" encoding="utf-8"?>
<p:tagLst xmlns:a="http://schemas.openxmlformats.org/drawingml/2006/main" xmlns:r="http://schemas.openxmlformats.org/officeDocument/2006/relationships" xmlns:p="http://schemas.openxmlformats.org/presentationml/2006/main">
  <p:tag name="MINAME" val="MI"/>
</p:tagLst>
</file>

<file path=ppt/tags/tag43.xml><?xml version="1.0" encoding="utf-8"?>
<p:tagLst xmlns:a="http://schemas.openxmlformats.org/drawingml/2006/main" xmlns:r="http://schemas.openxmlformats.org/officeDocument/2006/relationships" xmlns:p="http://schemas.openxmlformats.org/presentationml/2006/main">
  <p:tag name="MINAME" val="MI"/>
</p:tagLst>
</file>

<file path=ppt/tags/tag44.xml><?xml version="1.0" encoding="utf-8"?>
<p:tagLst xmlns:a="http://schemas.openxmlformats.org/drawingml/2006/main" xmlns:r="http://schemas.openxmlformats.org/officeDocument/2006/relationships" xmlns:p="http://schemas.openxmlformats.org/presentationml/2006/main">
  <p:tag name="MINAME" val="MI"/>
</p:tagLst>
</file>

<file path=ppt/tags/tag45.xml><?xml version="1.0" encoding="utf-8"?>
<p:tagLst xmlns:a="http://schemas.openxmlformats.org/drawingml/2006/main" xmlns:r="http://schemas.openxmlformats.org/officeDocument/2006/relationships" xmlns:p="http://schemas.openxmlformats.org/presentationml/2006/main">
  <p:tag name="MINAME" val="MI"/>
</p:tagLst>
</file>

<file path=ppt/tags/tag46.xml><?xml version="1.0" encoding="utf-8"?>
<p:tagLst xmlns:a="http://schemas.openxmlformats.org/drawingml/2006/main" xmlns:r="http://schemas.openxmlformats.org/officeDocument/2006/relationships" xmlns:p="http://schemas.openxmlformats.org/presentationml/2006/main">
  <p:tag name="MINAME" val="MI"/>
</p:tagLst>
</file>

<file path=ppt/tags/tag47.xml><?xml version="1.0" encoding="utf-8"?>
<p:tagLst xmlns:a="http://schemas.openxmlformats.org/drawingml/2006/main" xmlns:r="http://schemas.openxmlformats.org/officeDocument/2006/relationships" xmlns:p="http://schemas.openxmlformats.org/presentationml/2006/main">
  <p:tag name="MINAME" val="MI"/>
</p:tagLst>
</file>

<file path=ppt/tags/tag48.xml><?xml version="1.0" encoding="utf-8"?>
<p:tagLst xmlns:a="http://schemas.openxmlformats.org/drawingml/2006/main" xmlns:r="http://schemas.openxmlformats.org/officeDocument/2006/relationships" xmlns:p="http://schemas.openxmlformats.org/presentationml/2006/main">
  <p:tag name="MINAME" val="MI"/>
</p:tagLst>
</file>

<file path=ppt/tags/tag49.xml><?xml version="1.0" encoding="utf-8"?>
<p:tagLst xmlns:a="http://schemas.openxmlformats.org/drawingml/2006/main" xmlns:r="http://schemas.openxmlformats.org/officeDocument/2006/relationships" xmlns:p="http://schemas.openxmlformats.org/presentationml/2006/main">
  <p:tag name="MINAME" val="MI"/>
</p:tagLst>
</file>

<file path=ppt/tags/tag5.xml><?xml version="1.0" encoding="utf-8"?>
<p:tagLst xmlns:a="http://schemas.openxmlformats.org/drawingml/2006/main" xmlns:r="http://schemas.openxmlformats.org/officeDocument/2006/relationships" xmlns:p="http://schemas.openxmlformats.org/presentationml/2006/main">
  <p:tag name="MINAME" val="MI"/>
</p:tagLst>
</file>

<file path=ppt/tags/tag50.xml><?xml version="1.0" encoding="utf-8"?>
<p:tagLst xmlns:a="http://schemas.openxmlformats.org/drawingml/2006/main" xmlns:r="http://schemas.openxmlformats.org/officeDocument/2006/relationships" xmlns:p="http://schemas.openxmlformats.org/presentationml/2006/main">
  <p:tag name="MINAME" val="MI"/>
</p:tagLst>
</file>

<file path=ppt/tags/tag51.xml><?xml version="1.0" encoding="utf-8"?>
<p:tagLst xmlns:a="http://schemas.openxmlformats.org/drawingml/2006/main" xmlns:r="http://schemas.openxmlformats.org/officeDocument/2006/relationships" xmlns:p="http://schemas.openxmlformats.org/presentationml/2006/main">
  <p:tag name="MINAME" val="MI"/>
</p:tagLst>
</file>

<file path=ppt/tags/tag52.xml><?xml version="1.0" encoding="utf-8"?>
<p:tagLst xmlns:a="http://schemas.openxmlformats.org/drawingml/2006/main" xmlns:r="http://schemas.openxmlformats.org/officeDocument/2006/relationships" xmlns:p="http://schemas.openxmlformats.org/presentationml/2006/main">
  <p:tag name="MINAME" val="MI"/>
</p:tagLst>
</file>

<file path=ppt/tags/tag53.xml><?xml version="1.0" encoding="utf-8"?>
<p:tagLst xmlns:a="http://schemas.openxmlformats.org/drawingml/2006/main" xmlns:r="http://schemas.openxmlformats.org/officeDocument/2006/relationships" xmlns:p="http://schemas.openxmlformats.org/presentationml/2006/main">
  <p:tag name="MINAME" val="MI"/>
</p:tagLst>
</file>

<file path=ppt/tags/tag54.xml><?xml version="1.0" encoding="utf-8"?>
<p:tagLst xmlns:a="http://schemas.openxmlformats.org/drawingml/2006/main" xmlns:r="http://schemas.openxmlformats.org/officeDocument/2006/relationships" xmlns:p="http://schemas.openxmlformats.org/presentationml/2006/main">
  <p:tag name="MINAME" val="MI"/>
</p:tagLst>
</file>

<file path=ppt/tags/tag55.xml><?xml version="1.0" encoding="utf-8"?>
<p:tagLst xmlns:a="http://schemas.openxmlformats.org/drawingml/2006/main" xmlns:r="http://schemas.openxmlformats.org/officeDocument/2006/relationships" xmlns:p="http://schemas.openxmlformats.org/presentationml/2006/main">
  <p:tag name="MINAME" val="MI"/>
</p:tagLst>
</file>

<file path=ppt/tags/tag56.xml><?xml version="1.0" encoding="utf-8"?>
<p:tagLst xmlns:a="http://schemas.openxmlformats.org/drawingml/2006/main" xmlns:r="http://schemas.openxmlformats.org/officeDocument/2006/relationships" xmlns:p="http://schemas.openxmlformats.org/presentationml/2006/main">
  <p:tag name="MINAME" val="MI"/>
</p:tagLst>
</file>

<file path=ppt/tags/tag57.xml><?xml version="1.0" encoding="utf-8"?>
<p:tagLst xmlns:a="http://schemas.openxmlformats.org/drawingml/2006/main" xmlns:r="http://schemas.openxmlformats.org/officeDocument/2006/relationships" xmlns:p="http://schemas.openxmlformats.org/presentationml/2006/main">
  <p:tag name="MINAME" val="MI"/>
</p:tagLst>
</file>

<file path=ppt/tags/tag58.xml><?xml version="1.0" encoding="utf-8"?>
<p:tagLst xmlns:a="http://schemas.openxmlformats.org/drawingml/2006/main" xmlns:r="http://schemas.openxmlformats.org/officeDocument/2006/relationships" xmlns:p="http://schemas.openxmlformats.org/presentationml/2006/main">
  <p:tag name="MINAME" val="MI"/>
</p:tagLst>
</file>

<file path=ppt/tags/tag59.xml><?xml version="1.0" encoding="utf-8"?>
<p:tagLst xmlns:a="http://schemas.openxmlformats.org/drawingml/2006/main" xmlns:r="http://schemas.openxmlformats.org/officeDocument/2006/relationships" xmlns:p="http://schemas.openxmlformats.org/presentationml/2006/main">
  <p:tag name="MINAME" val="MI"/>
</p:tagLst>
</file>

<file path=ppt/tags/tag6.xml><?xml version="1.0" encoding="utf-8"?>
<p:tagLst xmlns:a="http://schemas.openxmlformats.org/drawingml/2006/main" xmlns:r="http://schemas.openxmlformats.org/officeDocument/2006/relationships" xmlns:p="http://schemas.openxmlformats.org/presentationml/2006/main">
  <p:tag name="MINAME" val="MI"/>
</p:tagLst>
</file>

<file path=ppt/tags/tag60.xml><?xml version="1.0" encoding="utf-8"?>
<p:tagLst xmlns:a="http://schemas.openxmlformats.org/drawingml/2006/main" xmlns:r="http://schemas.openxmlformats.org/officeDocument/2006/relationships" xmlns:p="http://schemas.openxmlformats.org/presentationml/2006/main">
  <p:tag name="MINAME" val="MI"/>
</p:tagLst>
</file>

<file path=ppt/tags/tag61.xml><?xml version="1.0" encoding="utf-8"?>
<p:tagLst xmlns:a="http://schemas.openxmlformats.org/drawingml/2006/main" xmlns:r="http://schemas.openxmlformats.org/officeDocument/2006/relationships" xmlns:p="http://schemas.openxmlformats.org/presentationml/2006/main">
  <p:tag name="MINAME" val="MI"/>
</p:tagLst>
</file>

<file path=ppt/tags/tag62.xml><?xml version="1.0" encoding="utf-8"?>
<p:tagLst xmlns:a="http://schemas.openxmlformats.org/drawingml/2006/main" xmlns:r="http://schemas.openxmlformats.org/officeDocument/2006/relationships" xmlns:p="http://schemas.openxmlformats.org/presentationml/2006/main">
  <p:tag name="MINAME" val="MI"/>
</p:tagLst>
</file>

<file path=ppt/tags/tag63.xml><?xml version="1.0" encoding="utf-8"?>
<p:tagLst xmlns:a="http://schemas.openxmlformats.org/drawingml/2006/main" xmlns:r="http://schemas.openxmlformats.org/officeDocument/2006/relationships" xmlns:p="http://schemas.openxmlformats.org/presentationml/2006/main">
  <p:tag name="MINAME" val="MI"/>
</p:tagLst>
</file>

<file path=ppt/tags/tag64.xml><?xml version="1.0" encoding="utf-8"?>
<p:tagLst xmlns:a="http://schemas.openxmlformats.org/drawingml/2006/main" xmlns:r="http://schemas.openxmlformats.org/officeDocument/2006/relationships" xmlns:p="http://schemas.openxmlformats.org/presentationml/2006/main">
  <p:tag name="MINAME" val="MI"/>
</p:tagLst>
</file>

<file path=ppt/tags/tag65.xml><?xml version="1.0" encoding="utf-8"?>
<p:tagLst xmlns:a="http://schemas.openxmlformats.org/drawingml/2006/main" xmlns:r="http://schemas.openxmlformats.org/officeDocument/2006/relationships" xmlns:p="http://schemas.openxmlformats.org/presentationml/2006/main">
  <p:tag name="MINAME" val="MI"/>
</p:tagLst>
</file>

<file path=ppt/tags/tag66.xml><?xml version="1.0" encoding="utf-8"?>
<p:tagLst xmlns:a="http://schemas.openxmlformats.org/drawingml/2006/main" xmlns:r="http://schemas.openxmlformats.org/officeDocument/2006/relationships" xmlns:p="http://schemas.openxmlformats.org/presentationml/2006/main">
  <p:tag name="MINAME" val="MI"/>
</p:tagLst>
</file>

<file path=ppt/tags/tag67.xml><?xml version="1.0" encoding="utf-8"?>
<p:tagLst xmlns:a="http://schemas.openxmlformats.org/drawingml/2006/main" xmlns:r="http://schemas.openxmlformats.org/officeDocument/2006/relationships" xmlns:p="http://schemas.openxmlformats.org/presentationml/2006/main">
  <p:tag name="MINAME" val="MI"/>
</p:tagLst>
</file>

<file path=ppt/tags/tag68.xml><?xml version="1.0" encoding="utf-8"?>
<p:tagLst xmlns:a="http://schemas.openxmlformats.org/drawingml/2006/main" xmlns:r="http://schemas.openxmlformats.org/officeDocument/2006/relationships" xmlns:p="http://schemas.openxmlformats.org/presentationml/2006/main">
  <p:tag name="MINAME" val="MI"/>
</p:tagLst>
</file>

<file path=ppt/tags/tag69.xml><?xml version="1.0" encoding="utf-8"?>
<p:tagLst xmlns:a="http://schemas.openxmlformats.org/drawingml/2006/main" xmlns:r="http://schemas.openxmlformats.org/officeDocument/2006/relationships" xmlns:p="http://schemas.openxmlformats.org/presentationml/2006/main">
  <p:tag name="MINAME" val="MI"/>
</p:tagLst>
</file>

<file path=ppt/tags/tag7.xml><?xml version="1.0" encoding="utf-8"?>
<p:tagLst xmlns:a="http://schemas.openxmlformats.org/drawingml/2006/main" xmlns:r="http://schemas.openxmlformats.org/officeDocument/2006/relationships" xmlns:p="http://schemas.openxmlformats.org/presentationml/2006/main">
  <p:tag name="MINAME" val="MI"/>
</p:tagLst>
</file>

<file path=ppt/tags/tag70.xml><?xml version="1.0" encoding="utf-8"?>
<p:tagLst xmlns:a="http://schemas.openxmlformats.org/drawingml/2006/main" xmlns:r="http://schemas.openxmlformats.org/officeDocument/2006/relationships" xmlns:p="http://schemas.openxmlformats.org/presentationml/2006/main">
  <p:tag name="MINAME" val="MI"/>
</p:tagLst>
</file>

<file path=ppt/tags/tag71.xml><?xml version="1.0" encoding="utf-8"?>
<p:tagLst xmlns:a="http://schemas.openxmlformats.org/drawingml/2006/main" xmlns:r="http://schemas.openxmlformats.org/officeDocument/2006/relationships" xmlns:p="http://schemas.openxmlformats.org/presentationml/2006/main">
  <p:tag name="MINAME" val="MI"/>
</p:tagLst>
</file>

<file path=ppt/tags/tag72.xml><?xml version="1.0" encoding="utf-8"?>
<p:tagLst xmlns:a="http://schemas.openxmlformats.org/drawingml/2006/main" xmlns:r="http://schemas.openxmlformats.org/officeDocument/2006/relationships" xmlns:p="http://schemas.openxmlformats.org/presentationml/2006/main">
  <p:tag name="MINAME" val="MI"/>
</p:tagLst>
</file>

<file path=ppt/tags/tag73.xml><?xml version="1.0" encoding="utf-8"?>
<p:tagLst xmlns:a="http://schemas.openxmlformats.org/drawingml/2006/main" xmlns:r="http://schemas.openxmlformats.org/officeDocument/2006/relationships" xmlns:p="http://schemas.openxmlformats.org/presentationml/2006/main">
  <p:tag name="MINAME" val="MI"/>
</p:tagLst>
</file>

<file path=ppt/tags/tag74.xml><?xml version="1.0" encoding="utf-8"?>
<p:tagLst xmlns:a="http://schemas.openxmlformats.org/drawingml/2006/main" xmlns:r="http://schemas.openxmlformats.org/officeDocument/2006/relationships" xmlns:p="http://schemas.openxmlformats.org/presentationml/2006/main">
  <p:tag name="MINAME" val="MI"/>
</p:tagLst>
</file>

<file path=ppt/tags/tag75.xml><?xml version="1.0" encoding="utf-8"?>
<p:tagLst xmlns:a="http://schemas.openxmlformats.org/drawingml/2006/main" xmlns:r="http://schemas.openxmlformats.org/officeDocument/2006/relationships" xmlns:p="http://schemas.openxmlformats.org/presentationml/2006/main">
  <p:tag name="MINAME" val="MI"/>
</p:tagLst>
</file>

<file path=ppt/tags/tag76.xml><?xml version="1.0" encoding="utf-8"?>
<p:tagLst xmlns:a="http://schemas.openxmlformats.org/drawingml/2006/main" xmlns:r="http://schemas.openxmlformats.org/officeDocument/2006/relationships" xmlns:p="http://schemas.openxmlformats.org/presentationml/2006/main">
  <p:tag name="MINAME" val="MI"/>
</p:tagLst>
</file>

<file path=ppt/tags/tag77.xml><?xml version="1.0" encoding="utf-8"?>
<p:tagLst xmlns:a="http://schemas.openxmlformats.org/drawingml/2006/main" xmlns:r="http://schemas.openxmlformats.org/officeDocument/2006/relationships" xmlns:p="http://schemas.openxmlformats.org/presentationml/2006/main">
  <p:tag name="MINAME" val="MI"/>
</p:tagLst>
</file>

<file path=ppt/tags/tag78.xml><?xml version="1.0" encoding="utf-8"?>
<p:tagLst xmlns:a="http://schemas.openxmlformats.org/drawingml/2006/main" xmlns:r="http://schemas.openxmlformats.org/officeDocument/2006/relationships" xmlns:p="http://schemas.openxmlformats.org/presentationml/2006/main">
  <p:tag name="MINAME" val="MI"/>
</p:tagLst>
</file>

<file path=ppt/tags/tag79.xml><?xml version="1.0" encoding="utf-8"?>
<p:tagLst xmlns:a="http://schemas.openxmlformats.org/drawingml/2006/main" xmlns:r="http://schemas.openxmlformats.org/officeDocument/2006/relationships" xmlns:p="http://schemas.openxmlformats.org/presentationml/2006/main">
  <p:tag name="MINAME" val="MI"/>
</p:tagLst>
</file>

<file path=ppt/tags/tag8.xml><?xml version="1.0" encoding="utf-8"?>
<p:tagLst xmlns:a="http://schemas.openxmlformats.org/drawingml/2006/main" xmlns:r="http://schemas.openxmlformats.org/officeDocument/2006/relationships" xmlns:p="http://schemas.openxmlformats.org/presentationml/2006/main">
  <p:tag name="MINAME" val="MI"/>
</p:tagLst>
</file>

<file path=ppt/tags/tag80.xml><?xml version="1.0" encoding="utf-8"?>
<p:tagLst xmlns:a="http://schemas.openxmlformats.org/drawingml/2006/main" xmlns:r="http://schemas.openxmlformats.org/officeDocument/2006/relationships" xmlns:p="http://schemas.openxmlformats.org/presentationml/2006/main">
  <p:tag name="MINAME" val="MI"/>
</p:tagLst>
</file>

<file path=ppt/tags/tag81.xml><?xml version="1.0" encoding="utf-8"?>
<p:tagLst xmlns:a="http://schemas.openxmlformats.org/drawingml/2006/main" xmlns:r="http://schemas.openxmlformats.org/officeDocument/2006/relationships" xmlns:p="http://schemas.openxmlformats.org/presentationml/2006/main">
  <p:tag name="MINAME" val="MI"/>
</p:tagLst>
</file>

<file path=ppt/tags/tag82.xml><?xml version="1.0" encoding="utf-8"?>
<p:tagLst xmlns:a="http://schemas.openxmlformats.org/drawingml/2006/main" xmlns:r="http://schemas.openxmlformats.org/officeDocument/2006/relationships" xmlns:p="http://schemas.openxmlformats.org/presentationml/2006/main">
  <p:tag name="MINAME" val="MI"/>
</p:tagLst>
</file>

<file path=ppt/tags/tag83.xml><?xml version="1.0" encoding="utf-8"?>
<p:tagLst xmlns:a="http://schemas.openxmlformats.org/drawingml/2006/main" xmlns:r="http://schemas.openxmlformats.org/officeDocument/2006/relationships" xmlns:p="http://schemas.openxmlformats.org/presentationml/2006/main">
  <p:tag name="MINAME" val="MI"/>
</p:tagLst>
</file>

<file path=ppt/tags/tag84.xml><?xml version="1.0" encoding="utf-8"?>
<p:tagLst xmlns:a="http://schemas.openxmlformats.org/drawingml/2006/main" xmlns:r="http://schemas.openxmlformats.org/officeDocument/2006/relationships" xmlns:p="http://schemas.openxmlformats.org/presentationml/2006/main">
  <p:tag name="MINAME" val="MI"/>
</p:tagLst>
</file>

<file path=ppt/tags/tag85.xml><?xml version="1.0" encoding="utf-8"?>
<p:tagLst xmlns:a="http://schemas.openxmlformats.org/drawingml/2006/main" xmlns:r="http://schemas.openxmlformats.org/officeDocument/2006/relationships" xmlns:p="http://schemas.openxmlformats.org/presentationml/2006/main">
  <p:tag name="MINAME" val="MI"/>
</p:tagLst>
</file>

<file path=ppt/tags/tag86.xml><?xml version="1.0" encoding="utf-8"?>
<p:tagLst xmlns:a="http://schemas.openxmlformats.org/drawingml/2006/main" xmlns:r="http://schemas.openxmlformats.org/officeDocument/2006/relationships" xmlns:p="http://schemas.openxmlformats.org/presentationml/2006/main">
  <p:tag name="MINAME" val="MI"/>
</p:tagLst>
</file>

<file path=ppt/tags/tag87.xml><?xml version="1.0" encoding="utf-8"?>
<p:tagLst xmlns:a="http://schemas.openxmlformats.org/drawingml/2006/main" xmlns:r="http://schemas.openxmlformats.org/officeDocument/2006/relationships" xmlns:p="http://schemas.openxmlformats.org/presentationml/2006/main">
  <p:tag name="MINAME" val="MI"/>
</p:tagLst>
</file>

<file path=ppt/tags/tag88.xml><?xml version="1.0" encoding="utf-8"?>
<p:tagLst xmlns:a="http://schemas.openxmlformats.org/drawingml/2006/main" xmlns:r="http://schemas.openxmlformats.org/officeDocument/2006/relationships" xmlns:p="http://schemas.openxmlformats.org/presentationml/2006/main">
  <p:tag name="MINAME" val="MI"/>
</p:tagLst>
</file>

<file path=ppt/tags/tag89.xml><?xml version="1.0" encoding="utf-8"?>
<p:tagLst xmlns:a="http://schemas.openxmlformats.org/drawingml/2006/main" xmlns:r="http://schemas.openxmlformats.org/officeDocument/2006/relationships" xmlns:p="http://schemas.openxmlformats.org/presentationml/2006/main">
  <p:tag name="MINAME" val="MI"/>
</p:tagLst>
</file>

<file path=ppt/tags/tag9.xml><?xml version="1.0" encoding="utf-8"?>
<p:tagLst xmlns:a="http://schemas.openxmlformats.org/drawingml/2006/main" xmlns:r="http://schemas.openxmlformats.org/officeDocument/2006/relationships" xmlns:p="http://schemas.openxmlformats.org/presentationml/2006/main">
  <p:tag name="MINAME" val="MI"/>
</p:tagLst>
</file>

<file path=ppt/tags/tag90.xml><?xml version="1.0" encoding="utf-8"?>
<p:tagLst xmlns:a="http://schemas.openxmlformats.org/drawingml/2006/main" xmlns:r="http://schemas.openxmlformats.org/officeDocument/2006/relationships" xmlns:p="http://schemas.openxmlformats.org/presentationml/2006/main">
  <p:tag name="MINAME" val="MI"/>
</p:tagLst>
</file>

<file path=ppt/tags/tag91.xml><?xml version="1.0" encoding="utf-8"?>
<p:tagLst xmlns:a="http://schemas.openxmlformats.org/drawingml/2006/main" xmlns:r="http://schemas.openxmlformats.org/officeDocument/2006/relationships" xmlns:p="http://schemas.openxmlformats.org/presentationml/2006/main">
  <p:tag name="MINAME" val="MI"/>
</p:tagLst>
</file>

<file path=ppt/tags/tag92.xml><?xml version="1.0" encoding="utf-8"?>
<p:tagLst xmlns:a="http://schemas.openxmlformats.org/drawingml/2006/main" xmlns:r="http://schemas.openxmlformats.org/officeDocument/2006/relationships" xmlns:p="http://schemas.openxmlformats.org/presentationml/2006/main">
  <p:tag name="MINAME" val="MI"/>
</p:tagLst>
</file>

<file path=ppt/tags/tag93.xml><?xml version="1.0" encoding="utf-8"?>
<p:tagLst xmlns:a="http://schemas.openxmlformats.org/drawingml/2006/main" xmlns:r="http://schemas.openxmlformats.org/officeDocument/2006/relationships" xmlns:p="http://schemas.openxmlformats.org/presentationml/2006/main">
  <p:tag name="MINAME" val="MI"/>
</p:tagLst>
</file>

<file path=ppt/tags/tag94.xml><?xml version="1.0" encoding="utf-8"?>
<p:tagLst xmlns:a="http://schemas.openxmlformats.org/drawingml/2006/main" xmlns:r="http://schemas.openxmlformats.org/officeDocument/2006/relationships" xmlns:p="http://schemas.openxmlformats.org/presentationml/2006/main">
  <p:tag name="MINAME" val="MI"/>
</p:tagLst>
</file>

<file path=ppt/tags/tag95.xml><?xml version="1.0" encoding="utf-8"?>
<p:tagLst xmlns:a="http://schemas.openxmlformats.org/drawingml/2006/main" xmlns:r="http://schemas.openxmlformats.org/officeDocument/2006/relationships" xmlns:p="http://schemas.openxmlformats.org/presentationml/2006/main">
  <p:tag name="MINAME" val="MI"/>
</p:tagLst>
</file>

<file path=ppt/tags/tag96.xml><?xml version="1.0" encoding="utf-8"?>
<p:tagLst xmlns:a="http://schemas.openxmlformats.org/drawingml/2006/main" xmlns:r="http://schemas.openxmlformats.org/officeDocument/2006/relationships" xmlns:p="http://schemas.openxmlformats.org/presentationml/2006/main">
  <p:tag name="MINAME" val="MI"/>
</p:tagLst>
</file>

<file path=ppt/tags/tag97.xml><?xml version="1.0" encoding="utf-8"?>
<p:tagLst xmlns:a="http://schemas.openxmlformats.org/drawingml/2006/main" xmlns:r="http://schemas.openxmlformats.org/officeDocument/2006/relationships" xmlns:p="http://schemas.openxmlformats.org/presentationml/2006/main">
  <p:tag name="MINAME" val="MI"/>
</p:tagLst>
</file>

<file path=ppt/tags/tag98.xml><?xml version="1.0" encoding="utf-8"?>
<p:tagLst xmlns:a="http://schemas.openxmlformats.org/drawingml/2006/main" xmlns:r="http://schemas.openxmlformats.org/officeDocument/2006/relationships" xmlns:p="http://schemas.openxmlformats.org/presentationml/2006/main">
  <p:tag name="MINAME" val="MI"/>
</p:tagLst>
</file>

<file path=ppt/tags/tag99.xml><?xml version="1.0" encoding="utf-8"?>
<p:tagLst xmlns:a="http://schemas.openxmlformats.org/drawingml/2006/main" xmlns:r="http://schemas.openxmlformats.org/officeDocument/2006/relationships" xmlns:p="http://schemas.openxmlformats.org/presentationml/2006/main">
  <p:tag name="MINAME" val="MI"/>
</p:tagLst>
</file>

<file path=ppt/theme/theme1.xml><?xml version="1.0" encoding="utf-8"?>
<a:theme xmlns:a="http://schemas.openxmlformats.org/drawingml/2006/main" name="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1.xml><?xml version="1.0" encoding="utf-8"?>
<a:theme xmlns:a="http://schemas.openxmlformats.org/drawingml/2006/main" name="5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3.xml><?xml version="1.0" encoding="utf-8"?>
<a:theme xmlns:a="http://schemas.openxmlformats.org/drawingml/2006/main" name="8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6.xml><?xml version="1.0" encoding="utf-8"?>
<a:theme xmlns:a="http://schemas.openxmlformats.org/drawingml/2006/main" name="Stratus19 PPT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83397</TotalTime>
  <Words>39589</Words>
  <Application>Microsoft Office PowerPoint</Application>
  <PresentationFormat>Custom</PresentationFormat>
  <Paragraphs>2371</Paragraphs>
  <Slides>304</Slides>
  <Notes>18</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1</vt:i4>
      </vt:variant>
      <vt:variant>
        <vt:lpstr>Slide Titles</vt:lpstr>
      </vt:variant>
      <vt:variant>
        <vt:i4>304</vt:i4>
      </vt:variant>
    </vt:vector>
  </HeadingPairs>
  <TitlesOfParts>
    <vt:vector size="323" baseType="lpstr">
      <vt:lpstr>Arial</vt:lpstr>
      <vt:lpstr>Calibri</vt:lpstr>
      <vt:lpstr>Calibri Light</vt:lpstr>
      <vt:lpstr>Wingdings</vt:lpstr>
      <vt:lpstr>Wingdings 3</vt:lpstr>
      <vt:lpstr>Office Theme</vt:lpstr>
      <vt:lpstr>1_Office Theme</vt:lpstr>
      <vt:lpstr>Custom Design</vt:lpstr>
      <vt:lpstr>2_Custom Design</vt:lpstr>
      <vt:lpstr>1_Custom Design</vt:lpstr>
      <vt:lpstr>Stratus19 PPT Theme</vt:lpstr>
      <vt:lpstr>3_Custom Design</vt:lpstr>
      <vt:lpstr>4_Custom Design</vt:lpstr>
      <vt:lpstr>2_Office Theme</vt:lpstr>
      <vt:lpstr>6_Custom Design</vt:lpstr>
      <vt:lpstr>5_Custom Design</vt:lpstr>
      <vt:lpstr>7_Custom Design</vt:lpstr>
      <vt:lpstr>8_Custom Design</vt:lpstr>
      <vt:lpstr>Worksheet</vt:lpstr>
      <vt:lpstr>PowerPoint Presentation</vt:lpstr>
      <vt:lpstr>Navigation</vt:lpstr>
      <vt:lpstr>Grain Corn in Ontario - Summary </vt:lpstr>
      <vt:lpstr>Soybean in Ontario - Summary </vt:lpstr>
      <vt:lpstr>4R Nutrient Stewardship - Summary </vt:lpstr>
      <vt:lpstr>Grain Corn</vt:lpstr>
      <vt:lpstr>Fertilizer Applications in Corn - % Growers</vt:lpstr>
      <vt:lpstr>Fertilizer Applications in Corn - % Growers by Timing in 2023</vt:lpstr>
      <vt:lpstr>Manure Applications in Corn - % Growers</vt:lpstr>
      <vt:lpstr>Manure Applications in Corn - % Growers by Timing in 2023</vt:lpstr>
      <vt:lpstr>Nitrogen Timing in Corn - % Crop Acres</vt:lpstr>
      <vt:lpstr>Nitrogen Timing in Corn in 2023 (% of Crop Acres)</vt:lpstr>
      <vt:lpstr>Phosphorus (P₂O₅) Timing in Corn - % Crop Acres</vt:lpstr>
      <vt:lpstr>Phosphorus (P₂O₅) Timing in Corn in 2023 (% of Crop Acres)</vt:lpstr>
      <vt:lpstr>Potassium (K₂O) Timing in Corn - % Crop Acres</vt:lpstr>
      <vt:lpstr>Potassium (K₂O) Timing in Corn in 2023 (% of Crop Acres)</vt:lpstr>
      <vt:lpstr>Sulphur Timing in Corn - % Crop Acres</vt:lpstr>
      <vt:lpstr>Sulphur Timing in Corn in 2023 (% of Crop Acres)</vt:lpstr>
      <vt:lpstr>Nitrogen Timing in Corn - % of Volume</vt:lpstr>
      <vt:lpstr>Nitrogen Timing in Corn in 2023 (% of Volume)</vt:lpstr>
      <vt:lpstr>Phosphorus (P₂O₅) Timing in Corn - % of Volume</vt:lpstr>
      <vt:lpstr>Phosphorus (P₂O₅) Timing in Corn in 2023 (% of Volume)</vt:lpstr>
      <vt:lpstr>Potassium (K₂O) Timing in Corn - % of Volume</vt:lpstr>
      <vt:lpstr>Potassium (K₂O) Timing in Corn in 2023 (% of Volume)</vt:lpstr>
      <vt:lpstr>Sulphur Timing in Corn - % of Volume</vt:lpstr>
      <vt:lpstr>Sulphur Timing in Corn in 2023 (% of Volume)</vt:lpstr>
      <vt:lpstr>% of Corn Growers Using Each Nitrogen Source in 2023</vt:lpstr>
      <vt:lpstr>% of Corn Growers Using Nitrogen in 2023</vt:lpstr>
      <vt:lpstr>Acres Treated With Each Nitrogen Source in Corn in 2023</vt:lpstr>
      <vt:lpstr>Nitrogen Volume in Corn</vt:lpstr>
      <vt:lpstr>Nitrogen Volume in Corn by Timing</vt:lpstr>
      <vt:lpstr>Nitrogen Fertilizer Source in Corn - All Timings</vt:lpstr>
      <vt:lpstr>Nitrogen Fertilizer Source in Corn - Fall Timing</vt:lpstr>
      <vt:lpstr>Nitrogen Fertilizer Source in Corn - Spring Before Planting</vt:lpstr>
      <vt:lpstr>Nitrogen Fertilizer Source in Corn - At Planting</vt:lpstr>
      <vt:lpstr>Nitrogen Fertilizer Source in Corn - In-Crop</vt:lpstr>
      <vt:lpstr>Nitrogen Fertilizer Source in Corn by Timing</vt:lpstr>
      <vt:lpstr>% of Corn Growers Using Each Phosphorus (P₂O₅) Source in 2023</vt:lpstr>
      <vt:lpstr>% of Corn Growers Using Phosphorus (P₂O₅) in 2023</vt:lpstr>
      <vt:lpstr>Acres Treated With Each Phosphorus (P₂O₅) Source in Corn in 2023</vt:lpstr>
      <vt:lpstr>Phosphorus (P₂O₅) Volume in Corn</vt:lpstr>
      <vt:lpstr>Phosphorus (P₂O₅) Volume in Corn by Timing</vt:lpstr>
      <vt:lpstr>Phosphorus (P₂O₅) Fertilizer Source in Corn - All Timings</vt:lpstr>
      <vt:lpstr>Phosphorus (P₂O₅)  Fertilizer Source in Corn - Fall Timing</vt:lpstr>
      <vt:lpstr>Phosphorus (P₂O₅)  Fertilizer Source in Corn - Spring Before Planting</vt:lpstr>
      <vt:lpstr>Phosphorus (P₂O₅)  Fertilizer Source in Corn - At Planting</vt:lpstr>
      <vt:lpstr>Phosphorus (P₂O₅)  Fertilizer Source in Corn by Timing</vt:lpstr>
      <vt:lpstr>% of Corn Growers Using Each Potassium (K₂O) Source in 2023</vt:lpstr>
      <vt:lpstr>% of Corn Growers Using Potassium (K₂O) in 2023</vt:lpstr>
      <vt:lpstr>Acres Treated With Each Potassium (K₂O) Source in Corn in 2023</vt:lpstr>
      <vt:lpstr>Potassium (K₂O) Volume in Corn</vt:lpstr>
      <vt:lpstr>Potassium (K₂O) Volume in Corn by Timing</vt:lpstr>
      <vt:lpstr>Potassium (K₂O) Fertilizer Source in Corn - All Timings</vt:lpstr>
      <vt:lpstr>Potassium (K₂O) Fertilizer Source in Corn - Fall Timing</vt:lpstr>
      <vt:lpstr>Potassium (K₂O) Fertilizer Source in Corn - Spring Before Planting</vt:lpstr>
      <vt:lpstr>Potassium (K₂O) Fertilizer Source in Corn - At Planting</vt:lpstr>
      <vt:lpstr>Potassium (K₂O) Fertilizer Source in Corn by Timing</vt:lpstr>
      <vt:lpstr>% of Corn Growers Using Each Sulphur Source in 2023</vt:lpstr>
      <vt:lpstr>% of Corn Growers Using Sulphur in 2023</vt:lpstr>
      <vt:lpstr>Acres Treated With Each Sulphur Source in Corn in 2023</vt:lpstr>
      <vt:lpstr>Sulphur Volume in Corn</vt:lpstr>
      <vt:lpstr>Sulphur Volume in Corn by Timing</vt:lpstr>
      <vt:lpstr>Sulphur Fertilizer Source in Corn - All Timings</vt:lpstr>
      <vt:lpstr>Sulphur Fertilizer Source in Corn - Fall Timing</vt:lpstr>
      <vt:lpstr>Sulphur Fertilizer Source in Corn - Spring Before Planting</vt:lpstr>
      <vt:lpstr>Sulphur Fertilizer Source in Corn - At Planting</vt:lpstr>
      <vt:lpstr>Sulphur Fertilizer Source in Corn - In-Crop</vt:lpstr>
      <vt:lpstr>Sulphur Fertilizer Source in Corn by Timing</vt:lpstr>
      <vt:lpstr>Nitrogen Placement in Corn - % Crop Acres</vt:lpstr>
      <vt:lpstr>Nitrogen Placement in Corn - % Nutrient Volume Applied at All Timings</vt:lpstr>
      <vt:lpstr>Phosphorus (P₂O₅) Placement in Corn - % Crop Acres</vt:lpstr>
      <vt:lpstr>Phosphorus (P₂O₅) Placement in Corn - % Nutrient Volume Applied at All Timings</vt:lpstr>
      <vt:lpstr>Potassium (K₂O) Placement in Corn - % Crop Acres</vt:lpstr>
      <vt:lpstr>Potassium (K₂O) Placement in Corn - % Nutrient Volume Applied at All Timings</vt:lpstr>
      <vt:lpstr>Sulphur Placement in Corn - % Crop Acres</vt:lpstr>
      <vt:lpstr>Sulphur Placement in Corn - % Nutrient Volume Applied at All Timings</vt:lpstr>
      <vt:lpstr>Average Nitrogen Rates in Corn</vt:lpstr>
      <vt:lpstr>Nitrogen Rates in Corn - Average Rate in 2023</vt:lpstr>
      <vt:lpstr>Nitrogen Rates in Corn - Rate Ranges in 2023</vt:lpstr>
      <vt:lpstr>Nitrogen Rate Ranges in Corn - % of Volume in 2023</vt:lpstr>
      <vt:lpstr>Average Nitrogen Rates in Corn - By Timing</vt:lpstr>
      <vt:lpstr>Average Phosphorus (P₂O₅) Rates in Corn</vt:lpstr>
      <vt:lpstr>Phosphorus (P₂O₅) Rates in Corn - Average Rate in 2023</vt:lpstr>
      <vt:lpstr>Phosphorus (P₂O₅) Rates in Corn - Rate Ranges in 2023</vt:lpstr>
      <vt:lpstr>Phosphorus (P₂O₅) Rate Ranges in Corn - % of Volume in 2023</vt:lpstr>
      <vt:lpstr>Average Phosphorus (P₂O₅) Rates in Corn - By Timing</vt:lpstr>
      <vt:lpstr>Average Potassium (K₂O) Rates in Corn</vt:lpstr>
      <vt:lpstr>Potassium (K₂O) Rates in Corn - Average Rate in 2023</vt:lpstr>
      <vt:lpstr>Potassium (K₂O) Rates in Corn - Rate Ranges in 2023</vt:lpstr>
      <vt:lpstr>Potassium (K₂O) Rate Ranges in Corn - % of Volume in 2023</vt:lpstr>
      <vt:lpstr>Average Potassium (K₂O) Rates in Corn - By Timing</vt:lpstr>
      <vt:lpstr>Average Sulphur Rates in Corn</vt:lpstr>
      <vt:lpstr>Sulphur Rates in Corn - Average Rate in 2023</vt:lpstr>
      <vt:lpstr>Sulphur Rates in Corn - Rate Ranges in 2023</vt:lpstr>
      <vt:lpstr>Sulphur Rate Ranges in Corn - % of Volume in 2023</vt:lpstr>
      <vt:lpstr>Average Sulphur Rates in Corn - By Timing</vt:lpstr>
      <vt:lpstr>Fertilizer Program in Corn</vt:lpstr>
      <vt:lpstr>Trend in Fertilizer Program in Corn</vt:lpstr>
      <vt:lpstr>Fertilizer Program in Corn - by Sub-Group</vt:lpstr>
      <vt:lpstr>Use of Variable Rates by Fertilizer Type</vt:lpstr>
      <vt:lpstr>Consistency Criteria for Corn</vt:lpstr>
      <vt:lpstr>Reasons for Not Meeting 4R Consistency Criteria</vt:lpstr>
      <vt:lpstr>Do Not Meet 4R Consistency Criteria in 2023</vt:lpstr>
      <vt:lpstr>Use of Nitrogen Fixing Crop in Previous Year - Corn</vt:lpstr>
      <vt:lpstr>Trend in Use of Nitrogen Fixing Crop in Previous Year - Corn</vt:lpstr>
      <vt:lpstr>Rates Set By Field Based On Expected Crop Yield</vt:lpstr>
      <vt:lpstr>Approaches Used to Decide Fertilizer Rate in Corn</vt:lpstr>
      <vt:lpstr>Trend in Approaches Used to Decide Nitrogen Rate in Grain Corn</vt:lpstr>
      <vt:lpstr>Trend in Approaches Used to Decide Phosphorus Rate in Grain Corn</vt:lpstr>
      <vt:lpstr>Main Person Who Determined Fertilizer Rate</vt:lpstr>
      <vt:lpstr>Linkage of Who Makes Rate Decision on Compliance  with 4R Consistency Criteria - Corn</vt:lpstr>
      <vt:lpstr>Linkage of Who Makes Rate Decision on Compliance  with 4R Consistency Criteria - Corn - Trends</vt:lpstr>
      <vt:lpstr>Linkage of Nitrogen Rates and Who Makes Rate Decisions - Corn</vt:lpstr>
      <vt:lpstr>Professional Designation of Person Who Determined Fertilizer Rate</vt:lpstr>
      <vt:lpstr>Importance of Professional Designation</vt:lpstr>
      <vt:lpstr>Deviation from Recommended Application Rate</vt:lpstr>
      <vt:lpstr>Reasons for Increasing Above Recommended Application Rate</vt:lpstr>
      <vt:lpstr>Reasons for Decreasing Below Recommended Application Rate</vt:lpstr>
      <vt:lpstr>Use of Nitrogen Stabilizers in Corn - By Fertilizer Type</vt:lpstr>
      <vt:lpstr>Use of Nitrogen Stabilizers in Corn - By Application Timing</vt:lpstr>
      <vt:lpstr>Use of Individual Nitrogen Stabilizers in Corn</vt:lpstr>
      <vt:lpstr>Use of Nitrogen Stabilizers by Geographic/Demographic Segment</vt:lpstr>
      <vt:lpstr>Use of EEFs by Timing - % of Nitrogen Volume</vt:lpstr>
      <vt:lpstr>Use of EEFs by Timing - % of Nitrogen Volume - Net All Timings</vt:lpstr>
      <vt:lpstr>Target vs. Actual Yield in Corn</vt:lpstr>
      <vt:lpstr>Target vs. Actual Yield in Corn in 2023</vt:lpstr>
      <vt:lpstr>Nitrogen Use Efficiency</vt:lpstr>
      <vt:lpstr>Factors Considered When Setting Target Yield</vt:lpstr>
      <vt:lpstr>Use of Micro/Secondary Nutrients - % of Growers Using</vt:lpstr>
      <vt:lpstr>Application Method for Micro/Secondary Nutrients</vt:lpstr>
      <vt:lpstr>Formulation Type for Soil Applied Micro/Secondary Nutrients</vt:lpstr>
      <vt:lpstr>Method Used to Determine Need for Micro/Secondary Nutrients</vt:lpstr>
      <vt:lpstr>Custom Application by Fertilizer Source</vt:lpstr>
      <vt:lpstr>Tillage Practices - % of planted acres</vt:lpstr>
      <vt:lpstr>Application Made This Year To Fertilize Next Year's Crop</vt:lpstr>
      <vt:lpstr>Use of Biostimulants</vt:lpstr>
      <vt:lpstr>Use of Nitrogen Fixing Biostimulants</vt:lpstr>
      <vt:lpstr>Soybean</vt:lpstr>
      <vt:lpstr>Fertilizer Applications in Soybeans - % Growers</vt:lpstr>
      <vt:lpstr>Fertilizer Applications in Soybean - % Growers by Timing in 2023</vt:lpstr>
      <vt:lpstr>Manure Applications in Soybeans - % Growers</vt:lpstr>
      <vt:lpstr>Manure Applications in Soybean - % Growers by Timing in 2023</vt:lpstr>
      <vt:lpstr>Nitrogen Timing in Soybean - % Crop Acres</vt:lpstr>
      <vt:lpstr>Nitrogen Timing in Soybean in 2023 (% of Crop Acres)</vt:lpstr>
      <vt:lpstr>Phosphorus (P₂O₅) Timing in Soybean - % Crop Acres</vt:lpstr>
      <vt:lpstr>Phosphorus (P2O5) Timing in Soybean in 2023 (% of Crop Acres)</vt:lpstr>
      <vt:lpstr>Potassium (K₂O) Timing in Soybean - % Crop Acres</vt:lpstr>
      <vt:lpstr>Potassium (K₂O) Timing in Soybean in 2023 (% of Crop Acres)</vt:lpstr>
      <vt:lpstr>Sulphur Timing in Soybean - % Crop Acres</vt:lpstr>
      <vt:lpstr>Sulphur Timing in Soybean in 2023 (% of Crop Acres)</vt:lpstr>
      <vt:lpstr>Nitrogen Timing in Soybean - % of Volume</vt:lpstr>
      <vt:lpstr>Nitrogen Timing in Soybean in 2023 (% of Volume)</vt:lpstr>
      <vt:lpstr>Phosphorus (P₂O₅) Timing in Soybean - % of Volume</vt:lpstr>
      <vt:lpstr>Phosphorus (P₂O₅) Timing in Soybean in 2023 (% of Volume)</vt:lpstr>
      <vt:lpstr>Potassium (K₂O) Timing in Soybean - % of Volume</vt:lpstr>
      <vt:lpstr>Potassium (K₂O) Timing in Soybean in 2023 (% of Volume)</vt:lpstr>
      <vt:lpstr>Sulphur Timing in Soybean - % of Volume</vt:lpstr>
      <vt:lpstr>Sulphur Timing in Soybean in 2023 (% of Volume)</vt:lpstr>
      <vt:lpstr>% of Soybean Growers Using Each Nitrogen Source in 2023</vt:lpstr>
      <vt:lpstr>% of Soybean Growers Using Nitrogen in 2023</vt:lpstr>
      <vt:lpstr>Acres Treated With Each Nitrogen Source in Soybean in 2023</vt:lpstr>
      <vt:lpstr>Nitrogen Volume in Soybean</vt:lpstr>
      <vt:lpstr>Nitrogen Volume in Soybean by Timing</vt:lpstr>
      <vt:lpstr>Nitrogen Fertilizer Source in Soybean - All Timings</vt:lpstr>
      <vt:lpstr>Nitrogen Fertilizer Source in Soybean - Fall Timing</vt:lpstr>
      <vt:lpstr>Nitrogen Fertilizer Source in Soybean - Spring Before Planting</vt:lpstr>
      <vt:lpstr>Nitrogen Fertilizer Source in Soybean - Spring At Planting</vt:lpstr>
      <vt:lpstr>Nitrogen Fertilizer Source in Soybean by Timing</vt:lpstr>
      <vt:lpstr>% of Soybean Growers Using Each Phosphorus (P₂O₅) Source in 2023</vt:lpstr>
      <vt:lpstr>% of Soybean Growers Using Phosphorus (P₂O₅) in 2023</vt:lpstr>
      <vt:lpstr>Acres Treated With Each Phosphorus (P₂O₅) Source in Soybean in 2023</vt:lpstr>
      <vt:lpstr>Phosphorus (P₂O₅) Volume in Soybean</vt:lpstr>
      <vt:lpstr>Phosphorus (P₂O₅) Volume in Soybean by Timing</vt:lpstr>
      <vt:lpstr>Phosphorus (P₂O₅) Fertilizer Source in Soybean - All Timings</vt:lpstr>
      <vt:lpstr>Phosphorus (P₂O₅) Fertilizer Source in Soybean - Fall Timing</vt:lpstr>
      <vt:lpstr>Phosphorus (P₂O₅) Fertilizer Source in Soybean - Spring Before Planting</vt:lpstr>
      <vt:lpstr>Phosphorus (P₂O₅) Fertilizer Source in Soybean - At Planting</vt:lpstr>
      <vt:lpstr>Phosphorus (P₂O₅) Fertilizer Source in Soybean by Timing</vt:lpstr>
      <vt:lpstr>% of Soybean Growers Using Each Potassium (K₂O) Source in 2023</vt:lpstr>
      <vt:lpstr>% of Soybean Growers Using Potassium (K₂O) in 2023</vt:lpstr>
      <vt:lpstr>Acres Treated With Each Potassium (K₂O) Source in Soybean in 2023</vt:lpstr>
      <vt:lpstr>Potassium (K₂O) Volume in Soybean</vt:lpstr>
      <vt:lpstr>Potassium (K₂O) Volume in Soybean by Timing</vt:lpstr>
      <vt:lpstr>Potassium (K₂O) Fertilizer Source in Soybean - All Timings</vt:lpstr>
      <vt:lpstr>Potassium (K₂O) Fertilizer Source in Soybean - Fall Timing</vt:lpstr>
      <vt:lpstr>Potassium (K₂O) Fertilizer Source in Soybean - Spring Before Planting</vt:lpstr>
      <vt:lpstr>Potassium (K₂O) Fertilizer Source in Soybean - Spring At Planting</vt:lpstr>
      <vt:lpstr>Potassium (K₂O) Fertilizer Source in Soybean by Timing</vt:lpstr>
      <vt:lpstr>% of Soybean Growers Using Each Sulphur Source in 2023</vt:lpstr>
      <vt:lpstr>% of Soybean Growers Using Sulphur in 2023</vt:lpstr>
      <vt:lpstr>Acres Treated With Each Sulphur Source in Soybean in 2023</vt:lpstr>
      <vt:lpstr>Sulphur Volume in Soybean</vt:lpstr>
      <vt:lpstr>Sulphur Volume in Soybean by Timing</vt:lpstr>
      <vt:lpstr>Sulphur Fertilizer Source in Soybean - All Timings</vt:lpstr>
      <vt:lpstr>Sulphur Fertilizer Source in Soybean - Fall Timing</vt:lpstr>
      <vt:lpstr>Sulphur Fertilizer Source in Soybean - Spring Before Planting</vt:lpstr>
      <vt:lpstr>Sulphur Fertilizer Source in Soybean - Spring At Planting</vt:lpstr>
      <vt:lpstr>Sulphur Fertilizer Source in Soybean by Timing</vt:lpstr>
      <vt:lpstr>Nitrogen Placement in Soybean - % Crop Acres</vt:lpstr>
      <vt:lpstr>Nitrogen Placement in Soybean - % Nutrient Volume Applied at All Timings</vt:lpstr>
      <vt:lpstr>Phosphorus (P₂O₅) Placement in Soybean - % Crop Acres</vt:lpstr>
      <vt:lpstr>Phosphorus (P₂O₅) Placement in Soybean - % Nutrient Volume Applied at All Timings</vt:lpstr>
      <vt:lpstr>Potassium (K₂O) Placement in Soybean - % Crop Acres</vt:lpstr>
      <vt:lpstr>Potassium (K₂O) Placement in Soybean - % Nutrient Volume Applied at All Timings</vt:lpstr>
      <vt:lpstr>Sulphur Placement in Soybean - % Crop Acres</vt:lpstr>
      <vt:lpstr>Sulphur Placement in Soybean - % Nutrient Volume Applied at All Timings</vt:lpstr>
      <vt:lpstr>Average Nitrogen Rates in Soybean</vt:lpstr>
      <vt:lpstr>Nitrogen Rates in Soybean - Average Rate in 2023</vt:lpstr>
      <vt:lpstr>Nitrogen Rates in Soybean - Rate Ranges in 2023</vt:lpstr>
      <vt:lpstr>Nitrogen Rate Ranges in Soybean - % of Volume in 2023</vt:lpstr>
      <vt:lpstr>Average Nitrogen Rates in Soybean - By Timing</vt:lpstr>
      <vt:lpstr>Average Phosphorus (P₂O₅) Rates in Soybean</vt:lpstr>
      <vt:lpstr>Phosphorus (P₂O₅) Rates in Soybean - Average Rate in 2023</vt:lpstr>
      <vt:lpstr>Phosphorus (P₂O₅) Rates in Soybean - Rate Ranges in 2023</vt:lpstr>
      <vt:lpstr>Phosphorus (P₂O₅) Rate Ranges in Soybean - % of Volume in 2023</vt:lpstr>
      <vt:lpstr>Average Phosphorus (P₂O₅) Rates in Soybean - By Timing</vt:lpstr>
      <vt:lpstr>Average Potassium (K₂O) Rates in Soybean</vt:lpstr>
      <vt:lpstr>Potassium (K₂O) Rates in Soybean - Average Rate in 2023</vt:lpstr>
      <vt:lpstr>Potassium (K₂O) Rates in Soybean - Rate Ranges in 2023</vt:lpstr>
      <vt:lpstr>Potassium (K₂O) Rate Ranges in Soybean - % of Volume in 2023</vt:lpstr>
      <vt:lpstr>Average Potassium (K₂O) Rates in Soybean - By Timing</vt:lpstr>
      <vt:lpstr>Average Sulphur Rates in Soybean</vt:lpstr>
      <vt:lpstr>Sulphur Rates in Soybean - Average Rate in 2023</vt:lpstr>
      <vt:lpstr>Sulphur Rates in Soybean - Rate Ranges in 2023</vt:lpstr>
      <vt:lpstr>Sulphur Rate Ranges in Soybean - % of Volume in 2023</vt:lpstr>
      <vt:lpstr>Average Sulphur Rates in Soybean - By Timing</vt:lpstr>
      <vt:lpstr>Fertilizer Program in Soybean</vt:lpstr>
      <vt:lpstr>Trend in Fertilizer Program in Soybean</vt:lpstr>
      <vt:lpstr>Fertilizer Program in Soybean - by Sub-Group</vt:lpstr>
      <vt:lpstr>Use of Variable Rates by Fertilizer Type</vt:lpstr>
      <vt:lpstr>Consistency Criteria for Soybean</vt:lpstr>
      <vt:lpstr>Reasons for Not Meeting 4R Consistency Criteria</vt:lpstr>
      <vt:lpstr>Do Not Meet 4R Consistency Criteria in 2023</vt:lpstr>
      <vt:lpstr>Use of Nitrogen Fixing Crop in Previous Year - Soybean</vt:lpstr>
      <vt:lpstr>Trend in Use of Nitrogen Fixing Crop in Previous Year - Soybean</vt:lpstr>
      <vt:lpstr>Rates Set By Field Based On Expected Crop Yield</vt:lpstr>
      <vt:lpstr>Approaches Used to Decide Fertilizer Rate in Soybean</vt:lpstr>
      <vt:lpstr>Trend in Approaches Used to Decide Nitrogen Rate in Soybean</vt:lpstr>
      <vt:lpstr>Trend in Approaches Used to Decide Phosphorus Rate in Soybean</vt:lpstr>
      <vt:lpstr>Main Person Who Determined Fertilizer Rate</vt:lpstr>
      <vt:lpstr>Linkage of Who Makes Rate Decision on Compliance  with 4R Consistency Criteria - Soybean</vt:lpstr>
      <vt:lpstr>Linkage of Who Makes Rate Decision on Compliance  with 4R Consistency Criteria – Soybean - Trends</vt:lpstr>
      <vt:lpstr>Linkage of Nitrogen Rates and Who Makes Rate Decisions - Soybean</vt:lpstr>
      <vt:lpstr>Professional Designation of Person Who Determined Fertilizer Rate</vt:lpstr>
      <vt:lpstr>Importance of Professional Designation</vt:lpstr>
      <vt:lpstr>Deviation from Recommended Application Rate</vt:lpstr>
      <vt:lpstr>Reasons for Increasing Above Recommended Application Rate</vt:lpstr>
      <vt:lpstr>Reasons for Decreasing Below Recommended Application Rate</vt:lpstr>
      <vt:lpstr>Use of EEFs by Timing - % of Nitrogen Volume</vt:lpstr>
      <vt:lpstr>Target vs. Actual Yield in Soybean</vt:lpstr>
      <vt:lpstr>Target vs. Actual Yield in Soybean in 2023</vt:lpstr>
      <vt:lpstr>Nitrogen Use Efficiency</vt:lpstr>
      <vt:lpstr>Factors Considered When Setting Target Yield</vt:lpstr>
      <vt:lpstr>Use of Micro/Secondary Nutrients - % of Growers Using</vt:lpstr>
      <vt:lpstr>Application Method for Micro/Secondary Nutrients</vt:lpstr>
      <vt:lpstr>Formulation Type for Soil Applied Micro/Secondary Nutrients</vt:lpstr>
      <vt:lpstr>Method Used to Determine Need for Micro/Secondary Nutrients</vt:lpstr>
      <vt:lpstr>Custom Application by Timing</vt:lpstr>
      <vt:lpstr>Tillage Practices - % of planted acres</vt:lpstr>
      <vt:lpstr>Use of Biostimulants</vt:lpstr>
      <vt:lpstr>Use of Nitrogen Fixing Biostimulants</vt:lpstr>
      <vt:lpstr>General Fertilizer Practices</vt:lpstr>
      <vt:lpstr>Sources of Fertilizer Advice</vt:lpstr>
      <vt:lpstr>Sources of Fertilizer Advice</vt:lpstr>
      <vt:lpstr>Frequency of Soil Testing - Nitrogen</vt:lpstr>
      <vt:lpstr>Frequency of Soil Testing - Nitrogen</vt:lpstr>
      <vt:lpstr>Reasons for Not Soil Testing for Nitrogen Every Year</vt:lpstr>
      <vt:lpstr>Frequency of Soil Testing - Phosphorus</vt:lpstr>
      <vt:lpstr>Frequency of Soil Testing - Phosphorus</vt:lpstr>
      <vt:lpstr>Frequency of Soil Testing - Potassium</vt:lpstr>
      <vt:lpstr>Frequency of Soil Testing - Potassium</vt:lpstr>
      <vt:lpstr>Frequency of Soil Testing - Sulphur</vt:lpstr>
      <vt:lpstr>Frequency of Soil Testing - Sulphur</vt:lpstr>
      <vt:lpstr>Frequency of Soil Testing - Micronutrients</vt:lpstr>
      <vt:lpstr>Frequency of Soil Testing - Micronutrients</vt:lpstr>
      <vt:lpstr>Frequency of Soil Testing - Electrical Conductivity</vt:lpstr>
      <vt:lpstr>Frequency of Soil Testing - Electrical Conductivity</vt:lpstr>
      <vt:lpstr>Frequency of Soil Testing - Organic Matter</vt:lpstr>
      <vt:lpstr>Frequency of Soil Testing - Organic Matter</vt:lpstr>
      <vt:lpstr>Frequency of Soil Testing - pH</vt:lpstr>
      <vt:lpstr>Frequency of Soil Testing - pH</vt:lpstr>
      <vt:lpstr>Familiarity With 4R Concept Trends</vt:lpstr>
      <vt:lpstr>Familiarity With 4R Concept</vt:lpstr>
      <vt:lpstr>Growers Who Believe Their Fertilizer Practices Comply With 4R Nutrient Stewardship</vt:lpstr>
      <vt:lpstr>Growers Who Believe Their Fertilizer Practices Comply With 4R Nutrient Stewardship</vt:lpstr>
      <vt:lpstr>Growers Who Work With A 4R Certified Retailer</vt:lpstr>
      <vt:lpstr>Growers Who Work With A 4R Certified Retailer</vt:lpstr>
      <vt:lpstr>Growers Who Work With A 4R Nutrient Management Specialty CCA</vt:lpstr>
      <vt:lpstr>Growers Who Work With A 4R Nutrient Management Specialty CCA</vt:lpstr>
      <vt:lpstr>Growers Who Have A 4R Plan In Place</vt:lpstr>
      <vt:lpstr>Growers Who Have A 4R Plan In Place</vt:lpstr>
      <vt:lpstr>Benefits Of Having A 4R Plan In Place</vt:lpstr>
      <vt:lpstr>Reasons For Not Putting A 4R Plan In Place</vt:lpstr>
      <vt:lpstr>Reasons for Not Adopting 4R Practices</vt:lpstr>
      <vt:lpstr>Paid Fee to Prepare 4R Plan</vt:lpstr>
      <vt:lpstr>Sources of Information About 4R Nutrient Stewardship Program</vt:lpstr>
      <vt:lpstr>Programs Used to Measure Environmental Footprint</vt:lpstr>
      <vt:lpstr>Demographics</vt:lpstr>
      <vt:lpstr>Geographic Distribution</vt:lpstr>
      <vt:lpstr>Farm Size and Crop Acre Categories</vt:lpstr>
      <vt:lpstr>Personal and Farm Demographics of Study Sample</vt:lpstr>
      <vt:lpstr>Study Methodology &amp; Sample</vt:lpstr>
      <vt:lpstr>Study Methodology &amp; Sample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Fraser</dc:creator>
  <cp:lastModifiedBy>Sarah Healy</cp:lastModifiedBy>
  <cp:revision>3043</cp:revision>
  <dcterms:created xsi:type="dcterms:W3CDTF">2019-05-02T20:15:01Z</dcterms:created>
  <dcterms:modified xsi:type="dcterms:W3CDTF">2024-04-01T11:42:46Z</dcterms:modified>
</cp:coreProperties>
</file>