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8.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9.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10.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11.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1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1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14.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15.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 id="2147483650" r:id="rId3"/>
    <p:sldMasterId id="2147483669" r:id="rId4"/>
    <p:sldMasterId id="2147483652" r:id="rId5"/>
    <p:sldMasterId id="2147483672" r:id="rId6"/>
    <p:sldMasterId id="2147483674" r:id="rId7"/>
    <p:sldMasterId id="2147483676" r:id="rId8"/>
    <p:sldMasterId id="2147483678" r:id="rId9"/>
    <p:sldMasterId id="2147483692" r:id="rId10"/>
    <p:sldMasterId id="2147483694" r:id="rId11"/>
    <p:sldMasterId id="2147483695" r:id="rId12"/>
    <p:sldMasterId id="2147483697" r:id="rId13"/>
  </p:sldMasterIdLst>
  <p:notesMasterIdLst>
    <p:notesMasterId r:id="rId289"/>
  </p:notesMasterIdLst>
  <p:sldIdLst>
    <p:sldId id="256" r:id="rId14"/>
    <p:sldId id="259" r:id="rId15"/>
    <p:sldId id="702" r:id="rId16"/>
    <p:sldId id="1478" r:id="rId17"/>
    <p:sldId id="1095" r:id="rId18"/>
    <p:sldId id="257" r:id="rId19"/>
    <p:sldId id="270" r:id="rId20"/>
    <p:sldId id="781" r:id="rId21"/>
    <p:sldId id="1596" r:id="rId22"/>
    <p:sldId id="1597" r:id="rId23"/>
    <p:sldId id="424" r:id="rId24"/>
    <p:sldId id="885" r:id="rId25"/>
    <p:sldId id="830" r:id="rId26"/>
    <p:sldId id="886" r:id="rId27"/>
    <p:sldId id="829" r:id="rId28"/>
    <p:sldId id="887" r:id="rId29"/>
    <p:sldId id="828" r:id="rId30"/>
    <p:sldId id="428" r:id="rId31"/>
    <p:sldId id="387" r:id="rId32"/>
    <p:sldId id="888" r:id="rId33"/>
    <p:sldId id="833" r:id="rId34"/>
    <p:sldId id="889" r:id="rId35"/>
    <p:sldId id="832" r:id="rId36"/>
    <p:sldId id="890" r:id="rId37"/>
    <p:sldId id="831" r:id="rId38"/>
    <p:sldId id="780" r:id="rId39"/>
    <p:sldId id="389" r:id="rId40"/>
    <p:sldId id="388" r:id="rId41"/>
    <p:sldId id="398" r:id="rId42"/>
    <p:sldId id="854" r:id="rId43"/>
    <p:sldId id="855" r:id="rId44"/>
    <p:sldId id="397" r:id="rId45"/>
    <p:sldId id="834" r:id="rId46"/>
    <p:sldId id="837" r:id="rId47"/>
    <p:sldId id="396" r:id="rId48"/>
    <p:sldId id="1607" r:id="rId49"/>
    <p:sldId id="1610" r:id="rId50"/>
    <p:sldId id="1614" r:id="rId51"/>
    <p:sldId id="856" r:id="rId52"/>
    <p:sldId id="857" r:id="rId53"/>
    <p:sldId id="395" r:id="rId54"/>
    <p:sldId id="1671" r:id="rId55"/>
    <p:sldId id="394" r:id="rId56"/>
    <p:sldId id="1608" r:id="rId57"/>
    <p:sldId id="1611" r:id="rId58"/>
    <p:sldId id="1615" r:id="rId59"/>
    <p:sldId id="858" r:id="rId60"/>
    <p:sldId id="859" r:id="rId61"/>
    <p:sldId id="860" r:id="rId62"/>
    <p:sldId id="1673" r:id="rId63"/>
    <p:sldId id="456" r:id="rId64"/>
    <p:sldId id="1609" r:id="rId65"/>
    <p:sldId id="1613" r:id="rId66"/>
    <p:sldId id="1616" r:id="rId67"/>
    <p:sldId id="865" r:id="rId68"/>
    <p:sldId id="866" r:id="rId69"/>
    <p:sldId id="457" r:id="rId70"/>
    <p:sldId id="1675" r:id="rId71"/>
    <p:sldId id="459" r:id="rId72"/>
    <p:sldId id="463" r:id="rId73"/>
    <p:sldId id="465" r:id="rId74"/>
    <p:sldId id="1617" r:id="rId75"/>
    <p:sldId id="1621" r:id="rId76"/>
    <p:sldId id="1618" r:id="rId77"/>
    <p:sldId id="1622" r:id="rId78"/>
    <p:sldId id="1620" r:id="rId79"/>
    <p:sldId id="1623" r:id="rId80"/>
    <p:sldId id="872" r:id="rId81"/>
    <p:sldId id="1644" r:id="rId82"/>
    <p:sldId id="466" r:id="rId83"/>
    <p:sldId id="871" r:id="rId84"/>
    <p:sldId id="891" r:id="rId85"/>
    <p:sldId id="873" r:id="rId86"/>
    <p:sldId id="1645" r:id="rId87"/>
    <p:sldId id="468" r:id="rId88"/>
    <p:sldId id="876" r:id="rId89"/>
    <p:sldId id="892" r:id="rId90"/>
    <p:sldId id="874" r:id="rId91"/>
    <p:sldId id="1646" r:id="rId92"/>
    <p:sldId id="470" r:id="rId93"/>
    <p:sldId id="877" r:id="rId94"/>
    <p:sldId id="893" r:id="rId95"/>
    <p:sldId id="875" r:id="rId96"/>
    <p:sldId id="1647" r:id="rId97"/>
    <p:sldId id="472" r:id="rId98"/>
    <p:sldId id="776" r:id="rId99"/>
    <p:sldId id="894" r:id="rId100"/>
    <p:sldId id="787" r:id="rId101"/>
    <p:sldId id="1648" r:id="rId102"/>
    <p:sldId id="788" r:id="rId103"/>
    <p:sldId id="1114" r:id="rId104"/>
    <p:sldId id="1104" r:id="rId105"/>
    <p:sldId id="1096" r:id="rId106"/>
    <p:sldId id="1640" r:id="rId107"/>
    <p:sldId id="882" r:id="rId108"/>
    <p:sldId id="1649" r:id="rId109"/>
    <p:sldId id="1103" r:id="rId110"/>
    <p:sldId id="1115" r:id="rId111"/>
    <p:sldId id="1685" r:id="rId112"/>
    <p:sldId id="1686" r:id="rId113"/>
    <p:sldId id="791" r:id="rId114"/>
    <p:sldId id="1602" r:id="rId115"/>
    <p:sldId id="1120" r:id="rId116"/>
    <p:sldId id="1119" r:id="rId117"/>
    <p:sldId id="1118" r:id="rId118"/>
    <p:sldId id="821" r:id="rId119"/>
    <p:sldId id="1099" r:id="rId120"/>
    <p:sldId id="1641" r:id="rId121"/>
    <p:sldId id="883" r:id="rId122"/>
    <p:sldId id="792" r:id="rId123"/>
    <p:sldId id="1603" r:id="rId124"/>
    <p:sldId id="1121" r:id="rId125"/>
    <p:sldId id="793" r:id="rId126"/>
    <p:sldId id="1100" r:id="rId127"/>
    <p:sldId id="816" r:id="rId128"/>
    <p:sldId id="817" r:id="rId129"/>
    <p:sldId id="818" r:id="rId130"/>
    <p:sldId id="819" r:id="rId131"/>
    <p:sldId id="820" r:id="rId132"/>
    <p:sldId id="1101" r:id="rId133"/>
    <p:sldId id="1123" r:id="rId134"/>
    <p:sldId id="1479" r:id="rId135"/>
    <p:sldId id="1480" r:id="rId136"/>
    <p:sldId id="1481" r:id="rId137"/>
    <p:sldId id="1598" r:id="rId138"/>
    <p:sldId id="1482" r:id="rId139"/>
    <p:sldId id="1483" r:id="rId140"/>
    <p:sldId id="1484" r:id="rId141"/>
    <p:sldId id="1485" r:id="rId142"/>
    <p:sldId id="1486" r:id="rId143"/>
    <p:sldId id="1487" r:id="rId144"/>
    <p:sldId id="1488" r:id="rId145"/>
    <p:sldId id="1489" r:id="rId146"/>
    <p:sldId id="1490" r:id="rId147"/>
    <p:sldId id="1491" r:id="rId148"/>
    <p:sldId id="1492" r:id="rId149"/>
    <p:sldId id="1493" r:id="rId150"/>
    <p:sldId id="1494" r:id="rId151"/>
    <p:sldId id="1495" r:id="rId152"/>
    <p:sldId id="1496" r:id="rId153"/>
    <p:sldId id="1497" r:id="rId154"/>
    <p:sldId id="1498" r:id="rId155"/>
    <p:sldId id="1499" r:id="rId156"/>
    <p:sldId id="1500" r:id="rId157"/>
    <p:sldId id="1501" r:id="rId158"/>
    <p:sldId id="1502" r:id="rId159"/>
    <p:sldId id="1503" r:id="rId160"/>
    <p:sldId id="1679" r:id="rId161"/>
    <p:sldId id="1678" r:id="rId162"/>
    <p:sldId id="1508" r:id="rId163"/>
    <p:sldId id="1624" r:id="rId164"/>
    <p:sldId id="1627" r:id="rId165"/>
    <p:sldId id="1630" r:id="rId166"/>
    <p:sldId id="1509" r:id="rId167"/>
    <p:sldId id="1510" r:id="rId168"/>
    <p:sldId id="1511" r:id="rId169"/>
    <p:sldId id="1681" r:id="rId170"/>
    <p:sldId id="1516" r:id="rId171"/>
    <p:sldId id="1625" r:id="rId172"/>
    <p:sldId id="1628" r:id="rId173"/>
    <p:sldId id="1631" r:id="rId174"/>
    <p:sldId id="1517" r:id="rId175"/>
    <p:sldId id="1518" r:id="rId176"/>
    <p:sldId id="1519" r:id="rId177"/>
    <p:sldId id="1524" r:id="rId178"/>
    <p:sldId id="1626" r:id="rId179"/>
    <p:sldId id="1629" r:id="rId180"/>
    <p:sldId id="1632" r:id="rId181"/>
    <p:sldId id="1525" r:id="rId182"/>
    <p:sldId id="1526" r:id="rId183"/>
    <p:sldId id="1527" r:id="rId184"/>
    <p:sldId id="1532" r:id="rId185"/>
    <p:sldId id="1533" r:id="rId186"/>
    <p:sldId id="1534" r:id="rId187"/>
    <p:sldId id="1633" r:id="rId188"/>
    <p:sldId id="1636" r:id="rId189"/>
    <p:sldId id="1635" r:id="rId190"/>
    <p:sldId id="1637" r:id="rId191"/>
    <p:sldId id="1634" r:id="rId192"/>
    <p:sldId id="1638" r:id="rId193"/>
    <p:sldId id="1536" r:id="rId194"/>
    <p:sldId id="1650" r:id="rId195"/>
    <p:sldId id="1537" r:id="rId196"/>
    <p:sldId id="1538" r:id="rId197"/>
    <p:sldId id="1539" r:id="rId198"/>
    <p:sldId id="1541" r:id="rId199"/>
    <p:sldId id="1651" r:id="rId200"/>
    <p:sldId id="1542" r:id="rId201"/>
    <p:sldId id="1543" r:id="rId202"/>
    <p:sldId id="1544" r:id="rId203"/>
    <p:sldId id="1546" r:id="rId204"/>
    <p:sldId id="1652" r:id="rId205"/>
    <p:sldId id="1547" r:id="rId206"/>
    <p:sldId id="1548" r:id="rId207"/>
    <p:sldId id="1549" r:id="rId208"/>
    <p:sldId id="1551" r:id="rId209"/>
    <p:sldId id="1653" r:id="rId210"/>
    <p:sldId id="1552" r:id="rId211"/>
    <p:sldId id="1553" r:id="rId212"/>
    <p:sldId id="1554" r:id="rId213"/>
    <p:sldId id="1555" r:id="rId214"/>
    <p:sldId id="1654" r:id="rId215"/>
    <p:sldId id="1558" r:id="rId216"/>
    <p:sldId id="1556" r:id="rId217"/>
    <p:sldId id="1559" r:id="rId218"/>
    <p:sldId id="1560" r:id="rId219"/>
    <p:sldId id="1639" r:id="rId220"/>
    <p:sldId id="1561" r:id="rId221"/>
    <p:sldId id="1655" r:id="rId222"/>
    <p:sldId id="1563" r:id="rId223"/>
    <p:sldId id="1570" r:id="rId224"/>
    <p:sldId id="1684" r:id="rId225"/>
    <p:sldId id="1683" r:id="rId226"/>
    <p:sldId id="1564" r:id="rId227"/>
    <p:sldId id="1604" r:id="rId228"/>
    <p:sldId id="1565" r:id="rId229"/>
    <p:sldId id="1566" r:id="rId230"/>
    <p:sldId id="1567" r:id="rId231"/>
    <p:sldId id="1576" r:id="rId232"/>
    <p:sldId id="1577" r:id="rId233"/>
    <p:sldId id="1642" r:id="rId234"/>
    <p:sldId id="1578" r:id="rId235"/>
    <p:sldId id="1579" r:id="rId236"/>
    <p:sldId id="1605" r:id="rId237"/>
    <p:sldId id="1580" r:id="rId238"/>
    <p:sldId id="1587" r:id="rId239"/>
    <p:sldId id="1588" r:id="rId240"/>
    <p:sldId id="1589" r:id="rId241"/>
    <p:sldId id="1590" r:id="rId242"/>
    <p:sldId id="1591" r:id="rId243"/>
    <p:sldId id="1592" r:id="rId244"/>
    <p:sldId id="1593" r:id="rId245"/>
    <p:sldId id="1594" r:id="rId246"/>
    <p:sldId id="601" r:id="rId247"/>
    <p:sldId id="602" r:id="rId248"/>
    <p:sldId id="794" r:id="rId249"/>
    <p:sldId id="603" r:id="rId250"/>
    <p:sldId id="1656" r:id="rId251"/>
    <p:sldId id="607" r:id="rId252"/>
    <p:sldId id="622" r:id="rId253"/>
    <p:sldId id="1657" r:id="rId254"/>
    <p:sldId id="621" r:id="rId255"/>
    <p:sldId id="1658" r:id="rId256"/>
    <p:sldId id="620" r:id="rId257"/>
    <p:sldId id="1659" r:id="rId258"/>
    <p:sldId id="1105" r:id="rId259"/>
    <p:sldId id="1660" r:id="rId260"/>
    <p:sldId id="1106" r:id="rId261"/>
    <p:sldId id="1661" r:id="rId262"/>
    <p:sldId id="1107" r:id="rId263"/>
    <p:sldId id="1662" r:id="rId264"/>
    <p:sldId id="1108" r:id="rId265"/>
    <p:sldId id="1663" r:id="rId266"/>
    <p:sldId id="604" r:id="rId267"/>
    <p:sldId id="1664" r:id="rId268"/>
    <p:sldId id="1109" r:id="rId269"/>
    <p:sldId id="1665" r:id="rId270"/>
    <p:sldId id="1110" r:id="rId271"/>
    <p:sldId id="1666" r:id="rId272"/>
    <p:sldId id="1600" r:id="rId273"/>
    <p:sldId id="1667" r:id="rId274"/>
    <p:sldId id="1111" r:id="rId275"/>
    <p:sldId id="1668" r:id="rId276"/>
    <p:sldId id="802" r:id="rId277"/>
    <p:sldId id="803" r:id="rId278"/>
    <p:sldId id="1112" r:id="rId279"/>
    <p:sldId id="1669" r:id="rId280"/>
    <p:sldId id="805" r:id="rId281"/>
    <p:sldId id="1643" r:id="rId282"/>
    <p:sldId id="649" r:id="rId283"/>
    <p:sldId id="652" r:id="rId284"/>
    <p:sldId id="653" r:id="rId285"/>
    <p:sldId id="655" r:id="rId286"/>
    <p:sldId id="884" r:id="rId287"/>
    <p:sldId id="269" r:id="rId28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ha Garrett" initials="MG" lastIdx="1" clrIdx="0">
    <p:extLst>
      <p:ext uri="{19B8F6BF-5375-455C-9EA6-DF929625EA0E}">
        <p15:presenceInfo xmlns:p15="http://schemas.microsoft.com/office/powerpoint/2012/main" userId="Martha Garr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F35"/>
    <a:srgbClr val="263240"/>
    <a:srgbClr val="8CA3BB"/>
    <a:srgbClr val="73572D"/>
    <a:srgbClr val="F4EEE4"/>
    <a:srgbClr val="7C716F"/>
    <a:srgbClr val="4D6681"/>
    <a:srgbClr val="60504D"/>
    <a:srgbClr val="006647"/>
    <a:srgbClr val="003A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howGuides="1">
      <p:cViewPr varScale="1">
        <p:scale>
          <a:sx n="95" d="100"/>
          <a:sy n="95" d="100"/>
        </p:scale>
        <p:origin x="372" y="66"/>
      </p:cViewPr>
      <p:guideLst>
        <p:guide orient="horz"/>
        <p:guide/>
      </p:guideLst>
    </p:cSldViewPr>
  </p:slideViewPr>
  <p:outlineViewPr>
    <p:cViewPr>
      <p:scale>
        <a:sx n="33" d="100"/>
        <a:sy n="33" d="100"/>
      </p:scale>
      <p:origin x="0" y="-12516"/>
    </p:cViewPr>
    <p:sldLst>
      <p:sld r:id="rId1" collapse="1"/>
      <p:sld r:id="rId2" collapse="1"/>
    </p:sldLst>
  </p:outlineViewPr>
  <p:notesTextViewPr>
    <p:cViewPr>
      <p:scale>
        <a:sx n="3" d="2"/>
        <a:sy n="3" d="2"/>
      </p:scale>
      <p:origin x="0" y="0"/>
    </p:cViewPr>
  </p:notesTextViewPr>
  <p:sorterViewPr>
    <p:cViewPr>
      <p:scale>
        <a:sx n="100" d="100"/>
        <a:sy n="100" d="100"/>
      </p:scale>
      <p:origin x="0" y="-42546"/>
    </p:cViewPr>
  </p:sorterViewPr>
  <p:notesViewPr>
    <p:cSldViewPr>
      <p:cViewPr varScale="1">
        <p:scale>
          <a:sx n="102" d="100"/>
          <a:sy n="102" d="100"/>
        </p:scale>
        <p:origin x="-356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slide" Target="slides/slide213.xml"/><Relationship Id="rId247" Type="http://schemas.openxmlformats.org/officeDocument/2006/relationships/slide" Target="slides/slide234.xml"/><Relationship Id="rId107" Type="http://schemas.openxmlformats.org/officeDocument/2006/relationships/slide" Target="slides/slide94.xml"/><Relationship Id="rId268" Type="http://schemas.openxmlformats.org/officeDocument/2006/relationships/slide" Target="slides/slide255.xml"/><Relationship Id="rId289"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58" Type="http://schemas.openxmlformats.org/officeDocument/2006/relationships/slide" Target="slides/slide245.xml"/><Relationship Id="rId279" Type="http://schemas.openxmlformats.org/officeDocument/2006/relationships/slide" Target="slides/slide266.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290" Type="http://schemas.openxmlformats.org/officeDocument/2006/relationships/commentAuthors" Target="commentAuthors.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48" Type="http://schemas.openxmlformats.org/officeDocument/2006/relationships/slide" Target="slides/slide235.xml"/><Relationship Id="rId269" Type="http://schemas.openxmlformats.org/officeDocument/2006/relationships/slide" Target="slides/slide256.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280" Type="http://schemas.openxmlformats.org/officeDocument/2006/relationships/slide" Target="slides/slide267.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8" Type="http://schemas.openxmlformats.org/officeDocument/2006/relationships/slide" Target="slides/slide225.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slide" Target="slides/slide257.xml"/><Relationship Id="rId291" Type="http://schemas.openxmlformats.org/officeDocument/2006/relationships/presProps" Target="presProps.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3.xml"/><Relationship Id="rId109" Type="http://schemas.openxmlformats.org/officeDocument/2006/relationships/slide" Target="slides/slide96.xml"/><Relationship Id="rId260" Type="http://schemas.openxmlformats.org/officeDocument/2006/relationships/slide" Target="slides/slide247.xml"/><Relationship Id="rId281" Type="http://schemas.openxmlformats.org/officeDocument/2006/relationships/slide" Target="slides/slide268.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13" Type="http://schemas.openxmlformats.org/officeDocument/2006/relationships/slide" Target="slides/slide200.xml"/><Relationship Id="rId218" Type="http://schemas.openxmlformats.org/officeDocument/2006/relationships/slide" Target="slides/slide205.xml"/><Relationship Id="rId234" Type="http://schemas.openxmlformats.org/officeDocument/2006/relationships/slide" Target="slides/slide221.xml"/><Relationship Id="rId239"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16.xml"/><Relationship Id="rId250" Type="http://schemas.openxmlformats.org/officeDocument/2006/relationships/slide" Target="slides/slide237.xml"/><Relationship Id="rId255" Type="http://schemas.openxmlformats.org/officeDocument/2006/relationships/slide" Target="slides/slide242.xml"/><Relationship Id="rId271" Type="http://schemas.openxmlformats.org/officeDocument/2006/relationships/slide" Target="slides/slide258.xml"/><Relationship Id="rId276" Type="http://schemas.openxmlformats.org/officeDocument/2006/relationships/slide" Target="slides/slide263.xml"/><Relationship Id="rId292" Type="http://schemas.openxmlformats.org/officeDocument/2006/relationships/viewProps" Target="viewProps.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slide" Target="slides/slide190.xml"/><Relationship Id="rId208" Type="http://schemas.openxmlformats.org/officeDocument/2006/relationships/slide" Target="slides/slide195.xml"/><Relationship Id="rId229" Type="http://schemas.openxmlformats.org/officeDocument/2006/relationships/slide" Target="slides/slide216.xml"/><Relationship Id="rId19" Type="http://schemas.openxmlformats.org/officeDocument/2006/relationships/slide" Target="slides/slide6.xml"/><Relationship Id="rId224" Type="http://schemas.openxmlformats.org/officeDocument/2006/relationships/slide" Target="slides/slide211.xml"/><Relationship Id="rId240" Type="http://schemas.openxmlformats.org/officeDocument/2006/relationships/slide" Target="slides/slide227.xml"/><Relationship Id="rId245" Type="http://schemas.openxmlformats.org/officeDocument/2006/relationships/slide" Target="slides/slide232.xml"/><Relationship Id="rId261" Type="http://schemas.openxmlformats.org/officeDocument/2006/relationships/slide" Target="slides/slide248.xml"/><Relationship Id="rId266" Type="http://schemas.openxmlformats.org/officeDocument/2006/relationships/slide" Target="slides/slide253.xml"/><Relationship Id="rId287" Type="http://schemas.openxmlformats.org/officeDocument/2006/relationships/slide" Target="slides/slide274.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282" Type="http://schemas.openxmlformats.org/officeDocument/2006/relationships/slide" Target="slides/slide269.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30" Type="http://schemas.openxmlformats.org/officeDocument/2006/relationships/slide" Target="slides/slide217.xml"/><Relationship Id="rId235" Type="http://schemas.openxmlformats.org/officeDocument/2006/relationships/slide" Target="slides/slide222.xml"/><Relationship Id="rId251" Type="http://schemas.openxmlformats.org/officeDocument/2006/relationships/slide" Target="slides/slide238.xml"/><Relationship Id="rId256" Type="http://schemas.openxmlformats.org/officeDocument/2006/relationships/slide" Target="slides/slide243.xml"/><Relationship Id="rId277" Type="http://schemas.openxmlformats.org/officeDocument/2006/relationships/slide" Target="slides/slide264.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72" Type="http://schemas.openxmlformats.org/officeDocument/2006/relationships/slide" Target="slides/slide259.xml"/><Relationship Id="rId293"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slide" Target="slides/slide212.xml"/><Relationship Id="rId241" Type="http://schemas.openxmlformats.org/officeDocument/2006/relationships/slide" Target="slides/slide228.xml"/><Relationship Id="rId246" Type="http://schemas.openxmlformats.org/officeDocument/2006/relationships/slide" Target="slides/slide233.xml"/><Relationship Id="rId267" Type="http://schemas.openxmlformats.org/officeDocument/2006/relationships/slide" Target="slides/slide254.xml"/><Relationship Id="rId288" Type="http://schemas.openxmlformats.org/officeDocument/2006/relationships/slide" Target="slides/slide275.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262" Type="http://schemas.openxmlformats.org/officeDocument/2006/relationships/slide" Target="slides/slide249.xml"/><Relationship Id="rId28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278" Type="http://schemas.openxmlformats.org/officeDocument/2006/relationships/slide" Target="slides/slide265.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slide" Target="slides/slide260.xml"/><Relationship Id="rId294" Type="http://schemas.openxmlformats.org/officeDocument/2006/relationships/tableStyles" Target="tableStyles.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284" Type="http://schemas.openxmlformats.org/officeDocument/2006/relationships/slide" Target="slides/slide271.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slide" Target="slides/slide261.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285" Type="http://schemas.openxmlformats.org/officeDocument/2006/relationships/slide" Target="slides/slide272.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slide" Target="slides/slide262.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 Id="rId18" Type="http://schemas.openxmlformats.org/officeDocument/2006/relationships/slide" Target="slides/slide5.xml"/><Relationship Id="rId39" Type="http://schemas.openxmlformats.org/officeDocument/2006/relationships/slide" Target="slides/slide26.xml"/><Relationship Id="rId265" Type="http://schemas.openxmlformats.org/officeDocument/2006/relationships/slide" Target="slides/slide252.xml"/><Relationship Id="rId286" Type="http://schemas.openxmlformats.org/officeDocument/2006/relationships/slide" Target="slides/slide273.xml"/></Relationships>
</file>

<file path=ppt/_rels/viewProps.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slide" Target="slides/slide1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C6C6E9-A15F-4413-8570-F1AD821C7DAA}" type="datetimeFigureOut">
              <a:rPr lang="en-CA" smtClean="0"/>
              <a:t>2024-02-21</a:t>
            </a:fld>
            <a:endParaRPr lang="en-CA"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01A7F-F162-4A12-AFCF-B786A66C4ED4}" type="slidenum">
              <a:rPr lang="en-CA" smtClean="0"/>
              <a:t>‹#›</a:t>
            </a:fld>
            <a:endParaRPr lang="en-CA" dirty="0"/>
          </a:p>
        </p:txBody>
      </p:sp>
    </p:spTree>
    <p:extLst>
      <p:ext uri="{BB962C8B-B14F-4D97-AF65-F5344CB8AC3E}">
        <p14:creationId xmlns:p14="http://schemas.microsoft.com/office/powerpoint/2010/main" val="197093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21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46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87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185</a:t>
            </a:fld>
            <a:endParaRPr lang="en-CA" dirty="0"/>
          </a:p>
        </p:txBody>
      </p:sp>
    </p:spTree>
    <p:extLst>
      <p:ext uri="{BB962C8B-B14F-4D97-AF65-F5344CB8AC3E}">
        <p14:creationId xmlns:p14="http://schemas.microsoft.com/office/powerpoint/2010/main" val="1375786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234</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270</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275</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a:t>
            </a:fld>
            <a:endParaRPr lang="en-CA" dirty="0"/>
          </a:p>
        </p:txBody>
      </p:sp>
    </p:spTree>
    <p:extLst>
      <p:ext uri="{BB962C8B-B14F-4D97-AF65-F5344CB8AC3E}">
        <p14:creationId xmlns:p14="http://schemas.microsoft.com/office/powerpoint/2010/main" val="316799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6</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t>11</a:t>
            </a:fld>
            <a:endParaRPr lang="en-CA" dirty="0"/>
          </a:p>
        </p:txBody>
      </p:sp>
    </p:spTree>
    <p:extLst>
      <p:ext uri="{BB962C8B-B14F-4D97-AF65-F5344CB8AC3E}">
        <p14:creationId xmlns:p14="http://schemas.microsoft.com/office/powerpoint/2010/main" val="71720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13</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15</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17</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326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8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76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0.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1.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2.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3.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s/slide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
        <p:nvSpPr>
          <p:cNvPr id="4" name="Text Box 123">
            <a:extLst>
              <a:ext uri="{FF2B5EF4-FFF2-40B4-BE49-F238E27FC236}">
                <a16:creationId xmlns:a16="http://schemas.microsoft.com/office/drawing/2014/main" id="{E8413426-BF2E-4F1F-B742-676F553BCCBA}"/>
              </a:ext>
            </a:extLst>
          </p:cNvPr>
          <p:cNvSpPr txBox="1">
            <a:spLocks noChangeArrowheads="1"/>
          </p:cNvSpPr>
          <p:nvPr userDrawn="1"/>
        </p:nvSpPr>
        <p:spPr bwMode="auto">
          <a:xfrm>
            <a:off x="66223" y="6518057"/>
            <a:ext cx="3200400" cy="323165"/>
          </a:xfrm>
          <a:prstGeom prst="rect">
            <a:avLst/>
          </a:prstGeom>
          <a:noFill/>
          <a:ln>
            <a:noFill/>
          </a:ln>
          <a:effectLst/>
        </p:spPr>
        <p:txBody>
          <a:bodyPr wrap="square" lIns="0" tIns="0" rIns="0" bIns="0">
            <a:spAutoFit/>
          </a:bodyPr>
          <a:lstStyle/>
          <a:p>
            <a:pPr algn="ctr"/>
            <a:r>
              <a:rPr lang="en-US" sz="700" dirty="0">
                <a:solidFill>
                  <a:schemeClr val="bg1"/>
                </a:solidFill>
              </a:rPr>
              <a:t>Copyright © 2024, Stratus Ag Research. All rights reserved.  All graphics, charts, data and comments contained in this report remain the property of Stratus Agri-Marketing Inc. and cannot be disclosed to any third party without the consent of Stratus.</a:t>
            </a:r>
          </a:p>
        </p:txBody>
      </p:sp>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Manitoba</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53592"/>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561128340"/>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Manitoba</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53592"/>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05361262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Manitoba</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53592"/>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75608841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Manitoba</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53592"/>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679640982"/>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84"/>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
        <p:nvSpPr>
          <p:cNvPr id="10" name="Text Box 123"/>
          <p:cNvSpPr txBox="1">
            <a:spLocks noChangeArrowheads="1"/>
          </p:cNvSpPr>
          <p:nvPr/>
        </p:nvSpPr>
        <p:spPr bwMode="auto">
          <a:xfrm>
            <a:off x="66223" y="6518057"/>
            <a:ext cx="3200400" cy="323165"/>
          </a:xfrm>
          <a:prstGeom prst="rect">
            <a:avLst/>
          </a:prstGeom>
          <a:noFill/>
          <a:ln>
            <a:noFill/>
          </a:ln>
          <a:effectLst/>
        </p:spPr>
        <p:txBody>
          <a:bodyPr wrap="square" lIns="0" tIns="0" rIns="0" bIns="0">
            <a:spAutoFit/>
          </a:bodyPr>
          <a:lstStyle/>
          <a:p>
            <a:pPr algn="ctr"/>
            <a:r>
              <a:rPr lang="en-US" sz="700" dirty="0">
                <a:solidFill>
                  <a:schemeClr val="bg1"/>
                </a:solidFill>
              </a:rPr>
              <a:t>Copyright © 2024, Stratus Ag Research. All rights reserved.  All graphics, charts, data and comments contained in this report remain the property of Stratus Agri-Marketing Inc. and cannot be disclosed to any third party without the consent of Stratus.</a:t>
            </a:r>
          </a:p>
        </p:txBody>
      </p:sp>
    </p:spTree>
    <p:extLst>
      <p:ext uri="{BB962C8B-B14F-4D97-AF65-F5344CB8AC3E}">
        <p14:creationId xmlns:p14="http://schemas.microsoft.com/office/powerpoint/2010/main" val="2832158292"/>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33" r="2158" b="684"/>
          <a:stretch/>
        </p:blipFill>
        <p:spPr bwMode="auto">
          <a:xfrm>
            <a:off x="-1" y="2096"/>
            <a:ext cx="7205718" cy="685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Asset 6.png">
            <a:hlinkClick r:id="rId4" action="ppaction://hlinksldjump"/>
          </p:cNvPr>
          <p:cNvPicPr>
            <a:picLocks noChangeAspect="1"/>
          </p:cNvPicPr>
          <p:nvPr/>
        </p:nvPicPr>
        <p:blipFill>
          <a:blip r:embed="rId5" cstate="print"/>
          <a:stretch>
            <a:fillRect/>
          </a:stretch>
        </p:blipFill>
        <p:spPr>
          <a:xfrm>
            <a:off x="1753581" y="5423891"/>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pic>
        <p:nvPicPr>
          <p:cNvPr id="16" name="Picture 15" descr="Asset 19.png"/>
          <p:cNvPicPr>
            <a:picLocks noChangeAspect="1"/>
          </p:cNvPicPr>
          <p:nvPr/>
        </p:nvPicPr>
        <p:blipFill>
          <a:blip r:embed="rId6" cstate="print"/>
          <a:stretch>
            <a:fillRect/>
          </a:stretch>
        </p:blipFill>
        <p:spPr>
          <a:xfrm>
            <a:off x="819834" y="5949176"/>
            <a:ext cx="1447800" cy="531659"/>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1203403" y="6001647"/>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Tree>
    <p:extLst>
      <p:ext uri="{BB962C8B-B14F-4D97-AF65-F5344CB8AC3E}">
        <p14:creationId xmlns:p14="http://schemas.microsoft.com/office/powerpoint/2010/main" val="1381596386"/>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t>FERTILIZER USE </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
        <p:nvSpPr>
          <p:cNvPr id="9" name="Text Placeholder 15">
            <a:extLst>
              <a:ext uri="{FF2B5EF4-FFF2-40B4-BE49-F238E27FC236}">
                <a16:creationId xmlns:a16="http://schemas.microsoft.com/office/drawing/2014/main" id="{AFF55C8D-3F29-4F30-8C1A-DCFD5C0D7C9B}"/>
              </a:ext>
            </a:extLst>
          </p:cNvPr>
          <p:cNvSpPr txBox="1">
            <a:spLocks noChangeAspect="1"/>
          </p:cNvSpPr>
          <p:nvPr userDrawn="1"/>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Manitoba</a:t>
            </a:r>
          </a:p>
          <a:p>
            <a:r>
              <a:rPr lang="en-US" dirty="0"/>
              <a:t>CDN 2023</a:t>
            </a:r>
          </a:p>
        </p:txBody>
      </p:sp>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pic>
        <p:nvPicPr>
          <p:cNvPr id="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sset 20.png"/>
          <p:cNvPicPr>
            <a:picLocks noChangeAspect="1"/>
          </p:cNvPicPr>
          <p:nvPr/>
        </p:nvPicPr>
        <p:blipFill>
          <a:blip r:embed="rId4" cstate="print"/>
          <a:stretch>
            <a:fillRect/>
          </a:stretch>
        </p:blipFill>
        <p:spPr>
          <a:xfrm>
            <a:off x="531813" y="990600"/>
            <a:ext cx="3047999" cy="1401348"/>
          </a:xfrm>
          <a:prstGeom prst="rect">
            <a:avLst/>
          </a:prstGeom>
        </p:spPr>
      </p:pic>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sp>
        <p:nvSpPr>
          <p:cNvPr id="10"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754592" y="5138354"/>
            <a:ext cx="310620" cy="322953"/>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sp>
        <p:nvSpPr>
          <p:cNvPr id="10"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a:t>
            </a:r>
          </a:p>
        </p:txBody>
      </p:sp>
      <p:sp>
        <p:nvSpPr>
          <p:cNvPr id="11"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Manitoba</a:t>
            </a:r>
          </a:p>
          <a:p>
            <a:r>
              <a:rPr lang="en-US" dirty="0"/>
              <a:t>CDN 2023</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754592" y="5138354"/>
            <a:ext cx="310620" cy="322953"/>
          </a:xfrm>
          <a:prstGeom prst="rect">
            <a:avLst/>
          </a:prstGeom>
        </p:spPr>
      </p:pic>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441" y="1600203"/>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441" y="635635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38246-8B8A-4072-A898-851548FF607A}" type="datetimeFigureOut">
              <a:rPr lang="en-CA" smtClean="0"/>
              <a:t>2024-02-21</a:t>
            </a:fld>
            <a:endParaRPr lang="en-CA" dirty="0"/>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206E4-5FD7-48B1-802F-EC90748B73FF}" type="slidenum">
              <a:rPr lang="en-CA" smtClean="0"/>
              <a:t>‹#›</a:t>
            </a:fld>
            <a:endParaRPr lang="en-CA" dirty="0"/>
          </a:p>
        </p:txBody>
      </p:sp>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 </a:t>
            </a:r>
          </a:p>
        </p:txBody>
      </p:sp>
      <p:sp>
        <p:nvSpPr>
          <p:cNvPr id="10"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Manitoba</a:t>
            </a:r>
          </a:p>
          <a:p>
            <a:r>
              <a:rPr lang="en-US" dirty="0"/>
              <a:t>CDN 2023</a:t>
            </a:r>
          </a:p>
        </p:txBody>
      </p:sp>
      <p:pic>
        <p:nvPicPr>
          <p:cNvPr id="11" name="Picture 10" descr="Asset 6.png">
            <a:hlinkClick r:id="rId5" action="ppaction://hlinksldjump"/>
          </p:cNvPr>
          <p:cNvPicPr>
            <a:picLocks noChangeAspect="1"/>
          </p:cNvPicPr>
          <p:nvPr/>
        </p:nvPicPr>
        <p:blipFill>
          <a:blip r:embed="rId6" cstate="print"/>
          <a:stretch>
            <a:fillRect/>
          </a:stretch>
        </p:blipFill>
        <p:spPr>
          <a:xfrm>
            <a:off x="754592" y="5138354"/>
            <a:ext cx="310620" cy="322953"/>
          </a:xfrm>
          <a:prstGeom prst="rect">
            <a:avLst/>
          </a:prstGeom>
        </p:spPr>
      </p:pic>
    </p:spTree>
    <p:extLst>
      <p:ext uri="{BB962C8B-B14F-4D97-AF65-F5344CB8AC3E}">
        <p14:creationId xmlns:p14="http://schemas.microsoft.com/office/powerpoint/2010/main" val="3364786906"/>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5.xml"/><Relationship Id="rId1" Type="http://schemas.openxmlformats.org/officeDocument/2006/relationships/tags" Target="../tags/tag8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1.x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38.png"/><Relationship Id="rId7" Type="http://schemas.openxmlformats.org/officeDocument/2006/relationships/package" Target="../embeddings/Microsoft_Excel_Worksheet51.xlsx"/><Relationship Id="rId2" Type="http://schemas.openxmlformats.org/officeDocument/2006/relationships/slideLayout" Target="../slideLayouts/slideLayout5.xml"/><Relationship Id="rId1" Type="http://schemas.openxmlformats.org/officeDocument/2006/relationships/tags" Target="../tags/tag8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2.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image" Target="../media/image140.png"/><Relationship Id="rId7" Type="http://schemas.openxmlformats.org/officeDocument/2006/relationships/package" Target="../embeddings/Microsoft_Excel_Worksheet52.xlsx"/><Relationship Id="rId2" Type="http://schemas.openxmlformats.org/officeDocument/2006/relationships/slideLayout" Target="../slideLayouts/slideLayout5.xml"/><Relationship Id="rId1" Type="http://schemas.openxmlformats.org/officeDocument/2006/relationships/tags" Target="../tags/tag8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3.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142.png"/><Relationship Id="rId7" Type="http://schemas.openxmlformats.org/officeDocument/2006/relationships/package" Target="../embeddings/Microsoft_Excel_Worksheet53.xlsx"/><Relationship Id="rId2" Type="http://schemas.openxmlformats.org/officeDocument/2006/relationships/slideLayout" Target="../slideLayouts/slideLayout5.xml"/><Relationship Id="rId1" Type="http://schemas.openxmlformats.org/officeDocument/2006/relationships/tags" Target="../tags/tag8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4.x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image" Target="../media/image143.png"/><Relationship Id="rId7" Type="http://schemas.openxmlformats.org/officeDocument/2006/relationships/package" Target="../embeddings/Microsoft_Excel_Worksheet54.xlsx"/><Relationship Id="rId2" Type="http://schemas.openxmlformats.org/officeDocument/2006/relationships/slideLayout" Target="../slideLayouts/slideLayout5.xml"/><Relationship Id="rId1" Type="http://schemas.openxmlformats.org/officeDocument/2006/relationships/tags" Target="../tags/tag9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5.x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45.png"/><Relationship Id="rId7" Type="http://schemas.openxmlformats.org/officeDocument/2006/relationships/package" Target="../embeddings/Microsoft_Excel_Worksheet55.xlsx"/><Relationship Id="rId2" Type="http://schemas.openxmlformats.org/officeDocument/2006/relationships/slideLayout" Target="../slideLayouts/slideLayout5.xml"/><Relationship Id="rId1" Type="http://schemas.openxmlformats.org/officeDocument/2006/relationships/tags" Target="../tags/tag9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6.xml.rels><?xml version="1.0" encoding="UTF-8" standalone="yes"?>
<Relationships xmlns="http://schemas.openxmlformats.org/package/2006/relationships"><Relationship Id="rId8" Type="http://schemas.openxmlformats.org/officeDocument/2006/relationships/image" Target="../media/image148.wmf"/><Relationship Id="rId3" Type="http://schemas.openxmlformats.org/officeDocument/2006/relationships/image" Target="../media/image147.png"/><Relationship Id="rId7" Type="http://schemas.openxmlformats.org/officeDocument/2006/relationships/package" Target="../embeddings/Microsoft_Excel_Worksheet56.xlsx"/><Relationship Id="rId2" Type="http://schemas.openxmlformats.org/officeDocument/2006/relationships/slideLayout" Target="../slideLayouts/slideLayout5.xml"/><Relationship Id="rId1" Type="http://schemas.openxmlformats.org/officeDocument/2006/relationships/tags" Target="../tags/tag9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7.xml.rels><?xml version="1.0" encoding="UTF-8" standalone="yes"?>
<Relationships xmlns="http://schemas.openxmlformats.org/package/2006/relationships"><Relationship Id="rId8" Type="http://schemas.openxmlformats.org/officeDocument/2006/relationships/image" Target="../media/image150.wmf"/><Relationship Id="rId3" Type="http://schemas.openxmlformats.org/officeDocument/2006/relationships/image" Target="../media/image149.png"/><Relationship Id="rId7" Type="http://schemas.openxmlformats.org/officeDocument/2006/relationships/package" Target="../embeddings/Microsoft_Excel_Worksheet57.xlsx"/><Relationship Id="rId2" Type="http://schemas.openxmlformats.org/officeDocument/2006/relationships/slideLayout" Target="../slideLayouts/slideLayout5.xml"/><Relationship Id="rId1" Type="http://schemas.openxmlformats.org/officeDocument/2006/relationships/tags" Target="../tags/tag9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8.xml.rels><?xml version="1.0" encoding="UTF-8" standalone="yes"?>
<Relationships xmlns="http://schemas.openxmlformats.org/package/2006/relationships"><Relationship Id="rId8" Type="http://schemas.openxmlformats.org/officeDocument/2006/relationships/package" Target="../embeddings/Microsoft_Excel_Worksheet58.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51.png"/><Relationship Id="rId9" Type="http://schemas.openxmlformats.org/officeDocument/2006/relationships/image" Target="../media/image152.wmf"/></Relationships>
</file>

<file path=ppt/slides/_rels/slide109.xml.rels><?xml version="1.0" encoding="UTF-8" standalone="yes"?>
<Relationships xmlns="http://schemas.openxmlformats.org/package/2006/relationships"><Relationship Id="rId8" Type="http://schemas.openxmlformats.org/officeDocument/2006/relationships/package" Target="../embeddings/Microsoft_Excel_Worksheet59.xlsx"/><Relationship Id="rId3" Type="http://schemas.openxmlformats.org/officeDocument/2006/relationships/image" Target="../media/image15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21.wmf"/><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package" Target="../embeddings/Microsoft_Excel_Worksheet1.xlsx"/><Relationship Id="rId5" Type="http://schemas.openxmlformats.org/officeDocument/2006/relationships/slide" Target="slide6.xml"/><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emf"/></Relationships>
</file>

<file path=ppt/slides/_rels/slide1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Layout" Target="../slideLayouts/slideLayout5.xml"/><Relationship Id="rId1" Type="http://schemas.openxmlformats.org/officeDocument/2006/relationships/tags" Target="../tags/tag96.xml"/><Relationship Id="rId6" Type="http://schemas.openxmlformats.org/officeDocument/2006/relationships/image" Target="../media/image154.png"/><Relationship Id="rId5" Type="http://schemas.openxmlformats.org/officeDocument/2006/relationships/image" Target="../media/image9.png"/><Relationship Id="rId4" Type="http://schemas.openxmlformats.org/officeDocument/2006/relationships/image" Target="../media/image12.png"/></Relationships>
</file>

<file path=ppt/slides/_rels/slide111.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image" Target="../media/image155.png"/><Relationship Id="rId7" Type="http://schemas.openxmlformats.org/officeDocument/2006/relationships/package" Target="../embeddings/Microsoft_Excel_Worksheet60.xlsx"/><Relationship Id="rId2" Type="http://schemas.openxmlformats.org/officeDocument/2006/relationships/slideLayout" Target="../slideLayouts/slideLayout5.xml"/><Relationship Id="rId1" Type="http://schemas.openxmlformats.org/officeDocument/2006/relationships/tags" Target="../tags/tag9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2.x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image" Target="../media/image157.png"/><Relationship Id="rId7" Type="http://schemas.openxmlformats.org/officeDocument/2006/relationships/package" Target="../embeddings/Microsoft_Excel_Worksheet61.xlsx"/><Relationship Id="rId2" Type="http://schemas.openxmlformats.org/officeDocument/2006/relationships/slideLayout" Target="../slideLayouts/slideLayout5.xml"/><Relationship Id="rId1" Type="http://schemas.openxmlformats.org/officeDocument/2006/relationships/tags" Target="../tags/tag9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3.xml.rels><?xml version="1.0" encoding="UTF-8" standalone="yes"?>
<Relationships xmlns="http://schemas.openxmlformats.org/package/2006/relationships"><Relationship Id="rId8" Type="http://schemas.openxmlformats.org/officeDocument/2006/relationships/image" Target="../media/image160.wmf"/><Relationship Id="rId3" Type="http://schemas.openxmlformats.org/officeDocument/2006/relationships/image" Target="../media/image159.png"/><Relationship Id="rId7" Type="http://schemas.openxmlformats.org/officeDocument/2006/relationships/package" Target="../embeddings/Microsoft_Excel_Worksheet62.xlsx"/><Relationship Id="rId2" Type="http://schemas.openxmlformats.org/officeDocument/2006/relationships/slideLayout" Target="../slideLayouts/slideLayout5.xml"/><Relationship Id="rId1" Type="http://schemas.openxmlformats.org/officeDocument/2006/relationships/tags" Target="../tags/tag9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4.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161.png"/><Relationship Id="rId7" Type="http://schemas.openxmlformats.org/officeDocument/2006/relationships/package" Target="../embeddings/Microsoft_Excel_Worksheet63.xlsx"/><Relationship Id="rId2" Type="http://schemas.openxmlformats.org/officeDocument/2006/relationships/slideLayout" Target="../slideLayouts/slideLayout5.xml"/><Relationship Id="rId1" Type="http://schemas.openxmlformats.org/officeDocument/2006/relationships/tags" Target="../tags/tag10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5.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image" Target="../media/image162.png"/><Relationship Id="rId7" Type="http://schemas.openxmlformats.org/officeDocument/2006/relationships/package" Target="../embeddings/Microsoft_Excel_Worksheet64.xlsx"/><Relationship Id="rId2" Type="http://schemas.openxmlformats.org/officeDocument/2006/relationships/slideLayout" Target="../slideLayouts/slideLayout5.xml"/><Relationship Id="rId1" Type="http://schemas.openxmlformats.org/officeDocument/2006/relationships/tags" Target="../tags/tag10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6.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image" Target="../media/image164.png"/><Relationship Id="rId7" Type="http://schemas.openxmlformats.org/officeDocument/2006/relationships/package" Target="../embeddings/Microsoft_Excel_Worksheet65.xlsx"/><Relationship Id="rId2" Type="http://schemas.openxmlformats.org/officeDocument/2006/relationships/slideLayout" Target="../slideLayouts/slideLayout5.xml"/><Relationship Id="rId1" Type="http://schemas.openxmlformats.org/officeDocument/2006/relationships/tags" Target="../tags/tag10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7.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66.png"/><Relationship Id="rId7" Type="http://schemas.openxmlformats.org/officeDocument/2006/relationships/package" Target="../embeddings/Microsoft_Excel_Worksheet66.xlsx"/><Relationship Id="rId2" Type="http://schemas.openxmlformats.org/officeDocument/2006/relationships/slideLayout" Target="../slideLayouts/slideLayout5.xml"/><Relationship Id="rId1" Type="http://schemas.openxmlformats.org/officeDocument/2006/relationships/tags" Target="../tags/tag10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8.x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image" Target="../media/image167.png"/><Relationship Id="rId7" Type="http://schemas.openxmlformats.org/officeDocument/2006/relationships/package" Target="../embeddings/Microsoft_Excel_Worksheet67.xlsx"/><Relationship Id="rId2" Type="http://schemas.openxmlformats.org/officeDocument/2006/relationships/slideLayout" Target="../slideLayouts/slideLayout5.xml"/><Relationship Id="rId1" Type="http://schemas.openxmlformats.org/officeDocument/2006/relationships/tags" Target="../tags/tag10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9.xml.rels><?xml version="1.0" encoding="UTF-8" standalone="yes"?>
<Relationships xmlns="http://schemas.openxmlformats.org/package/2006/relationships"><Relationship Id="rId8" Type="http://schemas.openxmlformats.org/officeDocument/2006/relationships/image" Target="../media/image160.wmf"/><Relationship Id="rId3" Type="http://schemas.openxmlformats.org/officeDocument/2006/relationships/image" Target="../media/image169.png"/><Relationship Id="rId7" Type="http://schemas.openxmlformats.org/officeDocument/2006/relationships/package" Target="../embeddings/Microsoft_Excel_Worksheet68.xlsx"/><Relationship Id="rId2" Type="http://schemas.openxmlformats.org/officeDocument/2006/relationships/slideLayout" Target="../slideLayouts/slideLayout5.xml"/><Relationship Id="rId1" Type="http://schemas.openxmlformats.org/officeDocument/2006/relationships/tags" Target="../tags/tag10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120.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image" Target="../media/image170.png"/><Relationship Id="rId7" Type="http://schemas.openxmlformats.org/officeDocument/2006/relationships/package" Target="../embeddings/Microsoft_Excel_Worksheet69.xlsx"/><Relationship Id="rId2" Type="http://schemas.openxmlformats.org/officeDocument/2006/relationships/slideLayout" Target="../slideLayouts/slideLayout5.xml"/><Relationship Id="rId1"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1.x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image" Target="../media/image172.png"/><Relationship Id="rId7" Type="http://schemas.openxmlformats.org/officeDocument/2006/relationships/package" Target="../embeddings/Microsoft_Excel_Worksheet70.xlsx"/><Relationship Id="rId2" Type="http://schemas.openxmlformats.org/officeDocument/2006/relationships/slideLayout" Target="../slideLayouts/slideLayout5.xml"/><Relationship Id="rId1" Type="http://schemas.openxmlformats.org/officeDocument/2006/relationships/tags" Target="../tags/tag10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2.xml.rels><?xml version="1.0" encoding="UTF-8" standalone="yes"?>
<Relationships xmlns="http://schemas.openxmlformats.org/package/2006/relationships"><Relationship Id="rId8" Type="http://schemas.openxmlformats.org/officeDocument/2006/relationships/slide" Target="slide208.xml"/><Relationship Id="rId13" Type="http://schemas.openxmlformats.org/officeDocument/2006/relationships/slide" Target="slide205.xml"/><Relationship Id="rId18" Type="http://schemas.openxmlformats.org/officeDocument/2006/relationships/slide" Target="slide220.xml"/><Relationship Id="rId26" Type="http://schemas.openxmlformats.org/officeDocument/2006/relationships/slide" Target="slide218.xml"/><Relationship Id="rId3" Type="http://schemas.openxmlformats.org/officeDocument/2006/relationships/notesSlide" Target="../notesSlides/notesSlide8.xml"/><Relationship Id="rId21" Type="http://schemas.openxmlformats.org/officeDocument/2006/relationships/slide" Target="slide229.xml"/><Relationship Id="rId7" Type="http://schemas.openxmlformats.org/officeDocument/2006/relationships/slide" Target="slide201.xml"/><Relationship Id="rId12" Type="http://schemas.openxmlformats.org/officeDocument/2006/relationships/slide" Target="slide227.xml"/><Relationship Id="rId17" Type="http://schemas.openxmlformats.org/officeDocument/2006/relationships/slide" Target="slide210.xml"/><Relationship Id="rId25" Type="http://schemas.openxmlformats.org/officeDocument/2006/relationships/slide" Target="slide217.xml"/><Relationship Id="rId33" Type="http://schemas.openxmlformats.org/officeDocument/2006/relationships/slide" Target="slide215.xml"/><Relationship Id="rId2" Type="http://schemas.openxmlformats.org/officeDocument/2006/relationships/slideLayout" Target="../slideLayouts/slideLayout3.xml"/><Relationship Id="rId16" Type="http://schemas.openxmlformats.org/officeDocument/2006/relationships/slide" Target="slide196.xml"/><Relationship Id="rId20" Type="http://schemas.openxmlformats.org/officeDocument/2006/relationships/slide" Target="slide206.xml"/><Relationship Id="rId29" Type="http://schemas.openxmlformats.org/officeDocument/2006/relationships/slide" Target="slide224.xml"/><Relationship Id="rId1" Type="http://schemas.openxmlformats.org/officeDocument/2006/relationships/tags" Target="../tags/tag108.xml"/><Relationship Id="rId6" Type="http://schemas.openxmlformats.org/officeDocument/2006/relationships/slide" Target="slide181.xml"/><Relationship Id="rId11" Type="http://schemas.openxmlformats.org/officeDocument/2006/relationships/slide" Target="slide222.xml"/><Relationship Id="rId24" Type="http://schemas.openxmlformats.org/officeDocument/2006/relationships/slide" Target="slide216.xml"/><Relationship Id="rId32" Type="http://schemas.openxmlformats.org/officeDocument/2006/relationships/slide" Target="slide123.xml"/><Relationship Id="rId5" Type="http://schemas.openxmlformats.org/officeDocument/2006/relationships/slide" Target="slide173.xml"/><Relationship Id="rId15" Type="http://schemas.openxmlformats.org/officeDocument/2006/relationships/slide" Target="slide191.xml"/><Relationship Id="rId23" Type="http://schemas.openxmlformats.org/officeDocument/2006/relationships/slide" Target="slide214.xml"/><Relationship Id="rId28" Type="http://schemas.openxmlformats.org/officeDocument/2006/relationships/slide" Target="slide233.xml"/><Relationship Id="rId10" Type="http://schemas.openxmlformats.org/officeDocument/2006/relationships/slide" Target="slide219.xml"/><Relationship Id="rId19" Type="http://schemas.openxmlformats.org/officeDocument/2006/relationships/slide" Target="slide226.xml"/><Relationship Id="rId31" Type="http://schemas.openxmlformats.org/officeDocument/2006/relationships/image" Target="../media/image10.png"/><Relationship Id="rId4" Type="http://schemas.openxmlformats.org/officeDocument/2006/relationships/slide" Target="slide142.xml"/><Relationship Id="rId9" Type="http://schemas.openxmlformats.org/officeDocument/2006/relationships/slide" Target="slide211.xml"/><Relationship Id="rId14" Type="http://schemas.openxmlformats.org/officeDocument/2006/relationships/slide" Target="slide186.xml"/><Relationship Id="rId22" Type="http://schemas.openxmlformats.org/officeDocument/2006/relationships/slide" Target="slide204.xml"/><Relationship Id="rId27" Type="http://schemas.openxmlformats.org/officeDocument/2006/relationships/slide" Target="slide225.xml"/><Relationship Id="rId30" Type="http://schemas.openxmlformats.org/officeDocument/2006/relationships/image" Target="../media/image9.png"/></Relationships>
</file>

<file path=ppt/slides/_rels/slide123.xml.rels><?xml version="1.0" encoding="UTF-8" standalone="yes"?>
<Relationships xmlns="http://schemas.openxmlformats.org/package/2006/relationships"><Relationship Id="rId8" Type="http://schemas.openxmlformats.org/officeDocument/2006/relationships/package" Target="../embeddings/Microsoft_Excel_Worksheet71.xlsx"/><Relationship Id="rId3" Type="http://schemas.openxmlformats.org/officeDocument/2006/relationships/image" Target="../media/image17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2.xml"/><Relationship Id="rId9" Type="http://schemas.openxmlformats.org/officeDocument/2006/relationships/image" Target="../media/image175.wmf"/></Relationships>
</file>

<file path=ppt/slides/_rels/slide1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6.png"/><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10.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77.png"/></Relationships>
</file>

<file path=ppt/slides/_rels/slide12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5.xml"/><Relationship Id="rId1" Type="http://schemas.openxmlformats.org/officeDocument/2006/relationships/tags" Target="../tags/tag1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2.xml"/></Relationships>
</file>

<file path=ppt/slides/_rels/slide1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9.xml"/><Relationship Id="rId7" Type="http://schemas.openxmlformats.org/officeDocument/2006/relationships/slide" Target="slide122.xml"/><Relationship Id="rId12" Type="http://schemas.openxmlformats.org/officeDocument/2006/relationships/image" Target="../media/image180.wmf"/><Relationship Id="rId2" Type="http://schemas.openxmlformats.org/officeDocument/2006/relationships/slideLayout" Target="../slideLayouts/slideLayout5.xml"/><Relationship Id="rId1" Type="http://schemas.openxmlformats.org/officeDocument/2006/relationships/tags" Target="../tags/tag112.xml"/><Relationship Id="rId6" Type="http://schemas.openxmlformats.org/officeDocument/2006/relationships/image" Target="../media/image13.png"/><Relationship Id="rId11" Type="http://schemas.openxmlformats.org/officeDocument/2006/relationships/package" Target="../embeddings/Microsoft_Excel_Worksheet72.xlsx"/><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79.png"/><Relationship Id="rId9" Type="http://schemas.openxmlformats.org/officeDocument/2006/relationships/image" Target="../media/image19.emf"/></Relationships>
</file>

<file path=ppt/slides/_rels/slide1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6.png"/><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13.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81.png"/><Relationship Id="rId9" Type="http://schemas.openxmlformats.org/officeDocument/2006/relationships/image" Target="../media/image19.emf"/></Relationships>
</file>

<file path=ppt/slides/_rels/slide1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0.xml"/><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14.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82.png"/><Relationship Id="rId9" Type="http://schemas.openxmlformats.org/officeDocument/2006/relationships/image" Target="../media/image19.emf"/></Relationships>
</file>

<file path=ppt/slides/_rels/slide1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6.png"/><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1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83.png"/><Relationship Id="rId9"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19.emf"/></Relationships>
</file>

<file path=ppt/slides/_rels/slide1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1.xml"/><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16.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84.png"/><Relationship Id="rId9" Type="http://schemas.openxmlformats.org/officeDocument/2006/relationships/image" Target="../media/image19.emf"/></Relationships>
</file>

<file path=ppt/slides/_rels/slide1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6.png"/><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17.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85.png"/><Relationship Id="rId9" Type="http://schemas.openxmlformats.org/officeDocument/2006/relationships/image" Target="../media/image19.emf"/></Relationships>
</file>

<file path=ppt/slides/_rels/slide1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2.xml"/><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18.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86.png"/><Relationship Id="rId9" Type="http://schemas.openxmlformats.org/officeDocument/2006/relationships/image" Target="../media/image19.emf"/></Relationships>
</file>

<file path=ppt/slides/_rels/slide13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7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19.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187.png"/><Relationship Id="rId9" Type="http://schemas.openxmlformats.org/officeDocument/2006/relationships/image" Target="../media/image20.png"/></Relationships>
</file>

<file path=ppt/slides/_rels/slide13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image" Target="../media/image188.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89.wmf"/><Relationship Id="rId5" Type="http://schemas.openxmlformats.org/officeDocument/2006/relationships/slide" Target="slide122.xml"/><Relationship Id="rId10" Type="http://schemas.openxmlformats.org/officeDocument/2006/relationships/package" Target="../embeddings/Microsoft_Excel_Worksheet73.xlsx"/><Relationship Id="rId4" Type="http://schemas.openxmlformats.org/officeDocument/2006/relationships/image" Target="../media/image13.png"/><Relationship Id="rId9" Type="http://schemas.openxmlformats.org/officeDocument/2006/relationships/image" Target="../media/image20.png"/></Relationships>
</file>

<file path=ppt/slides/_rels/slide1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6.png"/><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20.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90.png"/><Relationship Id="rId9" Type="http://schemas.openxmlformats.org/officeDocument/2006/relationships/image" Target="../media/image19.emf"/></Relationships>
</file>

<file path=ppt/slides/_rels/slide13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image" Target="../media/image191.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13.png"/><Relationship Id="rId9" Type="http://schemas.openxmlformats.org/officeDocument/2006/relationships/image" Target="../media/image20.png"/></Relationships>
</file>

<file path=ppt/slides/_rels/slide1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6.png"/><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21.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92.png"/><Relationship Id="rId9" Type="http://schemas.openxmlformats.org/officeDocument/2006/relationships/image" Target="../media/image19.emf"/></Relationships>
</file>

<file path=ppt/slides/_rels/slide1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9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22.xml"/><Relationship Id="rId6" Type="http://schemas.openxmlformats.org/officeDocument/2006/relationships/slide" Target="slide122.xml"/><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emf"/></Relationships>
</file>

<file path=ppt/slides/_rels/slide1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6.png"/><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23.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94.png"/><Relationship Id="rId9" Type="http://schemas.openxmlformats.org/officeDocument/2006/relationships/image" Target="../media/image19.emf"/></Relationships>
</file>

<file path=ppt/slides/_rels/slide1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14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image" Target="../media/image195.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13.png"/><Relationship Id="rId9" Type="http://schemas.openxmlformats.org/officeDocument/2006/relationships/image" Target="../media/image20.png"/></Relationships>
</file>

<file path=ppt/slides/_rels/slide14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7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24.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196.png"/><Relationship Id="rId9" Type="http://schemas.openxmlformats.org/officeDocument/2006/relationships/image" Target="../media/image20.png"/></Relationships>
</file>

<file path=ppt/slides/_rels/slide14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97.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25.xml"/><Relationship Id="rId6" Type="http://schemas.openxmlformats.org/officeDocument/2006/relationships/slide" Target="slide122.xml"/><Relationship Id="rId11" Type="http://schemas.openxmlformats.org/officeDocument/2006/relationships/image" Target="../media/image198.wmf"/><Relationship Id="rId5" Type="http://schemas.openxmlformats.org/officeDocument/2006/relationships/image" Target="../media/image13.png"/><Relationship Id="rId10" Type="http://schemas.openxmlformats.org/officeDocument/2006/relationships/package" Target="../embeddings/Microsoft_Excel_Worksheet74.xlsx"/><Relationship Id="rId4" Type="http://schemas.openxmlformats.org/officeDocument/2006/relationships/image" Target="../media/image9.png"/><Relationship Id="rId9" Type="http://schemas.openxmlformats.org/officeDocument/2006/relationships/image" Target="../media/image20.png"/></Relationships>
</file>

<file path=ppt/slides/_rels/slide143.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26.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199.png"/></Relationships>
</file>

<file path=ppt/slides/_rels/slide14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00.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27.xml"/><Relationship Id="rId6" Type="http://schemas.openxmlformats.org/officeDocument/2006/relationships/image" Target="../media/image12.png"/><Relationship Id="rId11" Type="http://schemas.openxmlformats.org/officeDocument/2006/relationships/image" Target="../media/image201.wmf"/><Relationship Id="rId5" Type="http://schemas.openxmlformats.org/officeDocument/2006/relationships/slide" Target="slide122.xml"/><Relationship Id="rId10" Type="http://schemas.openxmlformats.org/officeDocument/2006/relationships/package" Target="../embeddings/Microsoft_Excel_Worksheet75.xlsx"/><Relationship Id="rId4" Type="http://schemas.openxmlformats.org/officeDocument/2006/relationships/image" Target="../media/image9.png"/><Relationship Id="rId9" Type="http://schemas.openxmlformats.org/officeDocument/2006/relationships/image" Target="../media/image20.png"/></Relationships>
</file>

<file path=ppt/slides/_rels/slide14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image" Target="../media/image202.png"/><Relationship Id="rId7" Type="http://schemas.openxmlformats.org/officeDocument/2006/relationships/package" Target="../embeddings/Microsoft_Excel_Worksheet76.xlsx"/><Relationship Id="rId2" Type="http://schemas.openxmlformats.org/officeDocument/2006/relationships/slideLayout" Target="../slideLayouts/slideLayout5.xml"/><Relationship Id="rId1" Type="http://schemas.openxmlformats.org/officeDocument/2006/relationships/tags" Target="../tags/tag128.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46.xml.rels><?xml version="1.0" encoding="UTF-8" standalone="yes"?>
<Relationships xmlns="http://schemas.openxmlformats.org/package/2006/relationships"><Relationship Id="rId8" Type="http://schemas.openxmlformats.org/officeDocument/2006/relationships/image" Target="../media/image205.wmf"/><Relationship Id="rId3" Type="http://schemas.openxmlformats.org/officeDocument/2006/relationships/image" Target="../media/image204.png"/><Relationship Id="rId7" Type="http://schemas.openxmlformats.org/officeDocument/2006/relationships/package" Target="../embeddings/Microsoft_Excel_Worksheet77.xlsx"/><Relationship Id="rId2" Type="http://schemas.openxmlformats.org/officeDocument/2006/relationships/slideLayout" Target="../slideLayouts/slideLayout5.xml"/><Relationship Id="rId1" Type="http://schemas.openxmlformats.org/officeDocument/2006/relationships/tags" Target="../tags/tag129.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4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06.png"/><Relationship Id="rId7" Type="http://schemas.openxmlformats.org/officeDocument/2006/relationships/slide" Target="slide4.xml"/><Relationship Id="rId12"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0.xml"/><Relationship Id="rId6" Type="http://schemas.openxmlformats.org/officeDocument/2006/relationships/image" Target="../media/image12.png"/><Relationship Id="rId11" Type="http://schemas.openxmlformats.org/officeDocument/2006/relationships/image" Target="../media/image203.wmf"/><Relationship Id="rId5" Type="http://schemas.openxmlformats.org/officeDocument/2006/relationships/slide" Target="slide122.xml"/><Relationship Id="rId10" Type="http://schemas.openxmlformats.org/officeDocument/2006/relationships/package" Target="../embeddings/Microsoft_Excel_Worksheet78.xlsx"/><Relationship Id="rId4" Type="http://schemas.openxmlformats.org/officeDocument/2006/relationships/image" Target="../media/image9.png"/><Relationship Id="rId9" Type="http://schemas.openxmlformats.org/officeDocument/2006/relationships/image" Target="../media/image20.png"/></Relationships>
</file>

<file path=ppt/slides/_rels/slide14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122.xml"/><Relationship Id="rId7" Type="http://schemas.openxmlformats.org/officeDocument/2006/relationships/image" Target="../media/image9.png"/><Relationship Id="rId2" Type="http://schemas.openxmlformats.org/officeDocument/2006/relationships/image" Target="../media/image207.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2.png"/></Relationships>
</file>

<file path=ppt/slides/_rels/slide1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8.png"/><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131.xml"/><Relationship Id="rId6" Type="http://schemas.openxmlformats.org/officeDocument/2006/relationships/image" Target="../media/image19.emf"/><Relationship Id="rId5" Type="http://schemas.openxmlformats.org/officeDocument/2006/relationships/image" Target="../media/image12.png"/><Relationship Id="rId4" Type="http://schemas.openxmlformats.org/officeDocument/2006/relationships/slide" Target="slide122.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19.emf"/><Relationship Id="rId4" Type="http://schemas.openxmlformats.org/officeDocument/2006/relationships/image" Target="../media/image25.png"/><Relationship Id="rId9" Type="http://schemas.openxmlformats.org/officeDocument/2006/relationships/image" Target="../media/image20.png"/></Relationships>
</file>

<file path=ppt/slides/_rels/slide15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7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32.xml"/><Relationship Id="rId6" Type="http://schemas.openxmlformats.org/officeDocument/2006/relationships/slide" Target="slide122.xml"/><Relationship Id="rId11" Type="http://schemas.openxmlformats.org/officeDocument/2006/relationships/image" Target="../media/image210.wmf"/><Relationship Id="rId5" Type="http://schemas.openxmlformats.org/officeDocument/2006/relationships/image" Target="../media/image9.png"/><Relationship Id="rId10" Type="http://schemas.openxmlformats.org/officeDocument/2006/relationships/package" Target="../embeddings/Microsoft_Excel_Worksheet79.xlsx"/><Relationship Id="rId4" Type="http://schemas.openxmlformats.org/officeDocument/2006/relationships/image" Target="../media/image209.png"/><Relationship Id="rId9" Type="http://schemas.openxmlformats.org/officeDocument/2006/relationships/image" Target="../media/image20.png"/></Relationships>
</file>

<file path=ppt/slides/_rels/slide15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1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33.xml"/><Relationship Id="rId6" Type="http://schemas.openxmlformats.org/officeDocument/2006/relationships/slide" Target="slide122.xml"/><Relationship Id="rId11" Type="http://schemas.openxmlformats.org/officeDocument/2006/relationships/image" Target="../media/image198.wmf"/><Relationship Id="rId5" Type="http://schemas.openxmlformats.org/officeDocument/2006/relationships/image" Target="../media/image13.png"/><Relationship Id="rId10" Type="http://schemas.openxmlformats.org/officeDocument/2006/relationships/package" Target="../embeddings/Microsoft_Excel_Worksheet80.xlsx"/><Relationship Id="rId4" Type="http://schemas.openxmlformats.org/officeDocument/2006/relationships/image" Target="../media/image9.png"/><Relationship Id="rId9" Type="http://schemas.openxmlformats.org/officeDocument/2006/relationships/image" Target="../media/image20.png"/></Relationships>
</file>

<file path=ppt/slides/_rels/slide152.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34.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12.png"/></Relationships>
</file>

<file path=ppt/slides/_rels/slide15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13.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35.xml"/><Relationship Id="rId6" Type="http://schemas.openxmlformats.org/officeDocument/2006/relationships/image" Target="../media/image12.png"/><Relationship Id="rId11" Type="http://schemas.openxmlformats.org/officeDocument/2006/relationships/image" Target="../media/image201.wmf"/><Relationship Id="rId5" Type="http://schemas.openxmlformats.org/officeDocument/2006/relationships/slide" Target="slide122.xml"/><Relationship Id="rId10" Type="http://schemas.openxmlformats.org/officeDocument/2006/relationships/package" Target="../embeddings/Microsoft_Excel_Worksheet81.xlsx"/><Relationship Id="rId4" Type="http://schemas.openxmlformats.org/officeDocument/2006/relationships/image" Target="../media/image9.png"/><Relationship Id="rId9" Type="http://schemas.openxmlformats.org/officeDocument/2006/relationships/image" Target="../media/image20.png"/></Relationships>
</file>

<file path=ppt/slides/_rels/slide154.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image" Target="../media/image214.png"/><Relationship Id="rId7" Type="http://schemas.openxmlformats.org/officeDocument/2006/relationships/package" Target="../embeddings/Microsoft_Excel_Worksheet82.xlsx"/><Relationship Id="rId2" Type="http://schemas.openxmlformats.org/officeDocument/2006/relationships/slideLayout" Target="../slideLayouts/slideLayout5.xml"/><Relationship Id="rId1" Type="http://schemas.openxmlformats.org/officeDocument/2006/relationships/tags" Target="../tags/tag136.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5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216.png"/><Relationship Id="rId7" Type="http://schemas.openxmlformats.org/officeDocument/2006/relationships/package" Target="../embeddings/Microsoft_Excel_Worksheet83.xlsx"/><Relationship Id="rId2" Type="http://schemas.openxmlformats.org/officeDocument/2006/relationships/slideLayout" Target="../slideLayouts/slideLayout5.xml"/><Relationship Id="rId1" Type="http://schemas.openxmlformats.org/officeDocument/2006/relationships/tags" Target="../tags/tag137.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5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17.png"/><Relationship Id="rId7" Type="http://schemas.openxmlformats.org/officeDocument/2006/relationships/slide" Target="slide4.xml"/><Relationship Id="rId12"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8.xml"/><Relationship Id="rId6" Type="http://schemas.openxmlformats.org/officeDocument/2006/relationships/image" Target="../media/image12.png"/><Relationship Id="rId11" Type="http://schemas.openxmlformats.org/officeDocument/2006/relationships/image" Target="../media/image215.wmf"/><Relationship Id="rId5" Type="http://schemas.openxmlformats.org/officeDocument/2006/relationships/slide" Target="slide122.xml"/><Relationship Id="rId10" Type="http://schemas.openxmlformats.org/officeDocument/2006/relationships/package" Target="../embeddings/Microsoft_Excel_Worksheet84.xlsx"/><Relationship Id="rId4" Type="http://schemas.openxmlformats.org/officeDocument/2006/relationships/image" Target="../media/image9.png"/><Relationship Id="rId9" Type="http://schemas.openxmlformats.org/officeDocument/2006/relationships/image" Target="../media/image20.png"/></Relationships>
</file>

<file path=ppt/slides/_rels/slide15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8.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139.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5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5.png"/><Relationship Id="rId7" Type="http://schemas.openxmlformats.org/officeDocument/2006/relationships/slide" Target="slide122.xml"/><Relationship Id="rId12" Type="http://schemas.openxmlformats.org/officeDocument/2006/relationships/image" Target="../media/image21.wmf"/><Relationship Id="rId2" Type="http://schemas.openxmlformats.org/officeDocument/2006/relationships/slideLayout" Target="../slideLayouts/slideLayout5.xml"/><Relationship Id="rId1" Type="http://schemas.openxmlformats.org/officeDocument/2006/relationships/tags" Target="../tags/tag140.xml"/><Relationship Id="rId6" Type="http://schemas.openxmlformats.org/officeDocument/2006/relationships/image" Target="../media/image9.png"/><Relationship Id="rId11" Type="http://schemas.openxmlformats.org/officeDocument/2006/relationships/package" Target="../embeddings/Microsoft_Excel_Worksheet85.xlsx"/><Relationship Id="rId5" Type="http://schemas.openxmlformats.org/officeDocument/2006/relationships/image" Target="../media/image219.png"/><Relationship Id="rId10" Type="http://schemas.openxmlformats.org/officeDocument/2006/relationships/image" Target="../media/image20.png"/><Relationship Id="rId4" Type="http://schemas.openxmlformats.org/officeDocument/2006/relationships/image" Target="../media/image176.png"/><Relationship Id="rId9" Type="http://schemas.openxmlformats.org/officeDocument/2006/relationships/image" Target="../media/image19.emf"/></Relationships>
</file>

<file path=ppt/slides/_rels/slide15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2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1.xml"/><Relationship Id="rId6" Type="http://schemas.openxmlformats.org/officeDocument/2006/relationships/slide" Target="slide122.xml"/><Relationship Id="rId11" Type="http://schemas.openxmlformats.org/officeDocument/2006/relationships/image" Target="../media/image198.wmf"/><Relationship Id="rId5" Type="http://schemas.openxmlformats.org/officeDocument/2006/relationships/image" Target="../media/image13.png"/><Relationship Id="rId10" Type="http://schemas.openxmlformats.org/officeDocument/2006/relationships/package" Target="../embeddings/Microsoft_Excel_Worksheet86.xlsx"/><Relationship Id="rId4" Type="http://schemas.openxmlformats.org/officeDocument/2006/relationships/image" Target="../media/image9.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160.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2.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21.png"/></Relationships>
</file>

<file path=ppt/slides/_rels/slide16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22.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43.xml"/><Relationship Id="rId6" Type="http://schemas.openxmlformats.org/officeDocument/2006/relationships/image" Target="../media/image12.png"/><Relationship Id="rId11" Type="http://schemas.openxmlformats.org/officeDocument/2006/relationships/image" Target="../media/image201.wmf"/><Relationship Id="rId5" Type="http://schemas.openxmlformats.org/officeDocument/2006/relationships/slide" Target="slide122.xml"/><Relationship Id="rId10" Type="http://schemas.openxmlformats.org/officeDocument/2006/relationships/package" Target="../embeddings/Microsoft_Excel_Worksheet87.xlsx"/><Relationship Id="rId4" Type="http://schemas.openxmlformats.org/officeDocument/2006/relationships/image" Target="../media/image9.png"/><Relationship Id="rId9" Type="http://schemas.openxmlformats.org/officeDocument/2006/relationships/image" Target="../media/image20.png"/></Relationships>
</file>

<file path=ppt/slides/_rels/slide162.xml.rels><?xml version="1.0" encoding="UTF-8" standalone="yes"?>
<Relationships xmlns="http://schemas.openxmlformats.org/package/2006/relationships"><Relationship Id="rId8" Type="http://schemas.openxmlformats.org/officeDocument/2006/relationships/image" Target="../media/image224.wmf"/><Relationship Id="rId3" Type="http://schemas.openxmlformats.org/officeDocument/2006/relationships/image" Target="../media/image223.png"/><Relationship Id="rId7" Type="http://schemas.openxmlformats.org/officeDocument/2006/relationships/package" Target="../embeddings/Microsoft_Excel_Worksheet88.xlsx"/><Relationship Id="rId2" Type="http://schemas.openxmlformats.org/officeDocument/2006/relationships/slideLayout" Target="../slideLayouts/slideLayout5.xml"/><Relationship Id="rId1" Type="http://schemas.openxmlformats.org/officeDocument/2006/relationships/tags" Target="../tags/tag144.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63.xml.rels><?xml version="1.0" encoding="UTF-8" standalone="yes"?>
<Relationships xmlns="http://schemas.openxmlformats.org/package/2006/relationships"><Relationship Id="rId8" Type="http://schemas.openxmlformats.org/officeDocument/2006/relationships/image" Target="../media/image226.wmf"/><Relationship Id="rId3" Type="http://schemas.openxmlformats.org/officeDocument/2006/relationships/image" Target="../media/image225.png"/><Relationship Id="rId7" Type="http://schemas.openxmlformats.org/officeDocument/2006/relationships/package" Target="../embeddings/Microsoft_Excel_Worksheet89.xlsx"/><Relationship Id="rId2" Type="http://schemas.openxmlformats.org/officeDocument/2006/relationships/slideLayout" Target="../slideLayouts/slideLayout5.xml"/><Relationship Id="rId1" Type="http://schemas.openxmlformats.org/officeDocument/2006/relationships/tags" Target="../tags/tag145.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6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emf"/><Relationship Id="rId2" Type="http://schemas.openxmlformats.org/officeDocument/2006/relationships/image" Target="../media/image227.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224.wmf"/><Relationship Id="rId4" Type="http://schemas.openxmlformats.org/officeDocument/2006/relationships/slide" Target="slide122.xml"/><Relationship Id="rId9" Type="http://schemas.openxmlformats.org/officeDocument/2006/relationships/package" Target="../embeddings/Microsoft_Excel_Worksheet90.xlsx"/></Relationships>
</file>

<file path=ppt/slides/_rels/slide16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5.png"/><Relationship Id="rId7" Type="http://schemas.openxmlformats.org/officeDocument/2006/relationships/slide" Target="slide122.xml"/><Relationship Id="rId12" Type="http://schemas.openxmlformats.org/officeDocument/2006/relationships/image" Target="../media/image226.wmf"/><Relationship Id="rId2" Type="http://schemas.openxmlformats.org/officeDocument/2006/relationships/slideLayout" Target="../slideLayouts/slideLayout5.xml"/><Relationship Id="rId1" Type="http://schemas.openxmlformats.org/officeDocument/2006/relationships/tags" Target="../tags/tag146.xml"/><Relationship Id="rId6" Type="http://schemas.openxmlformats.org/officeDocument/2006/relationships/image" Target="../media/image9.png"/><Relationship Id="rId11" Type="http://schemas.openxmlformats.org/officeDocument/2006/relationships/package" Target="../embeddings/Microsoft_Excel_Worksheet91.xlsx"/><Relationship Id="rId5" Type="http://schemas.openxmlformats.org/officeDocument/2006/relationships/image" Target="../media/image228.png"/><Relationship Id="rId10" Type="http://schemas.openxmlformats.org/officeDocument/2006/relationships/image" Target="../media/image20.png"/><Relationship Id="rId4" Type="http://schemas.openxmlformats.org/officeDocument/2006/relationships/image" Target="../media/image176.png"/><Relationship Id="rId9" Type="http://schemas.openxmlformats.org/officeDocument/2006/relationships/image" Target="../media/image19.emf"/></Relationships>
</file>

<file path=ppt/slides/_rels/slide16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2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7.xml"/><Relationship Id="rId6" Type="http://schemas.openxmlformats.org/officeDocument/2006/relationships/slide" Target="slide122.xml"/><Relationship Id="rId11" Type="http://schemas.openxmlformats.org/officeDocument/2006/relationships/image" Target="../media/image198.wmf"/><Relationship Id="rId5" Type="http://schemas.openxmlformats.org/officeDocument/2006/relationships/image" Target="../media/image13.png"/><Relationship Id="rId10" Type="http://schemas.openxmlformats.org/officeDocument/2006/relationships/package" Target="../embeddings/Microsoft_Excel_Worksheet92.xlsx"/><Relationship Id="rId4" Type="http://schemas.openxmlformats.org/officeDocument/2006/relationships/image" Target="../media/image9.png"/><Relationship Id="rId9" Type="http://schemas.openxmlformats.org/officeDocument/2006/relationships/image" Target="../media/image20.png"/></Relationships>
</file>

<file path=ppt/slides/_rels/slide167.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8.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30.png"/></Relationships>
</file>

<file path=ppt/slides/_rels/slide16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31.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49.xml"/><Relationship Id="rId6" Type="http://schemas.openxmlformats.org/officeDocument/2006/relationships/image" Target="../media/image12.png"/><Relationship Id="rId11" Type="http://schemas.openxmlformats.org/officeDocument/2006/relationships/image" Target="../media/image201.wmf"/><Relationship Id="rId5" Type="http://schemas.openxmlformats.org/officeDocument/2006/relationships/slide" Target="slide122.xml"/><Relationship Id="rId10" Type="http://schemas.openxmlformats.org/officeDocument/2006/relationships/package" Target="../embeddings/Microsoft_Excel_Worksheet93.xlsx"/><Relationship Id="rId4" Type="http://schemas.openxmlformats.org/officeDocument/2006/relationships/image" Target="../media/image9.png"/><Relationship Id="rId9" Type="http://schemas.openxmlformats.org/officeDocument/2006/relationships/image" Target="../media/image20.png"/></Relationships>
</file>

<file path=ppt/slides/_rels/slide169.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image" Target="../media/image232.png"/><Relationship Id="rId7" Type="http://schemas.openxmlformats.org/officeDocument/2006/relationships/package" Target="../embeddings/Microsoft_Excel_Worksheet94.xlsx"/><Relationship Id="rId2" Type="http://schemas.openxmlformats.org/officeDocument/2006/relationships/slideLayout" Target="../slideLayouts/slideLayout5.xml"/><Relationship Id="rId1" Type="http://schemas.openxmlformats.org/officeDocument/2006/relationships/tags" Target="../tags/tag150.xml"/><Relationship Id="rId6" Type="http://schemas.openxmlformats.org/officeDocument/2006/relationships/image" Target="../media/image12.png"/><Relationship Id="rId5" Type="http://schemas.openxmlformats.org/officeDocument/2006/relationships/slide" Target="slide122.xml"/><Relationship Id="rId10" Type="http://schemas.openxmlformats.org/officeDocument/2006/relationships/image" Target="../media/image233.wmf"/><Relationship Id="rId4" Type="http://schemas.openxmlformats.org/officeDocument/2006/relationships/image" Target="../media/image9.png"/><Relationship Id="rId9" Type="http://schemas.openxmlformats.org/officeDocument/2006/relationships/package" Target="../embeddings/Microsoft_Excel_Worksheet95.xlsx"/></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19.emf"/></Relationships>
</file>

<file path=ppt/slides/_rels/slide170.xml.rels><?xml version="1.0" encoding="UTF-8" standalone="yes"?>
<Relationships xmlns="http://schemas.openxmlformats.org/package/2006/relationships"><Relationship Id="rId8" Type="http://schemas.openxmlformats.org/officeDocument/2006/relationships/image" Target="../media/image235.wmf"/><Relationship Id="rId3" Type="http://schemas.openxmlformats.org/officeDocument/2006/relationships/image" Target="../media/image234.png"/><Relationship Id="rId7" Type="http://schemas.openxmlformats.org/officeDocument/2006/relationships/package" Target="../embeddings/Microsoft_Excel_Worksheet96.xlsx"/><Relationship Id="rId2" Type="http://schemas.openxmlformats.org/officeDocument/2006/relationships/slideLayout" Target="../slideLayouts/slideLayout5.xml"/><Relationship Id="rId1" Type="http://schemas.openxmlformats.org/officeDocument/2006/relationships/tags" Target="../tags/tag151.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7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36.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52.xml"/><Relationship Id="rId6" Type="http://schemas.openxmlformats.org/officeDocument/2006/relationships/image" Target="../media/image12.png"/><Relationship Id="rId11" Type="http://schemas.openxmlformats.org/officeDocument/2006/relationships/image" Target="../media/image233.wmf"/><Relationship Id="rId5" Type="http://schemas.openxmlformats.org/officeDocument/2006/relationships/slide" Target="slide122.xml"/><Relationship Id="rId10" Type="http://schemas.openxmlformats.org/officeDocument/2006/relationships/package" Target="../embeddings/Microsoft_Excel_Worksheet97.xlsx"/><Relationship Id="rId4" Type="http://schemas.openxmlformats.org/officeDocument/2006/relationships/image" Target="../media/image9.png"/><Relationship Id="rId9" Type="http://schemas.openxmlformats.org/officeDocument/2006/relationships/image" Target="../media/image20.png"/></Relationships>
</file>

<file path=ppt/slides/_rels/slide17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3.xml"/><Relationship Id="rId6" Type="http://schemas.openxmlformats.org/officeDocument/2006/relationships/slide" Target="slide122.xml"/><Relationship Id="rId11" Type="http://schemas.openxmlformats.org/officeDocument/2006/relationships/image" Target="../media/image235.wmf"/><Relationship Id="rId5" Type="http://schemas.openxmlformats.org/officeDocument/2006/relationships/image" Target="../media/image9.png"/><Relationship Id="rId10" Type="http://schemas.openxmlformats.org/officeDocument/2006/relationships/package" Target="../embeddings/Microsoft_Excel_Worksheet98.xlsx"/><Relationship Id="rId4" Type="http://schemas.openxmlformats.org/officeDocument/2006/relationships/image" Target="../media/image237.png"/><Relationship Id="rId9" Type="http://schemas.openxmlformats.org/officeDocument/2006/relationships/image" Target="../media/image20.png"/></Relationships>
</file>

<file path=ppt/slides/_rels/slide17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8.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154.xml"/><Relationship Id="rId6" Type="http://schemas.openxmlformats.org/officeDocument/2006/relationships/image" Target="../media/image12.png"/><Relationship Id="rId5" Type="http://schemas.openxmlformats.org/officeDocument/2006/relationships/slide" Target="slide122.xml"/><Relationship Id="rId10" Type="http://schemas.openxmlformats.org/officeDocument/2006/relationships/image" Target="../media/image239.wmf"/><Relationship Id="rId4" Type="http://schemas.openxmlformats.org/officeDocument/2006/relationships/image" Target="../media/image9.png"/><Relationship Id="rId9" Type="http://schemas.openxmlformats.org/officeDocument/2006/relationships/package" Target="../embeddings/Microsoft_Excel_Worksheet99.xlsx"/></Relationships>
</file>

<file path=ppt/slides/_rels/slide17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0.png"/><Relationship Id="rId7" Type="http://schemas.openxmlformats.org/officeDocument/2006/relationships/slide" Target="slide4.xml"/><Relationship Id="rId12" Type="http://schemas.openxmlformats.org/officeDocument/2006/relationships/image" Target="../media/image241.wmf"/><Relationship Id="rId2" Type="http://schemas.openxmlformats.org/officeDocument/2006/relationships/slideLayout" Target="../slideLayouts/slideLayout5.xml"/><Relationship Id="rId1" Type="http://schemas.openxmlformats.org/officeDocument/2006/relationships/tags" Target="../tags/tag155.xml"/><Relationship Id="rId6" Type="http://schemas.openxmlformats.org/officeDocument/2006/relationships/image" Target="../media/image12.png"/><Relationship Id="rId11" Type="http://schemas.openxmlformats.org/officeDocument/2006/relationships/package" Target="../embeddings/Microsoft_Excel_Worksheet100.xlsx"/><Relationship Id="rId5" Type="http://schemas.openxmlformats.org/officeDocument/2006/relationships/slide" Target="slide122.xml"/><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0.png"/></Relationships>
</file>

<file path=ppt/slides/_rels/slide17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6.xml"/><Relationship Id="rId6" Type="http://schemas.openxmlformats.org/officeDocument/2006/relationships/slide" Target="slide122.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0.png"/></Relationships>
</file>

<file path=ppt/slides/_rels/slide17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3.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57.xml"/><Relationship Id="rId6" Type="http://schemas.openxmlformats.org/officeDocument/2006/relationships/image" Target="../media/image12.png"/><Relationship Id="rId5" Type="http://schemas.openxmlformats.org/officeDocument/2006/relationships/slide" Target="slide122.xml"/><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0.png"/></Relationships>
</file>

<file path=ppt/slides/_rels/slide17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8.xml"/><Relationship Id="rId6" Type="http://schemas.openxmlformats.org/officeDocument/2006/relationships/slide" Target="slide122.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0.png"/></Relationships>
</file>

<file path=ppt/slides/_rels/slide17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5.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59.xml"/><Relationship Id="rId6" Type="http://schemas.openxmlformats.org/officeDocument/2006/relationships/image" Target="../media/image12.png"/><Relationship Id="rId5" Type="http://schemas.openxmlformats.org/officeDocument/2006/relationships/slide" Target="slide122.xml"/><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0.png"/></Relationships>
</file>

<file path=ppt/slides/_rels/slide17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0.xml"/><Relationship Id="rId6" Type="http://schemas.openxmlformats.org/officeDocument/2006/relationships/slide" Target="slide122.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18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7.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61.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 Id="rId9" Type="http://schemas.openxmlformats.org/officeDocument/2006/relationships/image" Target="../media/image20.png"/></Relationships>
</file>

<file path=ppt/slides/_rels/slide181.xml.rels><?xml version="1.0" encoding="UTF-8" standalone="yes"?>
<Relationships xmlns="http://schemas.openxmlformats.org/package/2006/relationships"><Relationship Id="rId8" Type="http://schemas.openxmlformats.org/officeDocument/2006/relationships/image" Target="../media/image249.wmf"/><Relationship Id="rId3" Type="http://schemas.openxmlformats.org/officeDocument/2006/relationships/image" Target="../media/image248.png"/><Relationship Id="rId7" Type="http://schemas.openxmlformats.org/officeDocument/2006/relationships/package" Target="../embeddings/Microsoft_Excel_Worksheet101.xlsx"/><Relationship Id="rId2" Type="http://schemas.openxmlformats.org/officeDocument/2006/relationships/slideLayout" Target="../slideLayouts/slideLayout5.xml"/><Relationship Id="rId1" Type="http://schemas.openxmlformats.org/officeDocument/2006/relationships/tags" Target="../tags/tag162.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 Id="rId9" Type="http://schemas.openxmlformats.org/officeDocument/2006/relationships/slide" Target="slide4.xml"/></Relationships>
</file>

<file path=ppt/slides/_rels/slide18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1.wmf"/><Relationship Id="rId3" Type="http://schemas.openxmlformats.org/officeDocument/2006/relationships/image" Target="../media/image35.png"/><Relationship Id="rId7" Type="http://schemas.openxmlformats.org/officeDocument/2006/relationships/slide" Target="slide122.xml"/><Relationship Id="rId12" Type="http://schemas.openxmlformats.org/officeDocument/2006/relationships/package" Target="../embeddings/Microsoft_Excel_Worksheet102.xlsx"/><Relationship Id="rId2" Type="http://schemas.openxmlformats.org/officeDocument/2006/relationships/slideLayout" Target="../slideLayouts/slideLayout5.xml"/><Relationship Id="rId1" Type="http://schemas.openxmlformats.org/officeDocument/2006/relationships/tags" Target="../tags/tag163.xml"/><Relationship Id="rId6" Type="http://schemas.openxmlformats.org/officeDocument/2006/relationships/image" Target="../media/image13.png"/><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19.emf"/><Relationship Id="rId4" Type="http://schemas.openxmlformats.org/officeDocument/2006/relationships/image" Target="../media/image250.png"/><Relationship Id="rId9" Type="http://schemas.openxmlformats.org/officeDocument/2006/relationships/slide" Target="slide4.xml"/></Relationships>
</file>

<file path=ppt/slides/_rels/slide18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2.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164.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18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3.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165.xml"/><Relationship Id="rId6" Type="http://schemas.openxmlformats.org/officeDocument/2006/relationships/image" Target="../media/image12.png"/><Relationship Id="rId5" Type="http://schemas.openxmlformats.org/officeDocument/2006/relationships/slide" Target="slide122.xml"/><Relationship Id="rId10" Type="http://schemas.openxmlformats.org/officeDocument/2006/relationships/image" Target="../media/image124.wmf"/><Relationship Id="rId4" Type="http://schemas.openxmlformats.org/officeDocument/2006/relationships/image" Target="../media/image9.png"/><Relationship Id="rId9" Type="http://schemas.openxmlformats.org/officeDocument/2006/relationships/package" Target="../embeddings/Microsoft_Excel_Worksheet103.xlsx"/></Relationships>
</file>

<file path=ppt/slides/_rels/slide18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3.xml"/><Relationship Id="rId7" Type="http://schemas.openxmlformats.org/officeDocument/2006/relationships/slide" Target="slide122.xml"/><Relationship Id="rId2" Type="http://schemas.openxmlformats.org/officeDocument/2006/relationships/slideLayout" Target="../slideLayouts/slideLayout5.xml"/><Relationship Id="rId1" Type="http://schemas.openxmlformats.org/officeDocument/2006/relationships/tags" Target="../tags/tag166.xml"/><Relationship Id="rId6" Type="http://schemas.openxmlformats.org/officeDocument/2006/relationships/image" Target="../media/image9.png"/><Relationship Id="rId11" Type="http://schemas.openxmlformats.org/officeDocument/2006/relationships/image" Target="../media/image255.wmf"/><Relationship Id="rId5" Type="http://schemas.openxmlformats.org/officeDocument/2006/relationships/image" Target="../media/image254.png"/><Relationship Id="rId10" Type="http://schemas.openxmlformats.org/officeDocument/2006/relationships/package" Target="../embeddings/Microsoft_Excel_Worksheet104.xlsx"/><Relationship Id="rId4" Type="http://schemas.openxmlformats.org/officeDocument/2006/relationships/image" Target="../media/image35.png"/><Relationship Id="rId9" Type="http://schemas.openxmlformats.org/officeDocument/2006/relationships/slide" Target="slide4.xml"/></Relationships>
</file>

<file path=ppt/slides/_rels/slide186.xml.rels><?xml version="1.0" encoding="UTF-8" standalone="yes"?>
<Relationships xmlns="http://schemas.openxmlformats.org/package/2006/relationships"><Relationship Id="rId8" Type="http://schemas.openxmlformats.org/officeDocument/2006/relationships/image" Target="../media/image249.wmf"/><Relationship Id="rId3" Type="http://schemas.openxmlformats.org/officeDocument/2006/relationships/image" Target="../media/image256.png"/><Relationship Id="rId7" Type="http://schemas.openxmlformats.org/officeDocument/2006/relationships/package" Target="../embeddings/Microsoft_Excel_Worksheet105.xlsx"/><Relationship Id="rId2" Type="http://schemas.openxmlformats.org/officeDocument/2006/relationships/slideLayout" Target="../slideLayouts/slideLayout5.xml"/><Relationship Id="rId1" Type="http://schemas.openxmlformats.org/officeDocument/2006/relationships/tags" Target="../tags/tag167.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 Id="rId9" Type="http://schemas.openxmlformats.org/officeDocument/2006/relationships/slide" Target="slide4.xml"/></Relationships>
</file>

<file path=ppt/slides/_rels/slide18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1.wmf"/><Relationship Id="rId3" Type="http://schemas.openxmlformats.org/officeDocument/2006/relationships/image" Target="../media/image35.png"/><Relationship Id="rId7" Type="http://schemas.openxmlformats.org/officeDocument/2006/relationships/slide" Target="slide122.xml"/><Relationship Id="rId12" Type="http://schemas.openxmlformats.org/officeDocument/2006/relationships/package" Target="../embeddings/Microsoft_Excel_Worksheet106.xlsx"/><Relationship Id="rId2" Type="http://schemas.openxmlformats.org/officeDocument/2006/relationships/slideLayout" Target="../slideLayouts/slideLayout5.xml"/><Relationship Id="rId1" Type="http://schemas.openxmlformats.org/officeDocument/2006/relationships/tags" Target="../tags/tag168.xml"/><Relationship Id="rId6" Type="http://schemas.openxmlformats.org/officeDocument/2006/relationships/image" Target="../media/image13.png"/><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19.emf"/><Relationship Id="rId4" Type="http://schemas.openxmlformats.org/officeDocument/2006/relationships/image" Target="../media/image257.png"/><Relationship Id="rId9" Type="http://schemas.openxmlformats.org/officeDocument/2006/relationships/slide" Target="slide4.xml"/></Relationships>
</file>

<file path=ppt/slides/_rels/slide18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58.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69.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 Id="rId9" Type="http://schemas.openxmlformats.org/officeDocument/2006/relationships/image" Target="../media/image20.png"/></Relationships>
</file>

<file path=ppt/slides/_rels/slide189.xml.rels><?xml version="1.0" encoding="UTF-8" standalone="yes"?>
<Relationships xmlns="http://schemas.openxmlformats.org/package/2006/relationships"><Relationship Id="rId8" Type="http://schemas.openxmlformats.org/officeDocument/2006/relationships/package" Target="../embeddings/Microsoft_Excel_Worksheet107.xlsx"/><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59.png"/><Relationship Id="rId1" Type="http://schemas.openxmlformats.org/officeDocument/2006/relationships/slideLayout" Target="../slideLayouts/slideLayout5.xml"/><Relationship Id="rId6" Type="http://schemas.openxmlformats.org/officeDocument/2006/relationships/image" Target="../media/image19.emf"/><Relationship Id="rId5" Type="http://schemas.openxmlformats.org/officeDocument/2006/relationships/image" Target="../media/image12.png"/><Relationship Id="rId4" Type="http://schemas.openxmlformats.org/officeDocument/2006/relationships/slide" Target="slide122.xml"/><Relationship Id="rId9" Type="http://schemas.openxmlformats.org/officeDocument/2006/relationships/image" Target="../media/image124.wmf"/></Relationships>
</file>

<file path=ppt/slides/_rels/slide1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30.wmf"/><Relationship Id="rId5" Type="http://schemas.openxmlformats.org/officeDocument/2006/relationships/image" Target="../media/image9.png"/><Relationship Id="rId10" Type="http://schemas.openxmlformats.org/officeDocument/2006/relationships/package" Target="../embeddings/Microsoft_Excel_Worksheet2.xlsx"/><Relationship Id="rId4" Type="http://schemas.openxmlformats.org/officeDocument/2006/relationships/image" Target="../media/image12.png"/><Relationship Id="rId9" Type="http://schemas.openxmlformats.org/officeDocument/2006/relationships/image" Target="../media/image20.png"/></Relationships>
</file>

<file path=ppt/slides/_rels/slide190.xml.rels><?xml version="1.0" encoding="UTF-8" standalone="yes"?>
<Relationships xmlns="http://schemas.openxmlformats.org/package/2006/relationships"><Relationship Id="rId8" Type="http://schemas.openxmlformats.org/officeDocument/2006/relationships/package" Target="../embeddings/Microsoft_Excel_Worksheet108.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0.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60.png"/><Relationship Id="rId9" Type="http://schemas.openxmlformats.org/officeDocument/2006/relationships/image" Target="../media/image261.wmf"/></Relationships>
</file>

<file path=ppt/slides/_rels/slide19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249.wmf"/><Relationship Id="rId2" Type="http://schemas.openxmlformats.org/officeDocument/2006/relationships/image" Target="../media/image262.png"/><Relationship Id="rId1" Type="http://schemas.openxmlformats.org/officeDocument/2006/relationships/slideLayout" Target="../slideLayouts/slideLayout5.xml"/><Relationship Id="rId6" Type="http://schemas.openxmlformats.org/officeDocument/2006/relationships/package" Target="../embeddings/Microsoft_Excel_Worksheet109.xlsx"/><Relationship Id="rId5" Type="http://schemas.openxmlformats.org/officeDocument/2006/relationships/image" Target="../media/image12.png"/><Relationship Id="rId4" Type="http://schemas.openxmlformats.org/officeDocument/2006/relationships/slide" Target="slide122.xml"/></Relationships>
</file>

<file path=ppt/slides/_rels/slide19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63.png"/><Relationship Id="rId7" Type="http://schemas.openxmlformats.org/officeDocument/2006/relationships/image" Target="../media/image12.png"/><Relationship Id="rId12" Type="http://schemas.openxmlformats.org/officeDocument/2006/relationships/image" Target="../media/image251.wmf"/><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slide" Target="slide122.xml"/><Relationship Id="rId11" Type="http://schemas.openxmlformats.org/officeDocument/2006/relationships/package" Target="../embeddings/Microsoft_Excel_Worksheet110.xlsx"/><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emf"/></Relationships>
</file>

<file path=ppt/slides/_rels/slide19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64.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71.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 Id="rId9" Type="http://schemas.openxmlformats.org/officeDocument/2006/relationships/image" Target="../media/image20.png"/></Relationships>
</file>

<file path=ppt/slides/_rels/slide19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5.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172.xml"/><Relationship Id="rId6" Type="http://schemas.openxmlformats.org/officeDocument/2006/relationships/image" Target="../media/image12.png"/><Relationship Id="rId5" Type="http://schemas.openxmlformats.org/officeDocument/2006/relationships/slide" Target="slide122.xml"/><Relationship Id="rId10" Type="http://schemas.openxmlformats.org/officeDocument/2006/relationships/image" Target="../media/image124.wmf"/><Relationship Id="rId4" Type="http://schemas.openxmlformats.org/officeDocument/2006/relationships/image" Target="../media/image9.png"/><Relationship Id="rId9" Type="http://schemas.openxmlformats.org/officeDocument/2006/relationships/package" Target="../embeddings/Microsoft_Excel_Worksheet111.xlsx"/></Relationships>
</file>

<file path=ppt/slides/_rels/slide195.xml.rels><?xml version="1.0" encoding="UTF-8" standalone="yes"?>
<Relationships xmlns="http://schemas.openxmlformats.org/package/2006/relationships"><Relationship Id="rId8" Type="http://schemas.openxmlformats.org/officeDocument/2006/relationships/package" Target="../embeddings/Microsoft_Excel_Worksheet112.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3.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66.png"/><Relationship Id="rId9" Type="http://schemas.openxmlformats.org/officeDocument/2006/relationships/image" Target="../media/image261.wmf"/></Relationships>
</file>

<file path=ppt/slides/_rels/slide19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249.wmf"/><Relationship Id="rId2" Type="http://schemas.openxmlformats.org/officeDocument/2006/relationships/image" Target="../media/image267.png"/><Relationship Id="rId1" Type="http://schemas.openxmlformats.org/officeDocument/2006/relationships/slideLayout" Target="../slideLayouts/slideLayout5.xml"/><Relationship Id="rId6" Type="http://schemas.openxmlformats.org/officeDocument/2006/relationships/package" Target="../embeddings/Microsoft_Excel_Worksheet113.xlsx"/><Relationship Id="rId5" Type="http://schemas.openxmlformats.org/officeDocument/2006/relationships/image" Target="../media/image12.png"/><Relationship Id="rId4" Type="http://schemas.openxmlformats.org/officeDocument/2006/relationships/slide" Target="slide122.xml"/></Relationships>
</file>

<file path=ppt/slides/_rels/slide19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68.png"/><Relationship Id="rId7" Type="http://schemas.openxmlformats.org/officeDocument/2006/relationships/image" Target="../media/image12.png"/><Relationship Id="rId12" Type="http://schemas.openxmlformats.org/officeDocument/2006/relationships/image" Target="../media/image251.wmf"/><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slide" Target="slide122.xml"/><Relationship Id="rId11" Type="http://schemas.openxmlformats.org/officeDocument/2006/relationships/package" Target="../embeddings/Microsoft_Excel_Worksheet114.xlsx"/><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emf"/></Relationships>
</file>

<file path=ppt/slides/_rels/slide19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6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4.xml"/><Relationship Id="rId6" Type="http://schemas.openxmlformats.org/officeDocument/2006/relationships/slide" Target="slide122.xml"/><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20.png"/></Relationships>
</file>

<file path=ppt/slides/_rels/slide19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0.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175.xml"/><Relationship Id="rId6" Type="http://schemas.openxmlformats.org/officeDocument/2006/relationships/image" Target="../media/image12.png"/><Relationship Id="rId5" Type="http://schemas.openxmlformats.org/officeDocument/2006/relationships/slide" Target="slide122.xml"/><Relationship Id="rId10" Type="http://schemas.openxmlformats.org/officeDocument/2006/relationships/image" Target="../media/image124.wmf"/><Relationship Id="rId4" Type="http://schemas.openxmlformats.org/officeDocument/2006/relationships/image" Target="../media/image9.png"/><Relationship Id="rId9" Type="http://schemas.openxmlformats.org/officeDocument/2006/relationships/package" Target="../embeddings/Microsoft_Excel_Worksheet115.xlsx"/></Relationships>
</file>

<file path=ppt/slides/_rels/slide2.xml.rels><?xml version="1.0" encoding="UTF-8" standalone="yes"?>
<Relationships xmlns="http://schemas.openxmlformats.org/package/2006/relationships"><Relationship Id="rId13" Type="http://schemas.openxmlformats.org/officeDocument/2006/relationships/slide" Target="slide250.xml"/><Relationship Id="rId18" Type="http://schemas.openxmlformats.org/officeDocument/2006/relationships/slide" Target="slide265.xml"/><Relationship Id="rId26" Type="http://schemas.openxmlformats.org/officeDocument/2006/relationships/slide" Target="slide5.xml"/><Relationship Id="rId39" Type="http://schemas.openxmlformats.org/officeDocument/2006/relationships/slide" Target="slide115.xml"/><Relationship Id="rId21" Type="http://schemas.openxmlformats.org/officeDocument/2006/relationships/slide" Target="slide270.xml"/><Relationship Id="rId34" Type="http://schemas.openxmlformats.org/officeDocument/2006/relationships/slide" Target="slide95.xml"/><Relationship Id="rId42" Type="http://schemas.openxmlformats.org/officeDocument/2006/relationships/slide" Target="slide78.xml"/><Relationship Id="rId47" Type="http://schemas.openxmlformats.org/officeDocument/2006/relationships/slide" Target="slide93.xml"/><Relationship Id="rId50" Type="http://schemas.openxmlformats.org/officeDocument/2006/relationships/slide" Target="slide101.xml"/><Relationship Id="rId55" Type="http://schemas.openxmlformats.org/officeDocument/2006/relationships/slide" Target="slide121.xml"/><Relationship Id="rId63" Type="http://schemas.openxmlformats.org/officeDocument/2006/relationships/slide" Target="slide208.xml"/><Relationship Id="rId68" Type="http://schemas.openxmlformats.org/officeDocument/2006/relationships/slide" Target="slide205.xml"/><Relationship Id="rId76" Type="http://schemas.openxmlformats.org/officeDocument/2006/relationships/slide" Target="slide229.xml"/><Relationship Id="rId84" Type="http://schemas.openxmlformats.org/officeDocument/2006/relationships/slide" Target="slide111.xml"/><Relationship Id="rId89" Type="http://schemas.openxmlformats.org/officeDocument/2006/relationships/image" Target="../media/image9.png"/><Relationship Id="rId7" Type="http://schemas.openxmlformats.org/officeDocument/2006/relationships/slide" Target="slide237.xml"/><Relationship Id="rId71" Type="http://schemas.openxmlformats.org/officeDocument/2006/relationships/slide" Target="slide196.xml"/><Relationship Id="rId2" Type="http://schemas.openxmlformats.org/officeDocument/2006/relationships/slideLayout" Target="../slideLayouts/slideLayout5.xml"/><Relationship Id="rId16" Type="http://schemas.openxmlformats.org/officeDocument/2006/relationships/slide" Target="slide258.xml"/><Relationship Id="rId29" Type="http://schemas.openxmlformats.org/officeDocument/2006/relationships/slide" Target="slide7.xml"/><Relationship Id="rId11" Type="http://schemas.openxmlformats.org/officeDocument/2006/relationships/slide" Target="slide246.xml"/><Relationship Id="rId24" Type="http://schemas.openxmlformats.org/officeDocument/2006/relationships/slide" Target="slide272.xml"/><Relationship Id="rId32" Type="http://schemas.openxmlformats.org/officeDocument/2006/relationships/slide" Target="slide68.xml"/><Relationship Id="rId37" Type="http://schemas.openxmlformats.org/officeDocument/2006/relationships/slide" Target="slide109.xml"/><Relationship Id="rId40" Type="http://schemas.openxmlformats.org/officeDocument/2006/relationships/slide" Target="slide92.xml"/><Relationship Id="rId45" Type="http://schemas.openxmlformats.org/officeDocument/2006/relationships/slide" Target="slide107.xml"/><Relationship Id="rId53" Type="http://schemas.openxmlformats.org/officeDocument/2006/relationships/slide" Target="slide105.xml"/><Relationship Id="rId58" Type="http://schemas.openxmlformats.org/officeDocument/2006/relationships/slide" Target="slide123.xml"/><Relationship Id="rId66" Type="http://schemas.openxmlformats.org/officeDocument/2006/relationships/slide" Target="slide222.xml"/><Relationship Id="rId74" Type="http://schemas.openxmlformats.org/officeDocument/2006/relationships/slide" Target="slide226.xml"/><Relationship Id="rId79" Type="http://schemas.openxmlformats.org/officeDocument/2006/relationships/slide" Target="slide216.xml"/><Relationship Id="rId87" Type="http://schemas.openxmlformats.org/officeDocument/2006/relationships/slide" Target="slide102.xml"/><Relationship Id="rId5" Type="http://schemas.openxmlformats.org/officeDocument/2006/relationships/slide" Target="slide234.xml"/><Relationship Id="rId61" Type="http://schemas.openxmlformats.org/officeDocument/2006/relationships/slide" Target="slide181.xml"/><Relationship Id="rId82" Type="http://schemas.openxmlformats.org/officeDocument/2006/relationships/slide" Target="slide225.xml"/><Relationship Id="rId90" Type="http://schemas.openxmlformats.org/officeDocument/2006/relationships/image" Target="../media/image10.png"/><Relationship Id="rId19" Type="http://schemas.openxmlformats.org/officeDocument/2006/relationships/slide" Target="slide262.xml"/><Relationship Id="rId4" Type="http://schemas.openxmlformats.org/officeDocument/2006/relationships/slide" Target="slide6.xml"/><Relationship Id="rId9" Type="http://schemas.openxmlformats.org/officeDocument/2006/relationships/slide" Target="slide254.xml"/><Relationship Id="rId14" Type="http://schemas.openxmlformats.org/officeDocument/2006/relationships/slide" Target="slide252.xml"/><Relationship Id="rId22" Type="http://schemas.openxmlformats.org/officeDocument/2006/relationships/slide" Target="slide110.xml"/><Relationship Id="rId27" Type="http://schemas.openxmlformats.org/officeDocument/2006/relationships/slide" Target="slide268.xml"/><Relationship Id="rId30" Type="http://schemas.openxmlformats.org/officeDocument/2006/relationships/slide" Target="slide27.xml"/><Relationship Id="rId35" Type="http://schemas.openxmlformats.org/officeDocument/2006/relationships/slide" Target="slide98.xml"/><Relationship Id="rId43" Type="http://schemas.openxmlformats.org/officeDocument/2006/relationships/slide" Target="slide83.xml"/><Relationship Id="rId48" Type="http://schemas.openxmlformats.org/officeDocument/2006/relationships/slide" Target="slide117.xml"/><Relationship Id="rId56" Type="http://schemas.openxmlformats.org/officeDocument/2006/relationships/slide" Target="slide4.xml"/><Relationship Id="rId64" Type="http://schemas.openxmlformats.org/officeDocument/2006/relationships/slide" Target="slide211.xml"/><Relationship Id="rId69" Type="http://schemas.openxmlformats.org/officeDocument/2006/relationships/slide" Target="slide186.xml"/><Relationship Id="rId77" Type="http://schemas.openxmlformats.org/officeDocument/2006/relationships/slide" Target="slide204.xml"/><Relationship Id="rId8" Type="http://schemas.openxmlformats.org/officeDocument/2006/relationships/slide" Target="slide240.xml"/><Relationship Id="rId51" Type="http://schemas.openxmlformats.org/officeDocument/2006/relationships/slide" Target="slide103.xml"/><Relationship Id="rId72" Type="http://schemas.openxmlformats.org/officeDocument/2006/relationships/slide" Target="slide210.xml"/><Relationship Id="rId80" Type="http://schemas.openxmlformats.org/officeDocument/2006/relationships/slide" Target="slide217.xml"/><Relationship Id="rId85" Type="http://schemas.openxmlformats.org/officeDocument/2006/relationships/slide" Target="slide224.xml"/><Relationship Id="rId3" Type="http://schemas.openxmlformats.org/officeDocument/2006/relationships/notesSlide" Target="../notesSlides/notesSlide2.xml"/><Relationship Id="rId12" Type="http://schemas.openxmlformats.org/officeDocument/2006/relationships/slide" Target="slide248.xml"/><Relationship Id="rId17" Type="http://schemas.openxmlformats.org/officeDocument/2006/relationships/slide" Target="slide264.xml"/><Relationship Id="rId25" Type="http://schemas.openxmlformats.org/officeDocument/2006/relationships/slide" Target="slide273.xml"/><Relationship Id="rId33" Type="http://schemas.openxmlformats.org/officeDocument/2006/relationships/slide" Target="slide88.xml"/><Relationship Id="rId38" Type="http://schemas.openxmlformats.org/officeDocument/2006/relationships/slide" Target="slide113.xml"/><Relationship Id="rId46" Type="http://schemas.openxmlformats.org/officeDocument/2006/relationships/slide" Target="slide114.xml"/><Relationship Id="rId59" Type="http://schemas.openxmlformats.org/officeDocument/2006/relationships/slide" Target="slide142.xml"/><Relationship Id="rId67" Type="http://schemas.openxmlformats.org/officeDocument/2006/relationships/slide" Target="slide227.xml"/><Relationship Id="rId20" Type="http://schemas.openxmlformats.org/officeDocument/2006/relationships/slide" Target="slide3.xml"/><Relationship Id="rId41" Type="http://schemas.openxmlformats.org/officeDocument/2006/relationships/slide" Target="slide73.xml"/><Relationship Id="rId54" Type="http://schemas.openxmlformats.org/officeDocument/2006/relationships/slide" Target="slide112.xml"/><Relationship Id="rId62" Type="http://schemas.openxmlformats.org/officeDocument/2006/relationships/slide" Target="slide201.xml"/><Relationship Id="rId70" Type="http://schemas.openxmlformats.org/officeDocument/2006/relationships/slide" Target="slide191.xml"/><Relationship Id="rId75" Type="http://schemas.openxmlformats.org/officeDocument/2006/relationships/slide" Target="slide206.xml"/><Relationship Id="rId83" Type="http://schemas.openxmlformats.org/officeDocument/2006/relationships/slide" Target="slide233.xml"/><Relationship Id="rId88" Type="http://schemas.openxmlformats.org/officeDocument/2006/relationships/slide" Target="slide215.xml"/><Relationship Id="rId1" Type="http://schemas.openxmlformats.org/officeDocument/2006/relationships/tags" Target="../tags/tag1.xml"/><Relationship Id="rId6" Type="http://schemas.openxmlformats.org/officeDocument/2006/relationships/slide" Target="slide235.xml"/><Relationship Id="rId15" Type="http://schemas.openxmlformats.org/officeDocument/2006/relationships/slide" Target="slide256.xml"/><Relationship Id="rId23" Type="http://schemas.openxmlformats.org/officeDocument/2006/relationships/slide" Target="slide271.xml"/><Relationship Id="rId28" Type="http://schemas.openxmlformats.org/officeDocument/2006/relationships/slide" Target="slide266.xml"/><Relationship Id="rId36" Type="http://schemas.openxmlformats.org/officeDocument/2006/relationships/slide" Target="slide106.xml"/><Relationship Id="rId49" Type="http://schemas.openxmlformats.org/officeDocument/2006/relationships/slide" Target="slide91.xml"/><Relationship Id="rId57" Type="http://schemas.openxmlformats.org/officeDocument/2006/relationships/slide" Target="slide122.xml"/><Relationship Id="rId10" Type="http://schemas.openxmlformats.org/officeDocument/2006/relationships/slide" Target="slide239.xml"/><Relationship Id="rId31" Type="http://schemas.openxmlformats.org/officeDocument/2006/relationships/slide" Target="slide60.xml"/><Relationship Id="rId44" Type="http://schemas.openxmlformats.org/officeDocument/2006/relationships/slide" Target="slide97.xml"/><Relationship Id="rId52" Type="http://schemas.openxmlformats.org/officeDocument/2006/relationships/slide" Target="slide104.xml"/><Relationship Id="rId60" Type="http://schemas.openxmlformats.org/officeDocument/2006/relationships/slide" Target="slide173.xml"/><Relationship Id="rId65" Type="http://schemas.openxmlformats.org/officeDocument/2006/relationships/slide" Target="slide219.xml"/><Relationship Id="rId73" Type="http://schemas.openxmlformats.org/officeDocument/2006/relationships/slide" Target="slide220.xml"/><Relationship Id="rId78" Type="http://schemas.openxmlformats.org/officeDocument/2006/relationships/slide" Target="slide214.xml"/><Relationship Id="rId81" Type="http://schemas.openxmlformats.org/officeDocument/2006/relationships/slide" Target="slide218.xml"/><Relationship Id="rId86" Type="http://schemas.openxmlformats.org/officeDocument/2006/relationships/slide" Target="slide269.xml"/></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200.xml.rels><?xml version="1.0" encoding="UTF-8" standalone="yes"?>
<Relationships xmlns="http://schemas.openxmlformats.org/package/2006/relationships"><Relationship Id="rId8" Type="http://schemas.openxmlformats.org/officeDocument/2006/relationships/package" Target="../embeddings/Microsoft_Excel_Worksheet116.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6.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71.png"/><Relationship Id="rId9" Type="http://schemas.openxmlformats.org/officeDocument/2006/relationships/image" Target="../media/image261.wmf"/></Relationships>
</file>

<file path=ppt/slides/_rels/slide201.xml.rels><?xml version="1.0" encoding="UTF-8" standalone="yes"?>
<Relationships xmlns="http://schemas.openxmlformats.org/package/2006/relationships"><Relationship Id="rId8" Type="http://schemas.openxmlformats.org/officeDocument/2006/relationships/package" Target="../embeddings/Microsoft_Excel_Worksheet117.xlsx"/><Relationship Id="rId3" Type="http://schemas.openxmlformats.org/officeDocument/2006/relationships/image" Target="../media/image27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7.xml"/><Relationship Id="rId6" Type="http://schemas.openxmlformats.org/officeDocument/2006/relationships/slide" Target="slide122.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4.wmf"/></Relationships>
</file>

<file path=ppt/slides/_rels/slide202.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8.xml"/><Relationship Id="rId6" Type="http://schemas.openxmlformats.org/officeDocument/2006/relationships/slide" Target="slide122.xml"/><Relationship Id="rId5" Type="http://schemas.openxmlformats.org/officeDocument/2006/relationships/image" Target="../media/image13.png"/><Relationship Id="rId4" Type="http://schemas.openxmlformats.org/officeDocument/2006/relationships/image" Target="../media/image9.png"/></Relationships>
</file>

<file path=ppt/slides/_rels/slide20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9.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74.png"/></Relationships>
</file>

<file path=ppt/slides/_rels/slide204.xml.rels><?xml version="1.0" encoding="UTF-8" standalone="yes"?>
<Relationships xmlns="http://schemas.openxmlformats.org/package/2006/relationships"><Relationship Id="rId8" Type="http://schemas.openxmlformats.org/officeDocument/2006/relationships/image" Target="../media/image276.wmf"/><Relationship Id="rId3" Type="http://schemas.openxmlformats.org/officeDocument/2006/relationships/image" Target="../media/image275.png"/><Relationship Id="rId7" Type="http://schemas.openxmlformats.org/officeDocument/2006/relationships/package" Target="../embeddings/Microsoft_Excel_Worksheet118.xlsx"/><Relationship Id="rId2" Type="http://schemas.openxmlformats.org/officeDocument/2006/relationships/slideLayout" Target="../slideLayouts/slideLayout5.xml"/><Relationship Id="rId1" Type="http://schemas.openxmlformats.org/officeDocument/2006/relationships/tags" Target="../tags/tag180.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05.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image" Target="../media/image277.png"/><Relationship Id="rId7" Type="http://schemas.openxmlformats.org/officeDocument/2006/relationships/package" Target="../embeddings/Microsoft_Excel_Worksheet119.xlsx"/><Relationship Id="rId2" Type="http://schemas.openxmlformats.org/officeDocument/2006/relationships/slideLayout" Target="../slideLayouts/slideLayout5.xml"/><Relationship Id="rId1" Type="http://schemas.openxmlformats.org/officeDocument/2006/relationships/tags" Target="../tags/tag181.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06.xml.rels><?xml version="1.0" encoding="UTF-8" standalone="yes"?>
<Relationships xmlns="http://schemas.openxmlformats.org/package/2006/relationships"><Relationship Id="rId8" Type="http://schemas.openxmlformats.org/officeDocument/2006/relationships/package" Target="../embeddings/Microsoft_Excel_Worksheet120.xlsx"/><Relationship Id="rId3" Type="http://schemas.openxmlformats.org/officeDocument/2006/relationships/image" Target="../media/image27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82.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 Id="rId9" Type="http://schemas.openxmlformats.org/officeDocument/2006/relationships/image" Target="../media/image21.wmf"/></Relationships>
</file>

<file path=ppt/slides/_rels/slide20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3.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80.png"/></Relationships>
</file>

<file path=ppt/slides/_rels/slide208.xml.rels><?xml version="1.0" encoding="UTF-8" standalone="yes"?>
<Relationships xmlns="http://schemas.openxmlformats.org/package/2006/relationships"><Relationship Id="rId8" Type="http://schemas.openxmlformats.org/officeDocument/2006/relationships/package" Target="../embeddings/Microsoft_Excel_Worksheet121.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4.xml"/><Relationship Id="rId6" Type="http://schemas.openxmlformats.org/officeDocument/2006/relationships/slide" Target="slide122.xml"/><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281.png"/><Relationship Id="rId9" Type="http://schemas.openxmlformats.org/officeDocument/2006/relationships/image" Target="../media/image282.wmf"/></Relationships>
</file>

<file path=ppt/slides/_rels/slide20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slideLayout" Target="../slideLayouts/slideLayout5.xml"/><Relationship Id="rId1" Type="http://schemas.openxmlformats.org/officeDocument/2006/relationships/tags" Target="../tags/tag185.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png"/></Relationships>
</file>

<file path=ppt/slides/_rels/slide2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6.xml"/><Relationship Id="rId6" Type="http://schemas.openxmlformats.org/officeDocument/2006/relationships/slide" Target="slide122.xml"/><Relationship Id="rId5" Type="http://schemas.openxmlformats.org/officeDocument/2006/relationships/image" Target="../media/image9.png"/><Relationship Id="rId10" Type="http://schemas.openxmlformats.org/officeDocument/2006/relationships/image" Target="../media/image285.wmf"/><Relationship Id="rId4" Type="http://schemas.openxmlformats.org/officeDocument/2006/relationships/image" Target="../media/image284.png"/><Relationship Id="rId9" Type="http://schemas.openxmlformats.org/officeDocument/2006/relationships/package" Target="../embeddings/Microsoft_Excel_Worksheet122.xlsx"/></Relationships>
</file>

<file path=ppt/slides/_rels/slide211.xml.rels><?xml version="1.0" encoding="UTF-8" standalone="yes"?>
<Relationships xmlns="http://schemas.openxmlformats.org/package/2006/relationships"><Relationship Id="rId8" Type="http://schemas.openxmlformats.org/officeDocument/2006/relationships/package" Target="../embeddings/Microsoft_Excel_Worksheet123.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7.xml"/><Relationship Id="rId6" Type="http://schemas.openxmlformats.org/officeDocument/2006/relationships/slide" Target="slide122.xml"/><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286.png"/><Relationship Id="rId9" Type="http://schemas.openxmlformats.org/officeDocument/2006/relationships/image" Target="../media/image287.wmf"/></Relationships>
</file>

<file path=ppt/slides/_rels/slide212.xml.rels><?xml version="1.0" encoding="UTF-8" standalone="yes"?>
<Relationships xmlns="http://schemas.openxmlformats.org/package/2006/relationships"><Relationship Id="rId3" Type="http://schemas.openxmlformats.org/officeDocument/2006/relationships/image" Target="../media/image28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88.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1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slideLayout" Target="../slideLayouts/slideLayout5.xml"/><Relationship Id="rId1" Type="http://schemas.openxmlformats.org/officeDocument/2006/relationships/tags" Target="../tags/tag189.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14.xml.rels><?xml version="1.0" encoding="UTF-8" standalone="yes"?>
<Relationships xmlns="http://schemas.openxmlformats.org/package/2006/relationships"><Relationship Id="rId8" Type="http://schemas.openxmlformats.org/officeDocument/2006/relationships/package" Target="../embeddings/Microsoft_Excel_Worksheet124.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0.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90.png"/><Relationship Id="rId9" Type="http://schemas.openxmlformats.org/officeDocument/2006/relationships/image" Target="../media/image291.wmf"/></Relationships>
</file>

<file path=ppt/slides/_rels/slide2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1.xml"/><Relationship Id="rId6" Type="http://schemas.openxmlformats.org/officeDocument/2006/relationships/slide" Target="slide122.xml"/><Relationship Id="rId5" Type="http://schemas.openxmlformats.org/officeDocument/2006/relationships/image" Target="../media/image9.png"/><Relationship Id="rId10" Type="http://schemas.openxmlformats.org/officeDocument/2006/relationships/image" Target="../media/image293.wmf"/><Relationship Id="rId4" Type="http://schemas.openxmlformats.org/officeDocument/2006/relationships/image" Target="../media/image292.png"/><Relationship Id="rId9" Type="http://schemas.openxmlformats.org/officeDocument/2006/relationships/package" Target="../embeddings/Microsoft_Excel_Worksheet125.xlsx"/></Relationships>
</file>

<file path=ppt/slides/_rels/slide216.xml.rels><?xml version="1.0" encoding="UTF-8" standalone="yes"?>
<Relationships xmlns="http://schemas.openxmlformats.org/package/2006/relationships"><Relationship Id="rId8" Type="http://schemas.openxmlformats.org/officeDocument/2006/relationships/package" Target="../embeddings/Microsoft_Excel_Worksheet126.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2.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94.png"/><Relationship Id="rId9" Type="http://schemas.openxmlformats.org/officeDocument/2006/relationships/image" Target="../media/image150.wmf"/></Relationships>
</file>

<file path=ppt/slides/_rels/slide217.xml.rels><?xml version="1.0" encoding="UTF-8" standalone="yes"?>
<Relationships xmlns="http://schemas.openxmlformats.org/package/2006/relationships"><Relationship Id="rId8" Type="http://schemas.openxmlformats.org/officeDocument/2006/relationships/package" Target="../embeddings/Microsoft_Excel_Worksheet127.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3.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95.png"/><Relationship Id="rId9" Type="http://schemas.openxmlformats.org/officeDocument/2006/relationships/image" Target="../media/image296.wmf"/></Relationships>
</file>

<file path=ppt/slides/_rels/slide218.xml.rels><?xml version="1.0" encoding="UTF-8" standalone="yes"?>
<Relationships xmlns="http://schemas.openxmlformats.org/package/2006/relationships"><Relationship Id="rId8" Type="http://schemas.openxmlformats.org/officeDocument/2006/relationships/package" Target="../embeddings/Microsoft_Excel_Worksheet128.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4.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97.png"/><Relationship Id="rId9" Type="http://schemas.openxmlformats.org/officeDocument/2006/relationships/image" Target="../media/image298.wmf"/></Relationships>
</file>

<file path=ppt/slides/_rels/slide219.xml.rels><?xml version="1.0" encoding="UTF-8" standalone="yes"?>
<Relationships xmlns="http://schemas.openxmlformats.org/package/2006/relationships"><Relationship Id="rId8" Type="http://schemas.openxmlformats.org/officeDocument/2006/relationships/package" Target="../embeddings/Microsoft_Excel_Worksheet129.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5.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299.png"/><Relationship Id="rId9" Type="http://schemas.openxmlformats.org/officeDocument/2006/relationships/image" Target="../media/image300.wmf"/></Relationships>
</file>

<file path=ppt/slides/_rels/slide2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220.xml.rels><?xml version="1.0" encoding="UTF-8" standalone="yes"?>
<Relationships xmlns="http://schemas.openxmlformats.org/package/2006/relationships"><Relationship Id="rId8" Type="http://schemas.openxmlformats.org/officeDocument/2006/relationships/package" Target="../embeddings/Microsoft_Excel_Worksheet130.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6.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301.png"/><Relationship Id="rId9" Type="http://schemas.openxmlformats.org/officeDocument/2006/relationships/image" Target="../media/image302.wmf"/></Relationships>
</file>

<file path=ppt/slides/_rels/slide221.xml.rels><?xml version="1.0" encoding="UTF-8" standalone="yes"?>
<Relationships xmlns="http://schemas.openxmlformats.org/package/2006/relationships"><Relationship Id="rId8" Type="http://schemas.openxmlformats.org/officeDocument/2006/relationships/package" Target="../embeddings/Microsoft_Excel_Worksheet131.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7.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303.png"/><Relationship Id="rId9" Type="http://schemas.openxmlformats.org/officeDocument/2006/relationships/image" Target="../media/image304.wmf"/></Relationships>
</file>

<file path=ppt/slides/_rels/slide222.xml.rels><?xml version="1.0" encoding="UTF-8" standalone="yes"?>
<Relationships xmlns="http://schemas.openxmlformats.org/package/2006/relationships"><Relationship Id="rId8" Type="http://schemas.openxmlformats.org/officeDocument/2006/relationships/package" Target="../embeddings/Microsoft_Excel_Worksheet132.xlsx"/><Relationship Id="rId3" Type="http://schemas.openxmlformats.org/officeDocument/2006/relationships/image" Target="../media/image30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8.xml"/><Relationship Id="rId6" Type="http://schemas.openxmlformats.org/officeDocument/2006/relationships/slide" Target="slide122.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306.wmf"/></Relationships>
</file>

<file path=ppt/slides/_rels/slide2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9.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307.png"/></Relationships>
</file>

<file path=ppt/slides/_rels/slide224.xml.rels><?xml version="1.0" encoding="UTF-8" standalone="yes"?>
<Relationships xmlns="http://schemas.openxmlformats.org/package/2006/relationships"><Relationship Id="rId8" Type="http://schemas.openxmlformats.org/officeDocument/2006/relationships/package" Target="../embeddings/Microsoft_Excel_Worksheet133.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0.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308.png"/><Relationship Id="rId9" Type="http://schemas.openxmlformats.org/officeDocument/2006/relationships/image" Target="../media/image21.wmf"/></Relationships>
</file>

<file path=ppt/slides/_rels/slide225.xml.rels><?xml version="1.0" encoding="UTF-8" standalone="yes"?>
<Relationships xmlns="http://schemas.openxmlformats.org/package/2006/relationships"><Relationship Id="rId8" Type="http://schemas.openxmlformats.org/officeDocument/2006/relationships/image" Target="../media/image310.wmf"/><Relationship Id="rId3" Type="http://schemas.openxmlformats.org/officeDocument/2006/relationships/image" Target="../media/image309.png"/><Relationship Id="rId7" Type="http://schemas.openxmlformats.org/officeDocument/2006/relationships/package" Target="../embeddings/Microsoft_Excel_Worksheet134.xlsx"/><Relationship Id="rId2" Type="http://schemas.openxmlformats.org/officeDocument/2006/relationships/slideLayout" Target="../slideLayouts/slideLayout5.xml"/><Relationship Id="rId1" Type="http://schemas.openxmlformats.org/officeDocument/2006/relationships/tags" Target="../tags/tag201.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26.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image" Target="../media/image311.png"/><Relationship Id="rId7" Type="http://schemas.openxmlformats.org/officeDocument/2006/relationships/package" Target="../embeddings/Microsoft_Excel_Worksheet135.xlsx"/><Relationship Id="rId2" Type="http://schemas.openxmlformats.org/officeDocument/2006/relationships/slideLayout" Target="../slideLayouts/slideLayout5.xml"/><Relationship Id="rId1" Type="http://schemas.openxmlformats.org/officeDocument/2006/relationships/tags" Target="../tags/tag202.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27.xml.rels><?xml version="1.0" encoding="UTF-8" standalone="yes"?>
<Relationships xmlns="http://schemas.openxmlformats.org/package/2006/relationships"><Relationship Id="rId8" Type="http://schemas.openxmlformats.org/officeDocument/2006/relationships/package" Target="../embeddings/Microsoft_Excel_Worksheet136.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3.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313.png"/><Relationship Id="rId9" Type="http://schemas.openxmlformats.org/officeDocument/2006/relationships/image" Target="../media/image224.wmf"/></Relationships>
</file>

<file path=ppt/slides/_rels/slide228.xml.rels><?xml version="1.0" encoding="UTF-8" standalone="yes"?>
<Relationships xmlns="http://schemas.openxmlformats.org/package/2006/relationships"><Relationship Id="rId8" Type="http://schemas.openxmlformats.org/officeDocument/2006/relationships/image" Target="../media/image315.wmf"/><Relationship Id="rId3" Type="http://schemas.openxmlformats.org/officeDocument/2006/relationships/image" Target="../media/image314.png"/><Relationship Id="rId7" Type="http://schemas.openxmlformats.org/officeDocument/2006/relationships/package" Target="../embeddings/Microsoft_Excel_Worksheet137.xlsx"/><Relationship Id="rId2" Type="http://schemas.openxmlformats.org/officeDocument/2006/relationships/slideLayout" Target="../slideLayouts/slideLayout5.xml"/><Relationship Id="rId1" Type="http://schemas.openxmlformats.org/officeDocument/2006/relationships/tags" Target="../tags/tag204.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29.xml.rels><?xml version="1.0" encoding="UTF-8" standalone="yes"?>
<Relationships xmlns="http://schemas.openxmlformats.org/package/2006/relationships"><Relationship Id="rId8" Type="http://schemas.openxmlformats.org/officeDocument/2006/relationships/image" Target="../media/image317.wmf"/><Relationship Id="rId3" Type="http://schemas.openxmlformats.org/officeDocument/2006/relationships/image" Target="../media/image316.png"/><Relationship Id="rId7" Type="http://schemas.openxmlformats.org/officeDocument/2006/relationships/package" Target="../embeddings/Microsoft_Excel_Worksheet138.xlsx"/><Relationship Id="rId2" Type="http://schemas.openxmlformats.org/officeDocument/2006/relationships/slideLayout" Target="../slideLayouts/slideLayout5.xml"/><Relationship Id="rId1" Type="http://schemas.openxmlformats.org/officeDocument/2006/relationships/tags" Target="../tags/tag205.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9.emf"/><Relationship Id="rId4" Type="http://schemas.openxmlformats.org/officeDocument/2006/relationships/slide" Target="slide6.xml"/><Relationship Id="rId9" Type="http://schemas.openxmlformats.org/officeDocument/2006/relationships/image" Target="../media/image20.png"/></Relationships>
</file>

<file path=ppt/slides/_rels/slide230.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318.png"/><Relationship Id="rId7" Type="http://schemas.openxmlformats.org/officeDocument/2006/relationships/package" Target="../embeddings/Microsoft_Excel_Worksheet139.xlsx"/><Relationship Id="rId2" Type="http://schemas.openxmlformats.org/officeDocument/2006/relationships/slideLayout" Target="../slideLayouts/slideLayout5.xml"/><Relationship Id="rId1" Type="http://schemas.openxmlformats.org/officeDocument/2006/relationships/tags" Target="../tags/tag206.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31.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319.png"/><Relationship Id="rId7" Type="http://schemas.openxmlformats.org/officeDocument/2006/relationships/package" Target="../embeddings/Microsoft_Excel_Worksheet140.xlsx"/><Relationship Id="rId2" Type="http://schemas.openxmlformats.org/officeDocument/2006/relationships/slideLayout" Target="../slideLayouts/slideLayout5.xml"/><Relationship Id="rId1" Type="http://schemas.openxmlformats.org/officeDocument/2006/relationships/tags" Target="../tags/tag207.xml"/><Relationship Id="rId6" Type="http://schemas.openxmlformats.org/officeDocument/2006/relationships/image" Target="../media/image12.png"/><Relationship Id="rId5" Type="http://schemas.openxmlformats.org/officeDocument/2006/relationships/slide" Target="slide122.xml"/><Relationship Id="rId4" Type="http://schemas.openxmlformats.org/officeDocument/2006/relationships/image" Target="../media/image9.png"/></Relationships>
</file>

<file path=ppt/slides/_rels/slide232.xml.rels><?xml version="1.0" encoding="UTF-8" standalone="yes"?>
<Relationships xmlns="http://schemas.openxmlformats.org/package/2006/relationships"><Relationship Id="rId8" Type="http://schemas.openxmlformats.org/officeDocument/2006/relationships/package" Target="../embeddings/Microsoft_Excel_Worksheet141.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8.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320.png"/><Relationship Id="rId9" Type="http://schemas.openxmlformats.org/officeDocument/2006/relationships/image" Target="../media/image321.wmf"/></Relationships>
</file>

<file path=ppt/slides/_rels/slide233.xml.rels><?xml version="1.0" encoding="UTF-8" standalone="yes"?>
<Relationships xmlns="http://schemas.openxmlformats.org/package/2006/relationships"><Relationship Id="rId8" Type="http://schemas.openxmlformats.org/officeDocument/2006/relationships/package" Target="../embeddings/Microsoft_Excel_Worksheet142.xlsx"/><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9.xml"/><Relationship Id="rId6" Type="http://schemas.openxmlformats.org/officeDocument/2006/relationships/slide" Target="slide122.xml"/><Relationship Id="rId5" Type="http://schemas.openxmlformats.org/officeDocument/2006/relationships/image" Target="../media/image9.png"/><Relationship Id="rId4" Type="http://schemas.openxmlformats.org/officeDocument/2006/relationships/image" Target="../media/image322.png"/><Relationship Id="rId9" Type="http://schemas.openxmlformats.org/officeDocument/2006/relationships/image" Target="../media/image323.wmf"/></Relationships>
</file>

<file path=ppt/slides/_rels/slide2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248.xml"/><Relationship Id="rId18" Type="http://schemas.openxmlformats.org/officeDocument/2006/relationships/slide" Target="slide264.xml"/><Relationship Id="rId3" Type="http://schemas.openxmlformats.org/officeDocument/2006/relationships/notesSlide" Target="../notesSlides/notesSlide14.xml"/><Relationship Id="rId21" Type="http://schemas.openxmlformats.org/officeDocument/2006/relationships/slide" Target="slide268.xml"/><Relationship Id="rId7" Type="http://schemas.openxmlformats.org/officeDocument/2006/relationships/slide" Target="slide240.xml"/><Relationship Id="rId12" Type="http://schemas.openxmlformats.org/officeDocument/2006/relationships/slide" Target="slide246.xml"/><Relationship Id="rId17" Type="http://schemas.openxmlformats.org/officeDocument/2006/relationships/slide" Target="slide258.xml"/><Relationship Id="rId2" Type="http://schemas.openxmlformats.org/officeDocument/2006/relationships/slideLayout" Target="../slideLayouts/slideLayout3.xml"/><Relationship Id="rId16" Type="http://schemas.openxmlformats.org/officeDocument/2006/relationships/slide" Target="slide256.xml"/><Relationship Id="rId20" Type="http://schemas.openxmlformats.org/officeDocument/2006/relationships/slide" Target="slide262.xml"/><Relationship Id="rId1" Type="http://schemas.openxmlformats.org/officeDocument/2006/relationships/tags" Target="../tags/tag210.xml"/><Relationship Id="rId6" Type="http://schemas.openxmlformats.org/officeDocument/2006/relationships/slide" Target="slide237.xml"/><Relationship Id="rId11" Type="http://schemas.openxmlformats.org/officeDocument/2006/relationships/slide" Target="slide239.xml"/><Relationship Id="rId5" Type="http://schemas.openxmlformats.org/officeDocument/2006/relationships/slide" Target="slide235.xml"/><Relationship Id="rId15" Type="http://schemas.openxmlformats.org/officeDocument/2006/relationships/slide" Target="slide252.xml"/><Relationship Id="rId10" Type="http://schemas.openxmlformats.org/officeDocument/2006/relationships/slide" Target="slide266.xml"/><Relationship Id="rId19" Type="http://schemas.openxmlformats.org/officeDocument/2006/relationships/slide" Target="slide265.xml"/><Relationship Id="rId4" Type="http://schemas.openxmlformats.org/officeDocument/2006/relationships/image" Target="../media/image9.png"/><Relationship Id="rId9" Type="http://schemas.openxmlformats.org/officeDocument/2006/relationships/slide" Target="slide254.xml"/><Relationship Id="rId14" Type="http://schemas.openxmlformats.org/officeDocument/2006/relationships/slide" Target="slide250.xml"/><Relationship Id="rId22" Type="http://schemas.openxmlformats.org/officeDocument/2006/relationships/slide" Target="slide269.xml"/></Relationships>
</file>

<file path=ppt/slides/_rels/slide235.xml.rels><?xml version="1.0" encoding="UTF-8" standalone="yes"?>
<Relationships xmlns="http://schemas.openxmlformats.org/package/2006/relationships"><Relationship Id="rId8" Type="http://schemas.openxmlformats.org/officeDocument/2006/relationships/package" Target="../embeddings/Microsoft_Excel_Worksheet143.xlsx"/><Relationship Id="rId3" Type="http://schemas.openxmlformats.org/officeDocument/2006/relationships/image" Target="../media/image32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34.xml"/><Relationship Id="rId9" Type="http://schemas.openxmlformats.org/officeDocument/2006/relationships/image" Target="../media/image325.wmf"/></Relationships>
</file>

<file path=ppt/slides/_rels/slide236.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slideLayout" Target="../slideLayouts/slideLayout5.xml"/><Relationship Id="rId1" Type="http://schemas.openxmlformats.org/officeDocument/2006/relationships/tags" Target="../tags/tag2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34.xml"/></Relationships>
</file>

<file path=ppt/slides/_rels/slide237.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327.png"/><Relationship Id="rId7" Type="http://schemas.openxmlformats.org/officeDocument/2006/relationships/package" Target="../embeddings/Microsoft_Excel_Worksheet144.xlsx"/><Relationship Id="rId2" Type="http://schemas.openxmlformats.org/officeDocument/2006/relationships/slideLayout" Target="../slideLayouts/slideLayout5.xml"/><Relationship Id="rId1" Type="http://schemas.openxmlformats.org/officeDocument/2006/relationships/tags" Target="../tags/tag213.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13.png"/></Relationships>
</file>

<file path=ppt/slides/_rels/slide23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slideLayout" Target="../slideLayouts/slideLayout5.xml"/><Relationship Id="rId1" Type="http://schemas.openxmlformats.org/officeDocument/2006/relationships/tags" Target="../tags/tag214.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39.xml.rels><?xml version="1.0" encoding="UTF-8" standalone="yes"?>
<Relationships xmlns="http://schemas.openxmlformats.org/package/2006/relationships"><Relationship Id="rId8" Type="http://schemas.openxmlformats.org/officeDocument/2006/relationships/image" Target="../media/image330.wmf"/><Relationship Id="rId3" Type="http://schemas.openxmlformats.org/officeDocument/2006/relationships/image" Target="../media/image329.png"/><Relationship Id="rId7" Type="http://schemas.openxmlformats.org/officeDocument/2006/relationships/package" Target="../embeddings/Microsoft_Excel_Worksheet145.xlsx"/><Relationship Id="rId2" Type="http://schemas.openxmlformats.org/officeDocument/2006/relationships/slideLayout" Target="../slideLayouts/slideLayout5.xml"/><Relationship Id="rId1" Type="http://schemas.openxmlformats.org/officeDocument/2006/relationships/tags" Target="../tags/tag215.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0.png"/><Relationship Id="rId4" Type="http://schemas.openxmlformats.org/officeDocument/2006/relationships/image" Target="../media/image36.png"/><Relationship Id="rId9" Type="http://schemas.openxmlformats.org/officeDocument/2006/relationships/image" Target="../media/image19.emf"/></Relationships>
</file>

<file path=ppt/slides/_rels/slide240.xml.rels><?xml version="1.0" encoding="UTF-8" standalone="yes"?>
<Relationships xmlns="http://schemas.openxmlformats.org/package/2006/relationships"><Relationship Id="rId8" Type="http://schemas.openxmlformats.org/officeDocument/2006/relationships/package" Target="../embeddings/Microsoft_Excel_Worksheet146.xlsx"/><Relationship Id="rId3" Type="http://schemas.openxmlformats.org/officeDocument/2006/relationships/image" Target="../media/image33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16.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32.wmf"/></Relationships>
</file>

<file path=ppt/slides/_rels/slide241.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slideLayout" Target="../slideLayouts/slideLayout5.xml"/><Relationship Id="rId1" Type="http://schemas.openxmlformats.org/officeDocument/2006/relationships/tags" Target="../tags/tag217.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42.xml.rels><?xml version="1.0" encoding="UTF-8" standalone="yes"?>
<Relationships xmlns="http://schemas.openxmlformats.org/package/2006/relationships"><Relationship Id="rId8" Type="http://schemas.openxmlformats.org/officeDocument/2006/relationships/package" Target="../embeddings/Microsoft_Excel_Worksheet147.xlsx"/><Relationship Id="rId3" Type="http://schemas.openxmlformats.org/officeDocument/2006/relationships/image" Target="../media/image33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18.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35.wmf"/></Relationships>
</file>

<file path=ppt/slides/_rels/slide24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5.xml"/><Relationship Id="rId1" Type="http://schemas.openxmlformats.org/officeDocument/2006/relationships/tags" Target="../tags/tag219.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44.xml.rels><?xml version="1.0" encoding="UTF-8" standalone="yes"?>
<Relationships xmlns="http://schemas.openxmlformats.org/package/2006/relationships"><Relationship Id="rId8" Type="http://schemas.openxmlformats.org/officeDocument/2006/relationships/package" Target="../embeddings/Microsoft_Excel_Worksheet148.xlsx"/><Relationship Id="rId3" Type="http://schemas.openxmlformats.org/officeDocument/2006/relationships/image" Target="../media/image33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20.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38.wmf"/></Relationships>
</file>

<file path=ppt/slides/_rels/slide24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slideLayout" Target="../slideLayouts/slideLayout5.xml"/><Relationship Id="rId1" Type="http://schemas.openxmlformats.org/officeDocument/2006/relationships/tags" Target="../tags/tag221.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46.xml.rels><?xml version="1.0" encoding="UTF-8" standalone="yes"?>
<Relationships xmlns="http://schemas.openxmlformats.org/package/2006/relationships"><Relationship Id="rId8" Type="http://schemas.openxmlformats.org/officeDocument/2006/relationships/package" Target="../embeddings/Microsoft_Excel_Worksheet149.xlsx"/><Relationship Id="rId3" Type="http://schemas.openxmlformats.org/officeDocument/2006/relationships/image" Target="../media/image34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22.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124.wmf"/></Relationships>
</file>

<file path=ppt/slides/_rels/slide24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slideLayout" Target="../slideLayouts/slideLayout5.xml"/><Relationship Id="rId1" Type="http://schemas.openxmlformats.org/officeDocument/2006/relationships/tags" Target="../tags/tag223.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48.xml.rels><?xml version="1.0" encoding="UTF-8" standalone="yes"?>
<Relationships xmlns="http://schemas.openxmlformats.org/package/2006/relationships"><Relationship Id="rId8" Type="http://schemas.openxmlformats.org/officeDocument/2006/relationships/package" Target="../embeddings/Microsoft_Excel_Worksheet150.xlsx"/><Relationship Id="rId3" Type="http://schemas.openxmlformats.org/officeDocument/2006/relationships/image" Target="../media/image34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24.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43.wmf"/></Relationships>
</file>

<file path=ppt/slides/_rels/slide249.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slideLayout" Target="../slideLayouts/slideLayout5.xml"/><Relationship Id="rId1" Type="http://schemas.openxmlformats.org/officeDocument/2006/relationships/tags" Target="../tags/tag225.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png"/></Relationships>
</file>

<file path=ppt/slides/_rels/slide2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45.png"/><Relationship Id="rId7" Type="http://schemas.openxmlformats.org/officeDocument/2006/relationships/image" Target="../media/image346.emf"/><Relationship Id="rId2" Type="http://schemas.openxmlformats.org/officeDocument/2006/relationships/slideLayout" Target="../slideLayouts/slideLayout5.xml"/><Relationship Id="rId1" Type="http://schemas.openxmlformats.org/officeDocument/2006/relationships/tags" Target="../tags/tag226.xml"/><Relationship Id="rId6" Type="http://schemas.openxmlformats.org/officeDocument/2006/relationships/image" Target="../media/image12.png"/><Relationship Id="rId5" Type="http://schemas.openxmlformats.org/officeDocument/2006/relationships/slide" Target="slide234.xml"/><Relationship Id="rId10" Type="http://schemas.openxmlformats.org/officeDocument/2006/relationships/image" Target="../media/image21.wmf"/><Relationship Id="rId4" Type="http://schemas.openxmlformats.org/officeDocument/2006/relationships/image" Target="../media/image9.png"/><Relationship Id="rId9" Type="http://schemas.openxmlformats.org/officeDocument/2006/relationships/package" Target="../embeddings/Microsoft_Excel_Worksheet151.xlsx"/></Relationships>
</file>

<file path=ppt/slides/_rels/slide251.xml.rels><?xml version="1.0" encoding="UTF-8" standalone="yes"?>
<Relationships xmlns="http://schemas.openxmlformats.org/package/2006/relationships"><Relationship Id="rId3" Type="http://schemas.openxmlformats.org/officeDocument/2006/relationships/image" Target="../media/image347.png"/><Relationship Id="rId7" Type="http://schemas.openxmlformats.org/officeDocument/2006/relationships/image" Target="../media/image346.emf"/><Relationship Id="rId2" Type="http://schemas.openxmlformats.org/officeDocument/2006/relationships/slideLayout" Target="../slideLayouts/slideLayout5.xml"/><Relationship Id="rId1" Type="http://schemas.openxmlformats.org/officeDocument/2006/relationships/tags" Target="../tags/tag227.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52.xml.rels><?xml version="1.0" encoding="UTF-8" standalone="yes"?>
<Relationships xmlns="http://schemas.openxmlformats.org/package/2006/relationships"><Relationship Id="rId8" Type="http://schemas.openxmlformats.org/officeDocument/2006/relationships/package" Target="../embeddings/Microsoft_Excel_Worksheet152.xlsx"/><Relationship Id="rId3" Type="http://schemas.openxmlformats.org/officeDocument/2006/relationships/image" Target="../media/image34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28.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49.wmf"/></Relationships>
</file>

<file path=ppt/slides/_rels/slide25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slideLayout" Target="../slideLayouts/slideLayout5.xml"/><Relationship Id="rId1" Type="http://schemas.openxmlformats.org/officeDocument/2006/relationships/tags" Target="../tags/tag229.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5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1.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30.xml"/><Relationship Id="rId6" Type="http://schemas.openxmlformats.org/officeDocument/2006/relationships/image" Target="../media/image12.png"/><Relationship Id="rId5" Type="http://schemas.openxmlformats.org/officeDocument/2006/relationships/slide" Target="slide234.xml"/><Relationship Id="rId10" Type="http://schemas.openxmlformats.org/officeDocument/2006/relationships/image" Target="../media/image352.wmf"/><Relationship Id="rId4" Type="http://schemas.openxmlformats.org/officeDocument/2006/relationships/image" Target="../media/image9.png"/><Relationship Id="rId9" Type="http://schemas.openxmlformats.org/officeDocument/2006/relationships/package" Target="../embeddings/Microsoft_Excel_Worksheet153.xlsx"/></Relationships>
</file>

<file path=ppt/slides/_rels/slide255.xml.rels><?xml version="1.0" encoding="UTF-8" standalone="yes"?>
<Relationships xmlns="http://schemas.openxmlformats.org/package/2006/relationships"><Relationship Id="rId3" Type="http://schemas.openxmlformats.org/officeDocument/2006/relationships/image" Target="../media/image353.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31.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5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4.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32.xml"/><Relationship Id="rId6" Type="http://schemas.openxmlformats.org/officeDocument/2006/relationships/image" Target="../media/image12.png"/><Relationship Id="rId5" Type="http://schemas.openxmlformats.org/officeDocument/2006/relationships/slide" Target="slide234.xml"/><Relationship Id="rId10" Type="http://schemas.openxmlformats.org/officeDocument/2006/relationships/image" Target="../media/image355.wmf"/><Relationship Id="rId4" Type="http://schemas.openxmlformats.org/officeDocument/2006/relationships/image" Target="../media/image9.png"/><Relationship Id="rId9" Type="http://schemas.openxmlformats.org/officeDocument/2006/relationships/package" Target="../embeddings/Microsoft_Excel_Worksheet154.xlsx"/></Relationships>
</file>

<file path=ppt/slides/_rels/slide257.xml.rels><?xml version="1.0" encoding="UTF-8" standalone="yes"?>
<Relationships xmlns="http://schemas.openxmlformats.org/package/2006/relationships"><Relationship Id="rId3" Type="http://schemas.openxmlformats.org/officeDocument/2006/relationships/image" Target="../media/image356.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33.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5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7.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34.xml"/><Relationship Id="rId6" Type="http://schemas.openxmlformats.org/officeDocument/2006/relationships/image" Target="../media/image12.png"/><Relationship Id="rId5" Type="http://schemas.openxmlformats.org/officeDocument/2006/relationships/slide" Target="slide234.xml"/><Relationship Id="rId10" Type="http://schemas.openxmlformats.org/officeDocument/2006/relationships/image" Target="../media/image358.wmf"/><Relationship Id="rId4" Type="http://schemas.openxmlformats.org/officeDocument/2006/relationships/image" Target="../media/image9.png"/><Relationship Id="rId9" Type="http://schemas.openxmlformats.org/officeDocument/2006/relationships/package" Target="../embeddings/Microsoft_Excel_Worksheet155.xlsx"/></Relationships>
</file>

<file path=ppt/slides/_rels/slide259.xml.rels><?xml version="1.0" encoding="UTF-8" standalone="yes"?>
<Relationships xmlns="http://schemas.openxmlformats.org/package/2006/relationships"><Relationship Id="rId3" Type="http://schemas.openxmlformats.org/officeDocument/2006/relationships/image" Target="../media/image359.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35.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38.png"/><Relationship Id="rId9" Type="http://schemas.openxmlformats.org/officeDocument/2006/relationships/image" Target="../media/image20.png"/></Relationships>
</file>

<file path=ppt/slides/_rels/slide260.xml.rels><?xml version="1.0" encoding="UTF-8" standalone="yes"?>
<Relationships xmlns="http://schemas.openxmlformats.org/package/2006/relationships"><Relationship Id="rId8" Type="http://schemas.openxmlformats.org/officeDocument/2006/relationships/package" Target="../embeddings/Microsoft_Excel_Worksheet156.xlsx"/><Relationship Id="rId3" Type="http://schemas.openxmlformats.org/officeDocument/2006/relationships/image" Target="../media/image36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36.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61.wmf"/></Relationships>
</file>

<file path=ppt/slides/_rels/slide261.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slideLayout" Target="../slideLayouts/slideLayout5.xml"/><Relationship Id="rId1" Type="http://schemas.openxmlformats.org/officeDocument/2006/relationships/tags" Target="../tags/tag237.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6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63.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38.xml"/><Relationship Id="rId6" Type="http://schemas.openxmlformats.org/officeDocument/2006/relationships/image" Target="../media/image12.png"/><Relationship Id="rId5" Type="http://schemas.openxmlformats.org/officeDocument/2006/relationships/slide" Target="slide234.xml"/><Relationship Id="rId10" Type="http://schemas.openxmlformats.org/officeDocument/2006/relationships/image" Target="../media/image71.wmf"/><Relationship Id="rId4" Type="http://schemas.openxmlformats.org/officeDocument/2006/relationships/image" Target="../media/image9.png"/><Relationship Id="rId9" Type="http://schemas.openxmlformats.org/officeDocument/2006/relationships/package" Target="../embeddings/Microsoft_Excel_Worksheet157.xlsx"/></Relationships>
</file>

<file path=ppt/slides/_rels/slide263.xml.rels><?xml version="1.0" encoding="UTF-8" standalone="yes"?>
<Relationships xmlns="http://schemas.openxmlformats.org/package/2006/relationships"><Relationship Id="rId3" Type="http://schemas.openxmlformats.org/officeDocument/2006/relationships/image" Target="../media/image364.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39.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s>
</file>

<file path=ppt/slides/_rels/slide264.xml.rels><?xml version="1.0" encoding="UTF-8" standalone="yes"?>
<Relationships xmlns="http://schemas.openxmlformats.org/package/2006/relationships"><Relationship Id="rId8" Type="http://schemas.openxmlformats.org/officeDocument/2006/relationships/package" Target="../embeddings/Microsoft_Excel_Worksheet158.xlsx"/><Relationship Id="rId3" Type="http://schemas.openxmlformats.org/officeDocument/2006/relationships/image" Target="../media/image365.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40.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66.wmf"/></Relationships>
</file>

<file path=ppt/slides/_rels/slide265.xml.rels><?xml version="1.0" encoding="UTF-8" standalone="yes"?>
<Relationships xmlns="http://schemas.openxmlformats.org/package/2006/relationships"><Relationship Id="rId8" Type="http://schemas.openxmlformats.org/officeDocument/2006/relationships/package" Target="../embeddings/Microsoft_Excel_Worksheet159.xlsx"/><Relationship Id="rId3" Type="http://schemas.openxmlformats.org/officeDocument/2006/relationships/image" Target="../media/image367.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41.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49.wmf"/></Relationships>
</file>

<file path=ppt/slides/_rels/slide266.xml.rels><?xml version="1.0" encoding="UTF-8" standalone="yes"?>
<Relationships xmlns="http://schemas.openxmlformats.org/package/2006/relationships"><Relationship Id="rId8" Type="http://schemas.openxmlformats.org/officeDocument/2006/relationships/package" Target="../embeddings/Microsoft_Excel_Worksheet160.xlsx"/><Relationship Id="rId3" Type="http://schemas.openxmlformats.org/officeDocument/2006/relationships/image" Target="../media/image36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42.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69.wmf"/></Relationships>
</file>

<file path=ppt/slides/_rels/slide26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3.xml"/><Relationship Id="rId6" Type="http://schemas.openxmlformats.org/officeDocument/2006/relationships/slide" Target="slide234.xml"/><Relationship Id="rId5" Type="http://schemas.openxmlformats.org/officeDocument/2006/relationships/image" Target="../media/image9.png"/><Relationship Id="rId4" Type="http://schemas.openxmlformats.org/officeDocument/2006/relationships/image" Target="../media/image370.png"/></Relationships>
</file>

<file path=ppt/slides/_rels/slide268.xml.rels><?xml version="1.0" encoding="UTF-8" standalone="yes"?>
<Relationships xmlns="http://schemas.openxmlformats.org/package/2006/relationships"><Relationship Id="rId8" Type="http://schemas.openxmlformats.org/officeDocument/2006/relationships/package" Target="../embeddings/Microsoft_Excel_Worksheet161.xlsx"/><Relationship Id="rId3" Type="http://schemas.openxmlformats.org/officeDocument/2006/relationships/image" Target="../media/image371.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44.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372.wmf"/></Relationships>
</file>

<file path=ppt/slides/_rels/slide269.xml.rels><?xml version="1.0" encoding="UTF-8" standalone="yes"?>
<Relationships xmlns="http://schemas.openxmlformats.org/package/2006/relationships"><Relationship Id="rId8" Type="http://schemas.openxmlformats.org/officeDocument/2006/relationships/package" Target="../embeddings/Microsoft_Excel_Worksheet162.xlsx"/><Relationship Id="rId3" Type="http://schemas.openxmlformats.org/officeDocument/2006/relationships/image" Target="../media/image373.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45.xml"/><Relationship Id="rId6" Type="http://schemas.openxmlformats.org/officeDocument/2006/relationships/image" Target="../media/image12.png"/><Relationship Id="rId5" Type="http://schemas.openxmlformats.org/officeDocument/2006/relationships/slide" Target="slide234.xml"/><Relationship Id="rId4" Type="http://schemas.openxmlformats.org/officeDocument/2006/relationships/image" Target="../media/image9.png"/><Relationship Id="rId9" Type="http://schemas.openxmlformats.org/officeDocument/2006/relationships/image" Target="../media/image80.wmf"/></Relationships>
</file>

<file path=ppt/slides/_rels/slide2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3.xlsx"/><Relationship Id="rId4" Type="http://schemas.openxmlformats.org/officeDocument/2006/relationships/slide" Target="slide6.xml"/><Relationship Id="rId9" Type="http://schemas.openxmlformats.org/officeDocument/2006/relationships/image" Target="../media/image20.png"/></Relationships>
</file>

<file path=ppt/slides/_rels/slide27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5.xml"/><Relationship Id="rId7" Type="http://schemas.openxmlformats.org/officeDocument/2006/relationships/slide" Target="slide273.xml"/><Relationship Id="rId2" Type="http://schemas.openxmlformats.org/officeDocument/2006/relationships/slideLayout" Target="../slideLayouts/slideLayout3.xml"/><Relationship Id="rId1" Type="http://schemas.openxmlformats.org/officeDocument/2006/relationships/tags" Target="../tags/tag246.xml"/><Relationship Id="rId6" Type="http://schemas.openxmlformats.org/officeDocument/2006/relationships/slide" Target="slide272.xml"/><Relationship Id="rId5" Type="http://schemas.openxmlformats.org/officeDocument/2006/relationships/slide" Target="slide271.xml"/><Relationship Id="rId4" Type="http://schemas.openxmlformats.org/officeDocument/2006/relationships/image" Target="../media/image9.png"/></Relationships>
</file>

<file path=ppt/slides/_rels/slide27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4.png"/><Relationship Id="rId7" Type="http://schemas.openxmlformats.org/officeDocument/2006/relationships/image" Target="../media/image130.wmf"/><Relationship Id="rId2" Type="http://schemas.openxmlformats.org/officeDocument/2006/relationships/slideLayout" Target="../slideLayouts/slideLayout5.xml"/><Relationship Id="rId1" Type="http://schemas.openxmlformats.org/officeDocument/2006/relationships/tags" Target="../tags/tag247.xml"/><Relationship Id="rId6" Type="http://schemas.openxmlformats.org/officeDocument/2006/relationships/package" Target="../embeddings/Microsoft_Excel_Worksheet163.xlsx"/><Relationship Id="rId5" Type="http://schemas.openxmlformats.org/officeDocument/2006/relationships/image" Target="../media/image12.png"/><Relationship Id="rId4" Type="http://schemas.openxmlformats.org/officeDocument/2006/relationships/slide" Target="slide270.xml"/></Relationships>
</file>

<file path=ppt/slides/_rels/slide272.xml.rels><?xml version="1.0" encoding="UTF-8" standalone="yes"?>
<Relationships xmlns="http://schemas.openxmlformats.org/package/2006/relationships"><Relationship Id="rId8" Type="http://schemas.openxmlformats.org/officeDocument/2006/relationships/image" Target="../media/image376.wmf"/><Relationship Id="rId3" Type="http://schemas.openxmlformats.org/officeDocument/2006/relationships/image" Target="../media/image375.png"/><Relationship Id="rId7" Type="http://schemas.openxmlformats.org/officeDocument/2006/relationships/package" Target="../embeddings/Microsoft_Excel_Worksheet164.xlsx"/><Relationship Id="rId2" Type="http://schemas.openxmlformats.org/officeDocument/2006/relationships/slideLayout" Target="../slideLayouts/slideLayout5.xml"/><Relationship Id="rId1" Type="http://schemas.openxmlformats.org/officeDocument/2006/relationships/tags" Target="../tags/tag24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270.xml"/><Relationship Id="rId9" Type="http://schemas.openxmlformats.org/officeDocument/2006/relationships/image" Target="../media/image9.png"/></Relationships>
</file>

<file path=ppt/slides/_rels/slide2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7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74.xml.rels><?xml version="1.0" encoding="UTF-8" standalone="yes"?>
<Relationships xmlns="http://schemas.openxmlformats.org/package/2006/relationships"><Relationship Id="rId3" Type="http://schemas.openxmlformats.org/officeDocument/2006/relationships/image" Target="../media/image378.emf"/><Relationship Id="rId2" Type="http://schemas.openxmlformats.org/officeDocument/2006/relationships/image" Target="../media/image377.emf"/><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slide" Target="slide270.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2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42.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4.xlsx"/><Relationship Id="rId4" Type="http://schemas.openxmlformats.org/officeDocument/2006/relationships/slide" Target="slide6.xml"/><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75.xml"/><Relationship Id="rId18" Type="http://schemas.openxmlformats.org/officeDocument/2006/relationships/slide" Target="slide78.xml"/><Relationship Id="rId26" Type="http://schemas.openxmlformats.org/officeDocument/2006/relationships/slide" Target="slide3.xml"/><Relationship Id="rId3" Type="http://schemas.openxmlformats.org/officeDocument/2006/relationships/slide" Target="slide32.xml"/><Relationship Id="rId21" Type="http://schemas.openxmlformats.org/officeDocument/2006/relationships/slide" Target="slide57.xml"/><Relationship Id="rId7" Type="http://schemas.openxmlformats.org/officeDocument/2006/relationships/slide" Target="slide72.xml"/><Relationship Id="rId12" Type="http://schemas.openxmlformats.org/officeDocument/2006/relationships/slide" Target="slide73.xml"/><Relationship Id="rId17" Type="http://schemas.openxmlformats.org/officeDocument/2006/relationships/slide" Target="slide65.xml"/><Relationship Id="rId25" Type="http://schemas.openxmlformats.org/officeDocument/2006/relationships/slide" Target="slide85.xml"/><Relationship Id="rId2" Type="http://schemas.openxmlformats.org/officeDocument/2006/relationships/slide" Target="slide29.xml"/><Relationship Id="rId16" Type="http://schemas.openxmlformats.org/officeDocument/2006/relationships/slide" Target="slide23.xml"/><Relationship Id="rId20" Type="http://schemas.openxmlformats.org/officeDocument/2006/relationships/slide" Target="slide54.xml"/><Relationship Id="rId1" Type="http://schemas.openxmlformats.org/officeDocument/2006/relationships/slideLayout" Target="../slideLayouts/slideLayout5.xml"/><Relationship Id="rId6" Type="http://schemas.openxmlformats.org/officeDocument/2006/relationships/slide" Target="slide68.xml"/><Relationship Id="rId11" Type="http://schemas.openxmlformats.org/officeDocument/2006/relationships/slide" Target="slide63.xml"/><Relationship Id="rId24" Type="http://schemas.openxmlformats.org/officeDocument/2006/relationships/slide" Target="slide83.xml"/><Relationship Id="rId5" Type="http://schemas.openxmlformats.org/officeDocument/2006/relationships/slide" Target="slide61.xml"/><Relationship Id="rId15" Type="http://schemas.openxmlformats.org/officeDocument/2006/relationships/slide" Target="slide49.xml"/><Relationship Id="rId23" Type="http://schemas.openxmlformats.org/officeDocument/2006/relationships/slide" Target="slide67.xml"/><Relationship Id="rId10" Type="http://schemas.openxmlformats.org/officeDocument/2006/relationships/slide" Target="slide21.xml"/><Relationship Id="rId19" Type="http://schemas.openxmlformats.org/officeDocument/2006/relationships/slide" Target="slide80.xml"/><Relationship Id="rId4" Type="http://schemas.openxmlformats.org/officeDocument/2006/relationships/slide" Target="slide19.xml"/><Relationship Id="rId9" Type="http://schemas.openxmlformats.org/officeDocument/2006/relationships/slide" Target="slide41.xml"/><Relationship Id="rId14" Type="http://schemas.openxmlformats.org/officeDocument/2006/relationships/slide" Target="slide46.xml"/><Relationship Id="rId22" Type="http://schemas.openxmlformats.org/officeDocument/2006/relationships/slide" Target="slide25.xml"/></Relationships>
</file>

<file path=ppt/slides/_rels/slide3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44.png"/><Relationship Id="rId7" Type="http://schemas.openxmlformats.org/officeDocument/2006/relationships/package" Target="../embeddings/Microsoft_Excel_Worksheet5.xlsx"/><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1.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5.png"/><Relationship Id="rId7" Type="http://schemas.openxmlformats.org/officeDocument/2006/relationships/package" Target="../embeddings/Microsoft_Excel_Worksheet6.xlsx"/><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47.png"/><Relationship Id="rId7" Type="http://schemas.openxmlformats.org/officeDocument/2006/relationships/slide" Target="slide3.xml"/><Relationship Id="rId12"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9.png"/><Relationship Id="rId11" Type="http://schemas.openxmlformats.org/officeDocument/2006/relationships/image" Target="../media/image48.wmf"/><Relationship Id="rId5" Type="http://schemas.openxmlformats.org/officeDocument/2006/relationships/image" Target="../media/image12.png"/><Relationship Id="rId10" Type="http://schemas.openxmlformats.org/officeDocument/2006/relationships/package" Target="../embeddings/Microsoft_Excel_Worksheet7.xlsx"/><Relationship Id="rId4" Type="http://schemas.openxmlformats.org/officeDocument/2006/relationships/slide" Target="slide6.xml"/><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emf"/><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0.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12.png"/><Relationship Id="rId11" Type="http://schemas.openxmlformats.org/officeDocument/2006/relationships/image" Target="../media/image52.wmf"/><Relationship Id="rId5" Type="http://schemas.openxmlformats.org/officeDocument/2006/relationships/slide" Target="slide6.xml"/><Relationship Id="rId10" Type="http://schemas.openxmlformats.org/officeDocument/2006/relationships/package" Target="../embeddings/Microsoft_Excel_Worksheet8.xlsx"/><Relationship Id="rId4" Type="http://schemas.openxmlformats.org/officeDocument/2006/relationships/image" Target="../media/image51.pn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5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9.png"/><Relationship Id="rId11" Type="http://schemas.openxmlformats.org/officeDocument/2006/relationships/image" Target="../media/image54.wmf"/><Relationship Id="rId5" Type="http://schemas.openxmlformats.org/officeDocument/2006/relationships/image" Target="../media/image12.png"/><Relationship Id="rId10" Type="http://schemas.openxmlformats.org/officeDocument/2006/relationships/package" Target="../embeddings/Microsoft_Excel_Worksheet9.xlsx"/><Relationship Id="rId4" Type="http://schemas.openxmlformats.org/officeDocument/2006/relationships/slide" Target="slide6.xml"/><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56.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9.png"/><Relationship Id="rId11" Type="http://schemas.openxmlformats.org/officeDocument/2006/relationships/image" Target="../media/image57.wmf"/><Relationship Id="rId5" Type="http://schemas.openxmlformats.org/officeDocument/2006/relationships/image" Target="../media/image12.png"/><Relationship Id="rId10" Type="http://schemas.openxmlformats.org/officeDocument/2006/relationships/package" Target="../embeddings/Microsoft_Excel_Worksheet10.xlsx"/><Relationship Id="rId4" Type="http://schemas.openxmlformats.org/officeDocument/2006/relationships/slide" Target="slide6.xml"/><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8.png"/><Relationship Id="rId7" Type="http://schemas.openxmlformats.org/officeDocument/2006/relationships/package" Target="../embeddings/Microsoft_Excel_Worksheet11.xlsx"/><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153.xml"/><Relationship Id="rId13" Type="http://schemas.openxmlformats.org/officeDocument/2006/relationships/slide" Target="slide188.xml"/><Relationship Id="rId18" Type="http://schemas.openxmlformats.org/officeDocument/2006/relationships/slide" Target="slide191.xml"/><Relationship Id="rId26" Type="http://schemas.openxmlformats.org/officeDocument/2006/relationships/slide" Target="slide4.xml"/><Relationship Id="rId3" Type="http://schemas.openxmlformats.org/officeDocument/2006/relationships/slide" Target="slide147.xml"/><Relationship Id="rId21" Type="http://schemas.openxmlformats.org/officeDocument/2006/relationships/slide" Target="slide171.xml"/><Relationship Id="rId7" Type="http://schemas.openxmlformats.org/officeDocument/2006/relationships/slide" Target="slide185.xml"/><Relationship Id="rId12" Type="http://schemas.openxmlformats.org/officeDocument/2006/relationships/slide" Target="slide186.xml"/><Relationship Id="rId17" Type="http://schemas.openxmlformats.org/officeDocument/2006/relationships/slide" Target="slide178.xml"/><Relationship Id="rId25" Type="http://schemas.openxmlformats.org/officeDocument/2006/relationships/slide" Target="slide198.xml"/><Relationship Id="rId2" Type="http://schemas.openxmlformats.org/officeDocument/2006/relationships/slide" Target="slide144.xml"/><Relationship Id="rId16" Type="http://schemas.openxmlformats.org/officeDocument/2006/relationships/slide" Target="slide138.xml"/><Relationship Id="rId20" Type="http://schemas.openxmlformats.org/officeDocument/2006/relationships/slide" Target="slide168.xml"/><Relationship Id="rId1" Type="http://schemas.openxmlformats.org/officeDocument/2006/relationships/slideLayout" Target="../slideLayouts/slideLayout5.xml"/><Relationship Id="rId6" Type="http://schemas.openxmlformats.org/officeDocument/2006/relationships/slide" Target="slide181.xml"/><Relationship Id="rId11" Type="http://schemas.openxmlformats.org/officeDocument/2006/relationships/slide" Target="slide176.xml"/><Relationship Id="rId24" Type="http://schemas.openxmlformats.org/officeDocument/2006/relationships/slide" Target="slide196.xml"/><Relationship Id="rId5" Type="http://schemas.openxmlformats.org/officeDocument/2006/relationships/slide" Target="slide174.xml"/><Relationship Id="rId15" Type="http://schemas.openxmlformats.org/officeDocument/2006/relationships/slide" Target="slide164.xml"/><Relationship Id="rId23" Type="http://schemas.openxmlformats.org/officeDocument/2006/relationships/slide" Target="slide180.xml"/><Relationship Id="rId10" Type="http://schemas.openxmlformats.org/officeDocument/2006/relationships/slide" Target="slide136.xml"/><Relationship Id="rId19" Type="http://schemas.openxmlformats.org/officeDocument/2006/relationships/slide" Target="slide193.xml"/><Relationship Id="rId4" Type="http://schemas.openxmlformats.org/officeDocument/2006/relationships/slide" Target="slide134.xml"/><Relationship Id="rId9" Type="http://schemas.openxmlformats.org/officeDocument/2006/relationships/slide" Target="slide156.xml"/><Relationship Id="rId14" Type="http://schemas.openxmlformats.org/officeDocument/2006/relationships/slide" Target="slide161.xml"/><Relationship Id="rId22" Type="http://schemas.openxmlformats.org/officeDocument/2006/relationships/slide" Target="slide140.xml"/></Relationships>
</file>

<file path=ppt/slides/_rels/slide40.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60.png"/><Relationship Id="rId7" Type="http://schemas.openxmlformats.org/officeDocument/2006/relationships/package" Target="../embeddings/Microsoft_Excel_Worksheet12.xlsx"/><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62.png"/><Relationship Id="rId7" Type="http://schemas.openxmlformats.org/officeDocument/2006/relationships/slide" Target="slide3.xml"/><Relationship Id="rId12"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9.png"/><Relationship Id="rId11" Type="http://schemas.openxmlformats.org/officeDocument/2006/relationships/image" Target="../media/image59.wmf"/><Relationship Id="rId5" Type="http://schemas.openxmlformats.org/officeDocument/2006/relationships/image" Target="../media/image12.png"/><Relationship Id="rId10" Type="http://schemas.openxmlformats.org/officeDocument/2006/relationships/package" Target="../embeddings/Microsoft_Excel_Worksheet13.xlsx"/><Relationship Id="rId4" Type="http://schemas.openxmlformats.org/officeDocument/2006/relationships/slide" Target="slide6.xml"/><Relationship Id="rId9" Type="http://schemas.openxmlformats.org/officeDocument/2006/relationships/image" Target="../media/image20.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3.png"/><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19.emf"/><Relationship Id="rId5" Type="http://schemas.openxmlformats.org/officeDocument/2006/relationships/image" Target="../media/image12.png"/><Relationship Id="rId4" Type="http://schemas.openxmlformats.org/officeDocument/2006/relationships/slide" Target="slide6.xml"/></Relationships>
</file>

<file path=ppt/slides/_rels/slide4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12.png"/><Relationship Id="rId11" Type="http://schemas.openxmlformats.org/officeDocument/2006/relationships/image" Target="../media/image61.wmf"/><Relationship Id="rId5" Type="http://schemas.openxmlformats.org/officeDocument/2006/relationships/slide" Target="slide6.xml"/><Relationship Id="rId10" Type="http://schemas.openxmlformats.org/officeDocument/2006/relationships/package" Target="../embeddings/Microsoft_Excel_Worksheet14.xlsx"/><Relationship Id="rId4" Type="http://schemas.openxmlformats.org/officeDocument/2006/relationships/image" Target="../media/image64.png"/><Relationship Id="rId9"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6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9.png"/><Relationship Id="rId11" Type="http://schemas.openxmlformats.org/officeDocument/2006/relationships/image" Target="../media/image66.wmf"/><Relationship Id="rId5" Type="http://schemas.openxmlformats.org/officeDocument/2006/relationships/image" Target="../media/image12.png"/><Relationship Id="rId10" Type="http://schemas.openxmlformats.org/officeDocument/2006/relationships/package" Target="../embeddings/Microsoft_Excel_Worksheet15.xlsx"/><Relationship Id="rId4" Type="http://schemas.openxmlformats.org/officeDocument/2006/relationships/slide" Target="slide6.xml"/><Relationship Id="rId9"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68.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9.png"/><Relationship Id="rId11" Type="http://schemas.openxmlformats.org/officeDocument/2006/relationships/image" Target="../media/image69.wmf"/><Relationship Id="rId5" Type="http://schemas.openxmlformats.org/officeDocument/2006/relationships/image" Target="../media/image12.png"/><Relationship Id="rId10" Type="http://schemas.openxmlformats.org/officeDocument/2006/relationships/package" Target="../embeddings/Microsoft_Excel_Worksheet16.xlsx"/><Relationship Id="rId4" Type="http://schemas.openxmlformats.org/officeDocument/2006/relationships/slide" Target="slide6.xml"/><Relationship Id="rId9"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70.png"/><Relationship Id="rId7" Type="http://schemas.openxmlformats.org/officeDocument/2006/relationships/package" Target="../embeddings/Microsoft_Excel_Worksheet17.xlsx"/><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8.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72.png"/><Relationship Id="rId7" Type="http://schemas.openxmlformats.org/officeDocument/2006/relationships/package" Target="../embeddings/Microsoft_Excel_Worksheet18.xlsx"/><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6.xml"/><Relationship Id="rId7" Type="http://schemas.openxmlformats.org/officeDocument/2006/relationships/image" Target="../media/image19.emf"/><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71.wmf"/><Relationship Id="rId4" Type="http://schemas.openxmlformats.org/officeDocument/2006/relationships/image" Target="../media/image12.png"/><Relationship Id="rId9" Type="http://schemas.openxmlformats.org/officeDocument/2006/relationships/package" Target="../embeddings/Microsoft_Excel_Worksheet19.xlsx"/></Relationships>
</file>

<file path=ppt/slides/_rels/slide5.xml.rels><?xml version="1.0" encoding="UTF-8" standalone="yes"?>
<Relationships xmlns="http://schemas.openxmlformats.org/package/2006/relationships"><Relationship Id="rId8" Type="http://schemas.openxmlformats.org/officeDocument/2006/relationships/slide" Target="slide262.xml"/><Relationship Id="rId13" Type="http://schemas.openxmlformats.org/officeDocument/2006/relationships/slide" Target="slide5.xml"/><Relationship Id="rId3" Type="http://schemas.openxmlformats.org/officeDocument/2006/relationships/slide" Target="slide255.xml"/><Relationship Id="rId7" Type="http://schemas.openxmlformats.org/officeDocument/2006/relationships/slide" Target="slide259.xml"/><Relationship Id="rId12" Type="http://schemas.openxmlformats.org/officeDocument/2006/relationships/slide" Target="slide268.xml"/><Relationship Id="rId2" Type="http://schemas.openxmlformats.org/officeDocument/2006/relationships/slide" Target="slide254.xml"/><Relationship Id="rId1" Type="http://schemas.openxmlformats.org/officeDocument/2006/relationships/slideLayout" Target="../slideLayouts/slideLayout5.xml"/><Relationship Id="rId6" Type="http://schemas.openxmlformats.org/officeDocument/2006/relationships/slide" Target="slide258.xml"/><Relationship Id="rId11" Type="http://schemas.openxmlformats.org/officeDocument/2006/relationships/slide" Target="slide265.xml"/><Relationship Id="rId5" Type="http://schemas.openxmlformats.org/officeDocument/2006/relationships/slide" Target="slide256.xml"/><Relationship Id="rId10" Type="http://schemas.openxmlformats.org/officeDocument/2006/relationships/slide" Target="slide264.xml"/><Relationship Id="rId4" Type="http://schemas.openxmlformats.org/officeDocument/2006/relationships/slide" Target="slide257.xml"/><Relationship Id="rId9" Type="http://schemas.openxmlformats.org/officeDocument/2006/relationships/slide" Target="slide263.xml"/></Relationships>
</file>

<file path=ppt/slides/_rels/slide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4.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slide" Target="slide3.xml"/><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71.wmf"/><Relationship Id="rId4" Type="http://schemas.openxmlformats.org/officeDocument/2006/relationships/slide" Target="slide6.xml"/><Relationship Id="rId9" Type="http://schemas.openxmlformats.org/officeDocument/2006/relationships/package" Target="../embeddings/Microsoft_Excel_Worksheet19.xlsx"/></Relationships>
</file>

<file path=ppt/slides/_rels/slide5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12.png"/><Relationship Id="rId11" Type="http://schemas.openxmlformats.org/officeDocument/2006/relationships/image" Target="../media/image21.wmf"/><Relationship Id="rId5" Type="http://schemas.openxmlformats.org/officeDocument/2006/relationships/slide" Target="slide6.xml"/><Relationship Id="rId10" Type="http://schemas.openxmlformats.org/officeDocument/2006/relationships/package" Target="../embeddings/Microsoft_Excel_Worksheet20.xlsx"/><Relationship Id="rId4" Type="http://schemas.openxmlformats.org/officeDocument/2006/relationships/image" Target="../media/image75.png"/><Relationship Id="rId9" Type="http://schemas.openxmlformats.org/officeDocument/2006/relationships/image" Target="../media/image20.png"/></Relationships>
</file>

<file path=ppt/slides/_rels/slide5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7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9.png"/><Relationship Id="rId11" Type="http://schemas.openxmlformats.org/officeDocument/2006/relationships/image" Target="../media/image66.wmf"/><Relationship Id="rId5" Type="http://schemas.openxmlformats.org/officeDocument/2006/relationships/image" Target="../media/image12.png"/><Relationship Id="rId10" Type="http://schemas.openxmlformats.org/officeDocument/2006/relationships/package" Target="../embeddings/Microsoft_Excel_Worksheet21.xlsx"/><Relationship Id="rId4" Type="http://schemas.openxmlformats.org/officeDocument/2006/relationships/slide" Target="slide6.xml"/><Relationship Id="rId9"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78.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9.png"/><Relationship Id="rId11" Type="http://schemas.openxmlformats.org/officeDocument/2006/relationships/image" Target="../media/image69.wmf"/><Relationship Id="rId5" Type="http://schemas.openxmlformats.org/officeDocument/2006/relationships/image" Target="../media/image12.png"/><Relationship Id="rId10" Type="http://schemas.openxmlformats.org/officeDocument/2006/relationships/package" Target="../embeddings/Microsoft_Excel_Worksheet22.xlsx"/><Relationship Id="rId4" Type="http://schemas.openxmlformats.org/officeDocument/2006/relationships/slide" Target="slide6.xml"/><Relationship Id="rId9" Type="http://schemas.openxmlformats.org/officeDocument/2006/relationships/image" Target="../media/image20.png"/></Relationships>
</file>

<file path=ppt/slides/_rels/slide55.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9.png"/><Relationship Id="rId7" Type="http://schemas.openxmlformats.org/officeDocument/2006/relationships/package" Target="../embeddings/Microsoft_Excel_Worksheet23.xlsx"/><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6.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81.png"/><Relationship Id="rId7" Type="http://schemas.openxmlformats.org/officeDocument/2006/relationships/package" Target="../embeddings/Microsoft_Excel_Worksheet24.xlsx"/><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83.png"/><Relationship Id="rId7" Type="http://schemas.openxmlformats.org/officeDocument/2006/relationships/slide" Target="slide3.xml"/><Relationship Id="rId12"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9.png"/><Relationship Id="rId11" Type="http://schemas.openxmlformats.org/officeDocument/2006/relationships/image" Target="../media/image80.wmf"/><Relationship Id="rId5" Type="http://schemas.openxmlformats.org/officeDocument/2006/relationships/image" Target="../media/image12.png"/><Relationship Id="rId10" Type="http://schemas.openxmlformats.org/officeDocument/2006/relationships/package" Target="../embeddings/Microsoft_Excel_Worksheet25.xlsx"/><Relationship Id="rId4" Type="http://schemas.openxmlformats.org/officeDocument/2006/relationships/slide" Target="slide6.xml"/><Relationship Id="rId9"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4.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9.png"/></Relationships>
</file>

<file path=ppt/slides/_rels/slide5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12.png"/><Relationship Id="rId11" Type="http://schemas.openxmlformats.org/officeDocument/2006/relationships/image" Target="../media/image82.wmf"/><Relationship Id="rId5" Type="http://schemas.openxmlformats.org/officeDocument/2006/relationships/slide" Target="slide6.xml"/><Relationship Id="rId10" Type="http://schemas.openxmlformats.org/officeDocument/2006/relationships/package" Target="../embeddings/Microsoft_Excel_Worksheet26.xlsx"/><Relationship Id="rId4" Type="http://schemas.openxmlformats.org/officeDocument/2006/relationships/image" Target="../media/image8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106.xml"/><Relationship Id="rId18" Type="http://schemas.openxmlformats.org/officeDocument/2006/relationships/slide" Target="slide73.xml"/><Relationship Id="rId26" Type="http://schemas.openxmlformats.org/officeDocument/2006/relationships/slide" Target="slide91.xml"/><Relationship Id="rId3" Type="http://schemas.openxmlformats.org/officeDocument/2006/relationships/notesSlide" Target="../notesSlides/notesSlide3.xml"/><Relationship Id="rId21" Type="http://schemas.openxmlformats.org/officeDocument/2006/relationships/slide" Target="slide97.xml"/><Relationship Id="rId34" Type="http://schemas.openxmlformats.org/officeDocument/2006/relationships/slide" Target="slide102.xml"/><Relationship Id="rId7" Type="http://schemas.openxmlformats.org/officeDocument/2006/relationships/slide" Target="slide27.xml"/><Relationship Id="rId12" Type="http://schemas.openxmlformats.org/officeDocument/2006/relationships/slide" Target="slide98.xml"/><Relationship Id="rId17" Type="http://schemas.openxmlformats.org/officeDocument/2006/relationships/slide" Target="slide92.xml"/><Relationship Id="rId25" Type="http://schemas.openxmlformats.org/officeDocument/2006/relationships/slide" Target="slide117.xml"/><Relationship Id="rId33" Type="http://schemas.openxmlformats.org/officeDocument/2006/relationships/slide" Target="slide111.xml"/><Relationship Id="rId2" Type="http://schemas.openxmlformats.org/officeDocument/2006/relationships/slideLayout" Target="../slideLayouts/slideLayout3.xml"/><Relationship Id="rId16" Type="http://schemas.openxmlformats.org/officeDocument/2006/relationships/slide" Target="slide115.xml"/><Relationship Id="rId20" Type="http://schemas.openxmlformats.org/officeDocument/2006/relationships/slide" Target="slide83.xml"/><Relationship Id="rId29" Type="http://schemas.openxmlformats.org/officeDocument/2006/relationships/slide" Target="slide104.xml"/><Relationship Id="rId1" Type="http://schemas.openxmlformats.org/officeDocument/2006/relationships/tags" Target="../tags/tag2.xml"/><Relationship Id="rId6" Type="http://schemas.openxmlformats.org/officeDocument/2006/relationships/slide" Target="slide7.xml"/><Relationship Id="rId11" Type="http://schemas.openxmlformats.org/officeDocument/2006/relationships/slide" Target="slide95.xml"/><Relationship Id="rId24" Type="http://schemas.openxmlformats.org/officeDocument/2006/relationships/slide" Target="slide93.xml"/><Relationship Id="rId32" Type="http://schemas.openxmlformats.org/officeDocument/2006/relationships/slide" Target="slide121.xml"/><Relationship Id="rId5" Type="http://schemas.openxmlformats.org/officeDocument/2006/relationships/image" Target="../media/image10.png"/><Relationship Id="rId15" Type="http://schemas.openxmlformats.org/officeDocument/2006/relationships/slide" Target="slide113.xml"/><Relationship Id="rId23" Type="http://schemas.openxmlformats.org/officeDocument/2006/relationships/slide" Target="slide114.xml"/><Relationship Id="rId28" Type="http://schemas.openxmlformats.org/officeDocument/2006/relationships/slide" Target="slide103.xml"/><Relationship Id="rId10" Type="http://schemas.openxmlformats.org/officeDocument/2006/relationships/slide" Target="slide88.xml"/><Relationship Id="rId19" Type="http://schemas.openxmlformats.org/officeDocument/2006/relationships/slide" Target="slide78.xml"/><Relationship Id="rId31" Type="http://schemas.openxmlformats.org/officeDocument/2006/relationships/slide" Target="slide112.xml"/><Relationship Id="rId4" Type="http://schemas.openxmlformats.org/officeDocument/2006/relationships/image" Target="../media/image9.png"/><Relationship Id="rId9" Type="http://schemas.openxmlformats.org/officeDocument/2006/relationships/slide" Target="slide68.xml"/><Relationship Id="rId14" Type="http://schemas.openxmlformats.org/officeDocument/2006/relationships/slide" Target="slide109.xml"/><Relationship Id="rId22" Type="http://schemas.openxmlformats.org/officeDocument/2006/relationships/slide" Target="slide107.xml"/><Relationship Id="rId27" Type="http://schemas.openxmlformats.org/officeDocument/2006/relationships/slide" Target="slide101.xml"/><Relationship Id="rId30" Type="http://schemas.openxmlformats.org/officeDocument/2006/relationships/slide" Target="slide105.xml"/></Relationships>
</file>

<file path=ppt/slides/_rels/slide6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6.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51.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87.wmf"/><Relationship Id="rId4" Type="http://schemas.openxmlformats.org/officeDocument/2006/relationships/slide" Target="slide6.xml"/><Relationship Id="rId9" Type="http://schemas.openxmlformats.org/officeDocument/2006/relationships/package" Target="../embeddings/Microsoft_Excel_Worksheet27.xlsx"/></Relationships>
</file>

<file path=ppt/slides/_rels/slide6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88.png"/><Relationship Id="rId7" Type="http://schemas.openxmlformats.org/officeDocument/2006/relationships/slide" Target="slide3.xml"/><Relationship Id="rId12"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2.xml"/><Relationship Id="rId6" Type="http://schemas.openxmlformats.org/officeDocument/2006/relationships/image" Target="../media/image9.png"/><Relationship Id="rId11" Type="http://schemas.openxmlformats.org/officeDocument/2006/relationships/image" Target="../media/image89.wmf"/><Relationship Id="rId5" Type="http://schemas.openxmlformats.org/officeDocument/2006/relationships/image" Target="../media/image12.png"/><Relationship Id="rId10" Type="http://schemas.openxmlformats.org/officeDocument/2006/relationships/package" Target="../embeddings/Microsoft_Excel_Worksheet28.xlsx"/><Relationship Id="rId4" Type="http://schemas.openxmlformats.org/officeDocument/2006/relationships/slide" Target="slide6.xml"/><Relationship Id="rId9" Type="http://schemas.openxmlformats.org/officeDocument/2006/relationships/image" Target="../media/image20.png"/></Relationships>
</file>

<file path=ppt/slides/_rels/slide6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6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1.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4.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slide" Target="slide6.xml"/><Relationship Id="rId9" Type="http://schemas.openxmlformats.org/officeDocument/2006/relationships/image" Target="../media/image20.png"/></Relationships>
</file>

<file path=ppt/slides/_rels/slide6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6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3.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6.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slide" Target="slide6.xml"/><Relationship Id="rId9" Type="http://schemas.openxmlformats.org/officeDocument/2006/relationships/image" Target="../media/image20.png"/></Relationships>
</file>

<file path=ppt/slides/_rels/slide6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6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5.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6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7.png"/><Relationship Id="rId7" Type="http://schemas.openxmlformats.org/officeDocument/2006/relationships/image" Target="../media/image13.png"/><Relationship Id="rId12" Type="http://schemas.openxmlformats.org/officeDocument/2006/relationships/image" Target="../media/image98.wmf"/><Relationship Id="rId2" Type="http://schemas.openxmlformats.org/officeDocument/2006/relationships/slideLayout" Target="../slideLayouts/slideLayout5.xml"/><Relationship Id="rId1" Type="http://schemas.openxmlformats.org/officeDocument/2006/relationships/tags" Target="../tags/tag60.xml"/><Relationship Id="rId6" Type="http://schemas.openxmlformats.org/officeDocument/2006/relationships/image" Target="../media/image9.png"/><Relationship Id="rId11" Type="http://schemas.openxmlformats.org/officeDocument/2006/relationships/package" Target="../embeddings/Microsoft_Excel_Worksheet29.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6.xml"/><Relationship Id="rId9" Type="http://schemas.openxmlformats.org/officeDocument/2006/relationships/image" Target="../media/image19.emf"/></Relationships>
</file>

<file path=ppt/slides/_rels/slide7.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4.wmf"/></Relationships>
</file>

<file path=ppt/slides/_rels/slide7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9.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7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0.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6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1.wmf"/><Relationship Id="rId4" Type="http://schemas.openxmlformats.org/officeDocument/2006/relationships/slide" Target="slide6.xml"/><Relationship Id="rId9" Type="http://schemas.openxmlformats.org/officeDocument/2006/relationships/package" Target="../embeddings/Microsoft_Excel_Worksheet30.xlsx"/></Relationships>
</file>

<file path=ppt/slides/_rels/slide7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103.wmf"/><Relationship Id="rId4" Type="http://schemas.openxmlformats.org/officeDocument/2006/relationships/image" Target="../media/image102.png"/><Relationship Id="rId9" Type="http://schemas.openxmlformats.org/officeDocument/2006/relationships/package" Target="../embeddings/Microsoft_Excel_Worksheet31.xlsx"/></Relationships>
</file>

<file path=ppt/slides/_rels/slide73.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104.png"/><Relationship Id="rId7" Type="http://schemas.openxmlformats.org/officeDocument/2006/relationships/package" Target="../embeddings/Microsoft_Excel_Worksheet32.xlsx"/><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slide" Target="slide3.xml"/></Relationships>
</file>

<file path=ppt/slides/_rels/slide7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5.png"/><Relationship Id="rId7" Type="http://schemas.openxmlformats.org/officeDocument/2006/relationships/image" Target="../media/image13.png"/><Relationship Id="rId12" Type="http://schemas.openxmlformats.org/officeDocument/2006/relationships/image" Target="../media/image98.wmf"/><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9.png"/><Relationship Id="rId11" Type="http://schemas.openxmlformats.org/officeDocument/2006/relationships/package" Target="../embeddings/Microsoft_Excel_Worksheet33.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6.xml"/><Relationship Id="rId9" Type="http://schemas.openxmlformats.org/officeDocument/2006/relationships/image" Target="../media/image19.emf"/></Relationships>
</file>

<file path=ppt/slides/_rels/slide7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06.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6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76.xml.rels><?xml version="1.0" encoding="UTF-8" standalone="yes"?>
<Relationships xmlns="http://schemas.openxmlformats.org/package/2006/relationships"><Relationship Id="rId8" Type="http://schemas.openxmlformats.org/officeDocument/2006/relationships/package" Target="../embeddings/Microsoft_Excel_Worksheet34.xlsx"/><Relationship Id="rId3" Type="http://schemas.openxmlformats.org/officeDocument/2006/relationships/slide" Target="slide6.xml"/><Relationship Id="rId7" Type="http://schemas.openxmlformats.org/officeDocument/2006/relationships/image" Target="../media/image20.pn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9.emf"/><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01.wmf"/></Relationships>
</file>

<file path=ppt/slides/_rels/slide77.xml.rels><?xml version="1.0" encoding="UTF-8" standalone="yes"?>
<Relationships xmlns="http://schemas.openxmlformats.org/package/2006/relationships"><Relationship Id="rId8" Type="http://schemas.openxmlformats.org/officeDocument/2006/relationships/package" Target="../embeddings/Microsoft_Excel_Worksheet35.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67.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08.png"/><Relationship Id="rId9" Type="http://schemas.openxmlformats.org/officeDocument/2006/relationships/image" Target="../media/image103.wmf"/></Relationships>
</file>

<file path=ppt/slides/_rels/slide78.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slide" Target="slide6.xml"/><Relationship Id="rId7" Type="http://schemas.openxmlformats.org/officeDocument/2006/relationships/package" Target="../embeddings/Microsoft_Excel_Worksheet36.xlsx"/><Relationship Id="rId2" Type="http://schemas.openxmlformats.org/officeDocument/2006/relationships/image" Target="../media/image10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slide" Target="slide3.xml"/></Relationships>
</file>

<file path=ppt/slides/_rels/slide7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98.wmf"/><Relationship Id="rId5" Type="http://schemas.openxmlformats.org/officeDocument/2006/relationships/image" Target="../media/image9.png"/><Relationship Id="rId10" Type="http://schemas.openxmlformats.org/officeDocument/2006/relationships/package" Target="../embeddings/Microsoft_Excel_Worksheet37.xlsx"/><Relationship Id="rId4" Type="http://schemas.openxmlformats.org/officeDocument/2006/relationships/image" Target="../media/image12.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11.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8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2.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69.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1.wmf"/><Relationship Id="rId4" Type="http://schemas.openxmlformats.org/officeDocument/2006/relationships/slide" Target="slide6.xml"/><Relationship Id="rId9" Type="http://schemas.openxmlformats.org/officeDocument/2006/relationships/package" Target="../embeddings/Microsoft_Excel_Worksheet38.xlsx"/></Relationships>
</file>

<file path=ppt/slides/_rels/slide82.xml.rels><?xml version="1.0" encoding="UTF-8" standalone="yes"?>
<Relationships xmlns="http://schemas.openxmlformats.org/package/2006/relationships"><Relationship Id="rId8" Type="http://schemas.openxmlformats.org/officeDocument/2006/relationships/package" Target="../embeddings/Microsoft_Excel_Worksheet39.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13.png"/><Relationship Id="rId9" Type="http://schemas.openxmlformats.org/officeDocument/2006/relationships/image" Target="../media/image103.wmf"/></Relationships>
</file>

<file path=ppt/slides/_rels/slide8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6.xml"/><Relationship Id="rId7" Type="http://schemas.openxmlformats.org/officeDocument/2006/relationships/image" Target="../media/image61.wmf"/><Relationship Id="rId2" Type="http://schemas.openxmlformats.org/officeDocument/2006/relationships/image" Target="../media/image114.png"/><Relationship Id="rId1" Type="http://schemas.openxmlformats.org/officeDocument/2006/relationships/slideLayout" Target="../slideLayouts/slideLayout5.xml"/><Relationship Id="rId6" Type="http://schemas.openxmlformats.org/officeDocument/2006/relationships/package" Target="../embeddings/Microsoft_Excel_Worksheet40.xlsx"/><Relationship Id="rId5" Type="http://schemas.openxmlformats.org/officeDocument/2006/relationships/image" Target="../media/image9.png"/><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image" Target="../media/image115.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98.wmf"/><Relationship Id="rId5" Type="http://schemas.openxmlformats.org/officeDocument/2006/relationships/image" Target="../media/image9.png"/><Relationship Id="rId10" Type="http://schemas.openxmlformats.org/officeDocument/2006/relationships/package" Target="../embeddings/Microsoft_Excel_Worksheet41.xlsx"/><Relationship Id="rId4" Type="http://schemas.openxmlformats.org/officeDocument/2006/relationships/image" Target="../media/image12.png"/><Relationship Id="rId9" Type="http://schemas.openxmlformats.org/officeDocument/2006/relationships/image" Target="../media/image20.png"/></Relationships>
</file>

<file path=ppt/slides/_rels/slide8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16.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0.png"/></Relationships>
</file>

<file path=ppt/slides/_rels/slide8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7.png"/><Relationship Id="rId7"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7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1.wmf"/><Relationship Id="rId4" Type="http://schemas.openxmlformats.org/officeDocument/2006/relationships/slide" Target="slide6.xml"/><Relationship Id="rId9" Type="http://schemas.openxmlformats.org/officeDocument/2006/relationships/package" Target="../embeddings/Microsoft_Excel_Worksheet42.xlsx"/></Relationships>
</file>

<file path=ppt/slides/_rels/slide87.xml.rels><?xml version="1.0" encoding="UTF-8" standalone="yes"?>
<Relationships xmlns="http://schemas.openxmlformats.org/package/2006/relationships"><Relationship Id="rId8" Type="http://schemas.openxmlformats.org/officeDocument/2006/relationships/package" Target="../embeddings/Microsoft_Excel_Worksheet43.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3.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18.png"/><Relationship Id="rId9" Type="http://schemas.openxmlformats.org/officeDocument/2006/relationships/image" Target="../media/image103.wmf"/></Relationships>
</file>

<file path=ppt/slides/_rels/slide88.xml.rels><?xml version="1.0" encoding="UTF-8" standalone="yes"?>
<Relationships xmlns="http://schemas.openxmlformats.org/package/2006/relationships"><Relationship Id="rId8" Type="http://schemas.openxmlformats.org/officeDocument/2006/relationships/package" Target="../embeddings/Microsoft_Excel_Worksheet44.xlsx"/><Relationship Id="rId3" Type="http://schemas.openxmlformats.org/officeDocument/2006/relationships/image" Target="../media/image11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20.wmf"/></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5.xml"/><Relationship Id="rId1" Type="http://schemas.openxmlformats.org/officeDocument/2006/relationships/tags" Target="../tags/tag7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1.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23.png"/><Relationship Id="rId7" Type="http://schemas.openxmlformats.org/officeDocument/2006/relationships/package" Target="../embeddings/Microsoft_Excel_Worksheet45.xlsx"/><Relationship Id="rId2" Type="http://schemas.openxmlformats.org/officeDocument/2006/relationships/slideLayout" Target="../slideLayouts/slideLayout5.xml"/><Relationship Id="rId1" Type="http://schemas.openxmlformats.org/officeDocument/2006/relationships/tags" Target="../tags/tag7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25.png"/><Relationship Id="rId7" Type="http://schemas.openxmlformats.org/officeDocument/2006/relationships/package" Target="../embeddings/Microsoft_Excel_Worksheet46.xlsx"/><Relationship Id="rId2" Type="http://schemas.openxmlformats.org/officeDocument/2006/relationships/slideLayout" Target="../slideLayouts/slideLayout5.xml"/><Relationship Id="rId1" Type="http://schemas.openxmlformats.org/officeDocument/2006/relationships/tags" Target="../tags/tag7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3.xml.rels><?xml version="1.0" encoding="UTF-8" standalone="yes"?>
<Relationships xmlns="http://schemas.openxmlformats.org/package/2006/relationships"><Relationship Id="rId8" Type="http://schemas.openxmlformats.org/officeDocument/2006/relationships/package" Target="../embeddings/Microsoft_Excel_Worksheet47.xlsx"/><Relationship Id="rId3" Type="http://schemas.openxmlformats.org/officeDocument/2006/relationships/image" Target="../media/image12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27.wmf"/></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5.xml"/><Relationship Id="rId1" Type="http://schemas.openxmlformats.org/officeDocument/2006/relationships/tags" Target="../tags/tag8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5.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9.png"/><Relationship Id="rId7" Type="http://schemas.openxmlformats.org/officeDocument/2006/relationships/package" Target="../embeddings/Microsoft_Excel_Worksheet48.xlsx"/><Relationship Id="rId2" Type="http://schemas.openxmlformats.org/officeDocument/2006/relationships/slideLayout" Target="../slideLayouts/slideLayout5.xml"/><Relationship Id="rId1" Type="http://schemas.openxmlformats.org/officeDocument/2006/relationships/tags" Target="../tags/tag8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5.xml"/><Relationship Id="rId1" Type="http://schemas.openxmlformats.org/officeDocument/2006/relationships/tags" Target="../tags/tag8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7.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32.png"/><Relationship Id="rId7" Type="http://schemas.openxmlformats.org/officeDocument/2006/relationships/package" Target="../embeddings/Microsoft_Excel_Worksheet49.xlsx"/><Relationship Id="rId2" Type="http://schemas.openxmlformats.org/officeDocument/2006/relationships/slideLayout" Target="../slideLayouts/slideLayout5.xml"/><Relationship Id="rId1" Type="http://schemas.openxmlformats.org/officeDocument/2006/relationships/tags" Target="../tags/tag8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8.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image" Target="../media/image134.png"/><Relationship Id="rId7" Type="http://schemas.openxmlformats.org/officeDocument/2006/relationships/package" Target="../embeddings/Microsoft_Excel_Worksheet50.xlsx"/><Relationship Id="rId2" Type="http://schemas.openxmlformats.org/officeDocument/2006/relationships/slideLayout" Target="../slideLayouts/slideLayout5.xml"/><Relationship Id="rId1" Type="http://schemas.openxmlformats.org/officeDocument/2006/relationships/tags" Target="../tags/tag8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5.xml"/><Relationship Id="rId1" Type="http://schemas.openxmlformats.org/officeDocument/2006/relationships/tags" Target="../tags/tag8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p>
          <a:p>
            <a:r>
              <a:rPr lang="en-US" sz="2800" baseline="30000" dirty="0">
                <a:solidFill>
                  <a:schemeClr val="bg1"/>
                </a:solidFill>
                <a:latin typeface="+mj-lt"/>
              </a:rPr>
              <a:t>Manitoba</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11782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A3429-12B3-DB6D-2D9C-47441955586F}"/>
              </a:ext>
            </a:extLst>
          </p:cNvPr>
          <p:cNvPicPr>
            <a:picLocks noChangeAspect="1"/>
          </p:cNvPicPr>
          <p:nvPr/>
        </p:nvPicPr>
        <p:blipFill>
          <a:blip r:embed="rId3"/>
          <a:stretch>
            <a:fillRect/>
          </a:stretch>
        </p:blipFill>
        <p:spPr>
          <a:xfrm>
            <a:off x="2648356" y="836663"/>
            <a:ext cx="8961897" cy="573998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Feed Barley - % Growers by Timing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feed barley crop, did you apply manure at each timing? – and given the options of a) Applied in fall of previous year, b) in the spring before planting, c) in the spring at planting and d) after planting/in-crop.</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farm size, age and 4R program familiarity, the charts illustrate the % of feed barley growers who applied manure at each timing.</a:t>
            </a:r>
          </a:p>
        </p:txBody>
      </p:sp>
    </p:spTree>
    <p:extLst>
      <p:ext uri="{BB962C8B-B14F-4D97-AF65-F5344CB8AC3E}">
        <p14:creationId xmlns:p14="http://schemas.microsoft.com/office/powerpoint/2010/main" val="914515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6A097A-4069-F817-E9B1-6241E6577C1B}"/>
              </a:ext>
            </a:extLst>
          </p:cNvPr>
          <p:cNvPicPr>
            <a:picLocks noChangeAspect="1"/>
          </p:cNvPicPr>
          <p:nvPr/>
        </p:nvPicPr>
        <p:blipFill>
          <a:blip r:embed="rId3"/>
          <a:stretch>
            <a:fillRect/>
          </a:stretch>
        </p:blipFill>
        <p:spPr>
          <a:xfrm>
            <a:off x="2617328" y="762000"/>
            <a:ext cx="8961897" cy="5797798"/>
          </a:xfrm>
          <a:prstGeom prst="rect">
            <a:avLst/>
          </a:prstGeom>
        </p:spPr>
      </p:pic>
      <p:sp>
        <p:nvSpPr>
          <p:cNvPr id="2" name="Title 1">
            <a:extLst>
              <a:ext uri="{FF2B5EF4-FFF2-40B4-BE49-F238E27FC236}">
                <a16:creationId xmlns:a16="http://schemas.microsoft.com/office/drawing/2014/main" id="{3F25F627-D246-4F46-9F29-8A5422346DB4}"/>
              </a:ext>
            </a:extLst>
          </p:cNvPr>
          <p:cNvSpPr>
            <a:spLocks noGrp="1"/>
          </p:cNvSpPr>
          <p:nvPr>
            <p:ph type="title" idx="4294967295"/>
          </p:nvPr>
        </p:nvSpPr>
        <p:spPr/>
        <p:txBody>
          <a:bodyPr/>
          <a:lstStyle/>
          <a:p>
            <a:r>
              <a:rPr lang="en-US" u="none" dirty="0"/>
              <a:t>Trend in Approaches Used to Decide Phosphorus Rate in Feed Barley</a:t>
            </a:r>
          </a:p>
        </p:txBody>
      </p:sp>
      <p:pic>
        <p:nvPicPr>
          <p:cNvPr id="4" name="Picture 3" descr="Asset 8.png">
            <a:hlinkClick r:id="rId4" action="ppaction://hlinksldjump"/>
            <a:extLst>
              <a:ext uri="{FF2B5EF4-FFF2-40B4-BE49-F238E27FC236}">
                <a16:creationId xmlns:a16="http://schemas.microsoft.com/office/drawing/2014/main" id="{D769E154-B9CE-44D8-9C5A-8912F96AA160}"/>
              </a:ext>
            </a:extLst>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5" name="Picture 4" descr="Asset 7.png">
            <a:extLst>
              <a:ext uri="{FF2B5EF4-FFF2-40B4-BE49-F238E27FC236}">
                <a16:creationId xmlns:a16="http://schemas.microsoft.com/office/drawing/2014/main" id="{498323FE-9F79-4A1C-BAC3-6E9886DB8911}"/>
              </a:ext>
            </a:extLst>
          </p:cNvPr>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a:extLst>
              <a:ext uri="{FF2B5EF4-FFF2-40B4-BE49-F238E27FC236}">
                <a16:creationId xmlns:a16="http://schemas.microsoft.com/office/drawing/2014/main" id="{11D82106-303E-4145-8E42-5EF9B58C66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8" name="TextBox 7">
            <a:extLst>
              <a:ext uri="{FF2B5EF4-FFF2-40B4-BE49-F238E27FC236}">
                <a16:creationId xmlns:a16="http://schemas.microsoft.com/office/drawing/2014/main" id="{B07F5D0A-2218-C0D7-2F9F-5CD060D28D2F}"/>
              </a:ext>
            </a:extLst>
          </p:cNvPr>
          <p:cNvSpPr txBox="1"/>
          <p:nvPr/>
        </p:nvSpPr>
        <p:spPr>
          <a:xfrm>
            <a:off x="7008812" y="2351298"/>
            <a:ext cx="1752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In 2023, fewer growers determined P</a:t>
            </a:r>
            <a:r>
              <a:rPr lang="en-US" sz="1000" baseline="-25000" dirty="0"/>
              <a:t>2</a:t>
            </a:r>
            <a:r>
              <a:rPr lang="en-US" sz="1000" dirty="0"/>
              <a:t>O</a:t>
            </a:r>
            <a:r>
              <a:rPr lang="en-US" sz="1000" baseline="-25000" dirty="0"/>
              <a:t>5</a:t>
            </a:r>
            <a:r>
              <a:rPr lang="en-US" sz="1000" dirty="0"/>
              <a:t> rates using calculations based on credits.</a:t>
            </a:r>
          </a:p>
        </p:txBody>
      </p:sp>
      <p:sp>
        <p:nvSpPr>
          <p:cNvPr id="9" name="TextBox 8">
            <a:extLst>
              <a:ext uri="{FF2B5EF4-FFF2-40B4-BE49-F238E27FC236}">
                <a16:creationId xmlns:a16="http://schemas.microsoft.com/office/drawing/2014/main" id="{581D46FB-BEBB-23F1-2110-E380C441B033}"/>
              </a:ext>
            </a:extLst>
          </p:cNvPr>
          <p:cNvSpPr txBox="1"/>
          <p:nvPr/>
        </p:nvSpPr>
        <p:spPr>
          <a:xfrm>
            <a:off x="7008812" y="4927123"/>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Fewer growers determined P</a:t>
            </a:r>
            <a:r>
              <a:rPr lang="en-US" sz="1000" baseline="-25000" dirty="0"/>
              <a:t>2</a:t>
            </a:r>
            <a:r>
              <a:rPr lang="en-US" sz="1000" dirty="0"/>
              <a:t>O</a:t>
            </a:r>
            <a:r>
              <a:rPr lang="en-US" sz="1000" baseline="-25000" dirty="0"/>
              <a:t>5</a:t>
            </a:r>
            <a:r>
              <a:rPr lang="en-US" sz="1000" dirty="0"/>
              <a:t> rates using on-farm research.</a:t>
            </a:r>
          </a:p>
        </p:txBody>
      </p:sp>
      <p:sp>
        <p:nvSpPr>
          <p:cNvPr id="10" name="TextBox 9">
            <a:extLst>
              <a:ext uri="{FF2B5EF4-FFF2-40B4-BE49-F238E27FC236}">
                <a16:creationId xmlns:a16="http://schemas.microsoft.com/office/drawing/2014/main" id="{A39D02B6-AF59-242A-71A6-BDB74E3216F5}"/>
              </a:ext>
            </a:extLst>
          </p:cNvPr>
          <p:cNvSpPr txBox="1"/>
          <p:nvPr/>
        </p:nvSpPr>
        <p:spPr>
          <a:xfrm>
            <a:off x="7008812" y="5426334"/>
            <a:ext cx="1752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growers did not use any of the above methods to determine their P</a:t>
            </a:r>
            <a:r>
              <a:rPr lang="en-US" sz="1000" baseline="-25000" dirty="0"/>
              <a:t>2</a:t>
            </a:r>
            <a:r>
              <a:rPr lang="en-US" sz="1000" dirty="0"/>
              <a:t>O</a:t>
            </a:r>
            <a:r>
              <a:rPr lang="en-US" sz="1000" baseline="-25000" dirty="0"/>
              <a:t>5</a:t>
            </a:r>
            <a:r>
              <a:rPr lang="en-US" sz="1000" dirty="0"/>
              <a:t> rate. </a:t>
            </a:r>
          </a:p>
        </p:txBody>
      </p:sp>
      <p:sp>
        <p:nvSpPr>
          <p:cNvPr id="7" name="MoreInfo">
            <a:extLst>
              <a:ext uri="{FF2B5EF4-FFF2-40B4-BE49-F238E27FC236}">
                <a16:creationId xmlns:a16="http://schemas.microsoft.com/office/drawing/2014/main" id="{CEE1C657-F384-497A-B37D-967DD36EB114}"/>
              </a:ext>
            </a:extLst>
          </p:cNvPr>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feed barley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Phosphorus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feed barley in 2022 and 2023.</a:t>
            </a:r>
          </a:p>
        </p:txBody>
      </p:sp>
    </p:spTree>
    <p:extLst>
      <p:ext uri="{BB962C8B-B14F-4D97-AF65-F5344CB8AC3E}">
        <p14:creationId xmlns:p14="http://schemas.microsoft.com/office/powerpoint/2010/main" val="3989291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7"/>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7"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842BD-191C-49C4-B114-120FD955F702}"/>
              </a:ext>
            </a:extLst>
          </p:cNvPr>
          <p:cNvPicPr>
            <a:picLocks noChangeAspect="1"/>
          </p:cNvPicPr>
          <p:nvPr/>
        </p:nvPicPr>
        <p:blipFill>
          <a:blip r:embed="rId3"/>
          <a:stretch>
            <a:fillRect/>
          </a:stretch>
        </p:blipFill>
        <p:spPr>
          <a:xfrm>
            <a:off x="2671171" y="812520"/>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Main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9" name="TextBox 8">
            <a:extLst>
              <a:ext uri="{FF2B5EF4-FFF2-40B4-BE49-F238E27FC236}">
                <a16:creationId xmlns:a16="http://schemas.microsoft.com/office/drawing/2014/main" id="{FC5D73E5-CD7C-4BF9-B865-36EC94858E52}"/>
              </a:ext>
            </a:extLst>
          </p:cNvPr>
          <p:cNvSpPr txBox="1"/>
          <p:nvPr/>
        </p:nvSpPr>
        <p:spPr>
          <a:xfrm>
            <a:off x="9787782" y="3709666"/>
            <a:ext cx="21112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Middle-aged  growers were less likely to rely on their ag retailer to set rates.</a:t>
            </a:r>
          </a:p>
        </p:txBody>
      </p:sp>
      <p:graphicFrame>
        <p:nvGraphicFramePr>
          <p:cNvPr id="11" name="Object 10">
            <a:extLst>
              <a:ext uri="{FF2B5EF4-FFF2-40B4-BE49-F238E27FC236}">
                <a16:creationId xmlns:a16="http://schemas.microsoft.com/office/drawing/2014/main" id="{23EB01CE-3EB6-48FF-AB9F-64F639AF0D22}"/>
              </a:ext>
            </a:extLst>
          </p:cNvPr>
          <p:cNvGraphicFramePr>
            <a:graphicFrameLocks/>
          </p:cNvGraphicFramePr>
          <p:nvPr>
            <p:extLst>
              <p:ext uri="{D42A27DB-BD31-4B8C-83A1-F6EECF244321}">
                <p14:modId xmlns:p14="http://schemas.microsoft.com/office/powerpoint/2010/main" val="1182150827"/>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"Who was the main person who determined what fertilizer application rate you should use for your feed barley in 2023?"</a:t>
            </a:r>
          </a:p>
          <a:p>
            <a:r>
              <a:rPr lang="en-US" dirty="0"/>
              <a:t>The chart on the left illustrates the % of feed barley growers who indicated each person who determined their fertilizer application rate in 2023. Separately by farm size, age and 4R familiarity, the chart on the right illustrates the % of feed barley growers for whom their fertilizer rate was determined by their ag retailer.</a:t>
            </a:r>
            <a:endParaRPr lang="en-CA" dirty="0"/>
          </a:p>
        </p:txBody>
      </p:sp>
    </p:spTree>
    <p:extLst>
      <p:ext uri="{BB962C8B-B14F-4D97-AF65-F5344CB8AC3E}">
        <p14:creationId xmlns:p14="http://schemas.microsoft.com/office/powerpoint/2010/main" val="3302559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D7C11-DBEB-4558-92CB-D9328DCF6E42}"/>
              </a:ext>
            </a:extLst>
          </p:cNvPr>
          <p:cNvPicPr>
            <a:picLocks noChangeAspect="1"/>
          </p:cNvPicPr>
          <p:nvPr/>
        </p:nvPicPr>
        <p:blipFill>
          <a:blip r:embed="rId3"/>
          <a:stretch>
            <a:fillRect/>
          </a:stretch>
        </p:blipFill>
        <p:spPr>
          <a:xfrm>
            <a:off x="2671171" y="818616"/>
            <a:ext cx="8961897" cy="5767316"/>
          </a:xfrm>
          <a:prstGeom prst="rect">
            <a:avLst/>
          </a:prstGeom>
        </p:spPr>
      </p:pic>
      <p:sp>
        <p:nvSpPr>
          <p:cNvPr id="2" name="Title 1"/>
          <p:cNvSpPr>
            <a:spLocks noGrp="1"/>
          </p:cNvSpPr>
          <p:nvPr>
            <p:ph type="title" idx="4294967295"/>
          </p:nvPr>
        </p:nvSpPr>
        <p:spPr>
          <a:xfrm>
            <a:off x="2360612" y="250825"/>
            <a:ext cx="9601200" cy="334963"/>
          </a:xfrm>
          <a:prstGeom prst="rect">
            <a:avLst/>
          </a:prstGeom>
        </p:spPr>
        <p:txBody>
          <a:bodyPr/>
          <a:lstStyle/>
          <a:p>
            <a:r>
              <a:rPr lang="en-US" sz="2200" u="none" dirty="0"/>
              <a:t>Linkage of Who Makes Rate Decisions on 4R Consistency Compliance – Feed Barley</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3" name="TextBox 2">
            <a:extLst>
              <a:ext uri="{FF2B5EF4-FFF2-40B4-BE49-F238E27FC236}">
                <a16:creationId xmlns:a16="http://schemas.microsoft.com/office/drawing/2014/main" id="{7B178626-7961-95F9-4D5E-96831C97700E}"/>
              </a:ext>
            </a:extLst>
          </p:cNvPr>
          <p:cNvSpPr txBox="1"/>
          <p:nvPr/>
        </p:nvSpPr>
        <p:spPr>
          <a:xfrm>
            <a:off x="10515601" y="1616978"/>
            <a:ext cx="1598613"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When fertilizer rate decisions are made on by an ICA, compliance is slightly higher.</a:t>
            </a:r>
          </a:p>
        </p:txBody>
      </p:sp>
      <p:graphicFrame>
        <p:nvGraphicFramePr>
          <p:cNvPr id="6" name="Object 5">
            <a:extLst>
              <a:ext uri="{FF2B5EF4-FFF2-40B4-BE49-F238E27FC236}">
                <a16:creationId xmlns:a16="http://schemas.microsoft.com/office/drawing/2014/main" id="{248F2EAD-8839-4576-9188-F745CEE323D3}"/>
              </a:ext>
            </a:extLst>
          </p:cNvPr>
          <p:cNvGraphicFramePr>
            <a:graphicFrameLocks/>
          </p:cNvGraphicFramePr>
          <p:nvPr>
            <p:extLst>
              <p:ext uri="{D42A27DB-BD31-4B8C-83A1-F6EECF244321}">
                <p14:modId xmlns:p14="http://schemas.microsoft.com/office/powerpoint/2010/main" val="1563993068"/>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Feed Barley?” </a:t>
            </a:r>
          </a:p>
          <a:p>
            <a:pPr lvl="0"/>
            <a:r>
              <a:rPr lang="en-US" dirty="0"/>
              <a:t>The chart illustrates the % of crop acres that meet Level 1 and Level 2 4R consistency criteria based on who made the fertilizer rate decision in each year. </a:t>
            </a:r>
            <a:endParaRPr lang="en-CA" sz="800" dirty="0"/>
          </a:p>
        </p:txBody>
      </p:sp>
    </p:spTree>
    <p:extLst>
      <p:ext uri="{BB962C8B-B14F-4D97-AF65-F5344CB8AC3E}">
        <p14:creationId xmlns:p14="http://schemas.microsoft.com/office/powerpoint/2010/main" val="3727958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9CEC21-4262-7D2B-F3DB-F7D6DA17E8B0}"/>
              </a:ext>
            </a:extLst>
          </p:cNvPr>
          <p:cNvPicPr>
            <a:picLocks noChangeAspect="1"/>
          </p:cNvPicPr>
          <p:nvPr/>
        </p:nvPicPr>
        <p:blipFill>
          <a:blip r:embed="rId3"/>
          <a:stretch>
            <a:fillRect/>
          </a:stretch>
        </p:blipFill>
        <p:spPr>
          <a:xfrm>
            <a:off x="2657821" y="883656"/>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Professional Designation of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graphicFrame>
        <p:nvGraphicFramePr>
          <p:cNvPr id="3" name="Object 2">
            <a:extLst>
              <a:ext uri="{FF2B5EF4-FFF2-40B4-BE49-F238E27FC236}">
                <a16:creationId xmlns:a16="http://schemas.microsoft.com/office/drawing/2014/main" id="{BB66B980-091D-ACAA-4D60-60B7D15CF79B}"/>
              </a:ext>
            </a:extLst>
          </p:cNvPr>
          <p:cNvGraphicFramePr>
            <a:graphicFrameLocks/>
          </p:cNvGraphicFramePr>
          <p:nvPr>
            <p:extLst>
              <p:ext uri="{D42A27DB-BD31-4B8C-83A1-F6EECF244321}">
                <p14:modId xmlns:p14="http://schemas.microsoft.com/office/powerpoint/2010/main" val="10362701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the person who determined your fertilizer application rate hold any of the following professional designations?"</a:t>
            </a:r>
          </a:p>
          <a:p>
            <a:pPr lvl="0"/>
            <a:r>
              <a:rPr lang="en-US" dirty="0"/>
              <a:t>Separately for each type of person who determined the fertilizer application rate, the charts illustrate the professional designation of those people.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366309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3A132A-0D71-BA92-724E-525032874B60}"/>
              </a:ext>
            </a:extLst>
          </p:cNvPr>
          <p:cNvPicPr>
            <a:picLocks noChangeAspect="1"/>
          </p:cNvPicPr>
          <p:nvPr/>
        </p:nvPicPr>
        <p:blipFill>
          <a:blip r:embed="rId3"/>
          <a:stretch>
            <a:fillRect/>
          </a:stretch>
        </p:blipFill>
        <p:spPr>
          <a:xfrm>
            <a:off x="2648356" y="829093"/>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Importance of Professional Designation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9" name="TextBox 8">
            <a:extLst>
              <a:ext uri="{FF2B5EF4-FFF2-40B4-BE49-F238E27FC236}">
                <a16:creationId xmlns:a16="http://schemas.microsoft.com/office/drawing/2014/main" id="{44A6EE26-DC17-482D-8F6C-110A595D1CA6}"/>
              </a:ext>
            </a:extLst>
          </p:cNvPr>
          <p:cNvSpPr txBox="1"/>
          <p:nvPr/>
        </p:nvSpPr>
        <p:spPr>
          <a:xfrm>
            <a:off x="4494212" y="3182368"/>
            <a:ext cx="2895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42% of those growers who rely on an ag retailer to provide fertilizer rate recommendations indicated a professional designation is extremely important.</a:t>
            </a:r>
          </a:p>
        </p:txBody>
      </p:sp>
      <p:graphicFrame>
        <p:nvGraphicFramePr>
          <p:cNvPr id="3" name="Object 2">
            <a:extLst>
              <a:ext uri="{FF2B5EF4-FFF2-40B4-BE49-F238E27FC236}">
                <a16:creationId xmlns:a16="http://schemas.microsoft.com/office/drawing/2014/main" id="{FC94B419-FB4B-6CC2-32DF-60DF1E6177C4}"/>
              </a:ext>
            </a:extLst>
          </p:cNvPr>
          <p:cNvGraphicFramePr>
            <a:graphicFrameLocks/>
          </p:cNvGraphicFramePr>
          <p:nvPr>
            <p:extLst>
              <p:ext uri="{D42A27DB-BD31-4B8C-83A1-F6EECF244321}">
                <p14:modId xmlns:p14="http://schemas.microsoft.com/office/powerpoint/2010/main" val="317744496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"How important is it to you that the person providing your fertilizer application rate recommendation has a professional designation (i.e. CCA, P.Ag.)"</a:t>
            </a:r>
          </a:p>
          <a:p>
            <a:pPr lvl="0"/>
            <a:r>
              <a:rPr lang="en-US" dirty="0"/>
              <a:t>Separately for each type of person who determined the fertilizer application rate, the chart illustrates the level of importance for having a professional designation.</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074138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FEC148-6CF1-41D4-B380-8F72F6311E8E}"/>
              </a:ext>
            </a:extLst>
          </p:cNvPr>
          <p:cNvPicPr>
            <a:picLocks noChangeAspect="1"/>
          </p:cNvPicPr>
          <p:nvPr/>
        </p:nvPicPr>
        <p:blipFill>
          <a:blip r:embed="rId3"/>
          <a:stretch>
            <a:fillRect/>
          </a:stretch>
        </p:blipFill>
        <p:spPr>
          <a:xfrm>
            <a:off x="2814765" y="786386"/>
            <a:ext cx="8967993" cy="572464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Deviation from Recommended Application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graphicFrame>
        <p:nvGraphicFramePr>
          <p:cNvPr id="4" name="Object 3">
            <a:extLst>
              <a:ext uri="{FF2B5EF4-FFF2-40B4-BE49-F238E27FC236}">
                <a16:creationId xmlns:a16="http://schemas.microsoft.com/office/drawing/2014/main" id="{788A35B9-27AE-3320-6264-32502A7921F5}"/>
              </a:ext>
            </a:extLst>
          </p:cNvPr>
          <p:cNvGraphicFramePr>
            <a:graphicFrameLocks/>
          </p:cNvGraphicFramePr>
          <p:nvPr>
            <p:extLst>
              <p:ext uri="{D42A27DB-BD31-4B8C-83A1-F6EECF244321}">
                <p14:modId xmlns:p14="http://schemas.microsoft.com/office/powerpoint/2010/main" val="191666116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you decide to increase or decrease your fertilizer application rate in feed barley above or below the recommended rate?"</a:t>
            </a:r>
          </a:p>
          <a:p>
            <a:pPr lvl="0"/>
            <a:r>
              <a:rPr lang="en-US" dirty="0"/>
              <a:t>The chart illustrates the % of respondents who went above the recommended rate, below the recommended rate or applied the recommended rate. Separately for various demographic segments, the chart on the right illustrates the % of respondents who decreased their application rate below the recommended rate.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96191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9919E3-A700-3B11-DF1A-CFCD70E28795}"/>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by Geographic/Demographic Segment</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9" name="TextBox 8"/>
          <p:cNvSpPr txBox="1"/>
          <p:nvPr/>
        </p:nvSpPr>
        <p:spPr>
          <a:xfrm>
            <a:off x="2255266" y="6405809"/>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graphicFrame>
        <p:nvGraphicFramePr>
          <p:cNvPr id="4" name="Object 3">
            <a:extLst>
              <a:ext uri="{FF2B5EF4-FFF2-40B4-BE49-F238E27FC236}">
                <a16:creationId xmlns:a16="http://schemas.microsoft.com/office/drawing/2014/main" id="{3C7B29E9-6096-41C6-FEB1-F33E4FBB3443}"/>
              </a:ext>
            </a:extLst>
          </p:cNvPr>
          <p:cNvGraphicFramePr>
            <a:graphicFrameLocks/>
          </p:cNvGraphicFramePr>
          <p:nvPr>
            <p:extLst>
              <p:ext uri="{D42A27DB-BD31-4B8C-83A1-F6EECF244321}">
                <p14:modId xmlns:p14="http://schemas.microsoft.com/office/powerpoint/2010/main" val="32009382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CA" dirty="0"/>
              <a:t>Separately for each demographic segment, the chart illustrates the use of any nitrogen stabilizer on any nitrogen fertilizer type, expressed as the % of acres treated with any primary nitrogen fertilizer type that was treated with any nitrogen stabilizer.</a:t>
            </a:r>
          </a:p>
        </p:txBody>
      </p:sp>
    </p:spTree>
    <p:extLst>
      <p:ext uri="{BB962C8B-B14F-4D97-AF65-F5344CB8AC3E}">
        <p14:creationId xmlns:p14="http://schemas.microsoft.com/office/powerpoint/2010/main" val="4001729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A3963-E8AC-3642-B57F-656053FC3205}"/>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Timing - % of Nitrogen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9" name="TextBox 8">
            <a:extLst>
              <a:ext uri="{FF2B5EF4-FFF2-40B4-BE49-F238E27FC236}">
                <a16:creationId xmlns:a16="http://schemas.microsoft.com/office/drawing/2014/main" id="{6DDD48E8-E98B-4022-86D1-1777381F78B3}"/>
              </a:ext>
            </a:extLst>
          </p:cNvPr>
          <p:cNvSpPr txBox="1"/>
          <p:nvPr/>
        </p:nvSpPr>
        <p:spPr>
          <a:xfrm>
            <a:off x="8380412" y="1531479"/>
            <a:ext cx="164963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10% of total N volume was applied in a protected form.</a:t>
            </a:r>
          </a:p>
        </p:txBody>
      </p:sp>
      <p:graphicFrame>
        <p:nvGraphicFramePr>
          <p:cNvPr id="6" name="Object 5">
            <a:extLst>
              <a:ext uri="{FF2B5EF4-FFF2-40B4-BE49-F238E27FC236}">
                <a16:creationId xmlns:a16="http://schemas.microsoft.com/office/drawing/2014/main" id="{10F3D65F-3AAF-D25E-8A88-9B70DFBA9332}"/>
              </a:ext>
            </a:extLst>
          </p:cNvPr>
          <p:cNvGraphicFramePr>
            <a:graphicFrameLocks/>
          </p:cNvGraphicFramePr>
          <p:nvPr>
            <p:extLst>
              <p:ext uri="{D42A27DB-BD31-4B8C-83A1-F6EECF244321}">
                <p14:modId xmlns:p14="http://schemas.microsoft.com/office/powerpoint/2010/main" val="426328806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All respondents were asked: "Which of the following fertilizer types did you apply (the list included ESN and SuperU)?"</a:t>
            </a:r>
          </a:p>
          <a:p>
            <a:r>
              <a:rPr lang="en-US" dirty="0"/>
              <a:t>Respondents who used any other primary Nitrogen fertilizer (excluding ESN and Super U) were asked: "Which of the following nitrogen stabilizers did you use?"</a:t>
            </a:r>
          </a:p>
          <a:p>
            <a:pPr lvl="0">
              <a:defRPr/>
            </a:pPr>
            <a:r>
              <a:rPr lang="en-US" dirty="0"/>
              <a:t>Separately for each application timing, the chart illustrates the % of Nitrogen volume that was protected with each type of EEF.</a:t>
            </a:r>
            <a:endParaRPr lang="en-CA" dirty="0"/>
          </a:p>
        </p:txBody>
      </p:sp>
    </p:spTree>
    <p:extLst>
      <p:ext uri="{BB962C8B-B14F-4D97-AF65-F5344CB8AC3E}">
        <p14:creationId xmlns:p14="http://schemas.microsoft.com/office/powerpoint/2010/main" val="3189467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4">
            <a:extLst>
              <a:ext uri="{FF2B5EF4-FFF2-40B4-BE49-F238E27FC236}">
                <a16:creationId xmlns:a16="http://schemas.microsoft.com/office/drawing/2014/main" id="{F98A186D-3B6D-EB7A-545C-37168C77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868" y="6096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D009E49-5229-95DB-8DEF-A10045E97380}"/>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Placement - % of Nitrogen Volume - Net All Timings</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graphicFrame>
        <p:nvGraphicFramePr>
          <p:cNvPr id="3" name="Object 2">
            <a:extLst>
              <a:ext uri="{FF2B5EF4-FFF2-40B4-BE49-F238E27FC236}">
                <a16:creationId xmlns:a16="http://schemas.microsoft.com/office/drawing/2014/main" id="{58DA00B9-FB7B-81C7-F0F8-CB623B396410}"/>
              </a:ext>
            </a:extLst>
          </p:cNvPr>
          <p:cNvGraphicFramePr>
            <a:graphicFrameLocks/>
          </p:cNvGraphicFramePr>
          <p:nvPr>
            <p:extLst>
              <p:ext uri="{D42A27DB-BD31-4B8C-83A1-F6EECF244321}">
                <p14:modId xmlns:p14="http://schemas.microsoft.com/office/powerpoint/2010/main" val="378392771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"Which of the following fertilizer types did you apply (the list included ESN and </a:t>
            </a:r>
            <a:r>
              <a:rPr lang="en-US" dirty="0" err="1"/>
              <a:t>SuperU</a:t>
            </a:r>
            <a:r>
              <a:rPr lang="en-US" dirty="0"/>
              <a:t>)" </a:t>
            </a:r>
          </a:p>
          <a:p>
            <a:r>
              <a:rPr lang="en-US" dirty="0"/>
              <a:t>Respondents who used any primary Nitrogen fertilizer (excluding ESN and </a:t>
            </a:r>
            <a:r>
              <a:rPr lang="en-US" dirty="0" err="1"/>
              <a:t>SuperU</a:t>
            </a:r>
            <a:r>
              <a:rPr lang="en-US" dirty="0"/>
              <a:t>) were asked: "Which of the following nitrogen stabilizers did you use?" </a:t>
            </a:r>
          </a:p>
          <a:p>
            <a:r>
              <a:rPr lang="en-US" dirty="0"/>
              <a:t>Separately for each EEF type, the chart illustrates the % of primary Nitrogen fertilizer volume that was applied with an EEF using each placement. </a:t>
            </a:r>
            <a:endParaRPr lang="en-CA" dirty="0"/>
          </a:p>
        </p:txBody>
      </p:sp>
    </p:spTree>
    <p:extLst>
      <p:ext uri="{BB962C8B-B14F-4D97-AF65-F5344CB8AC3E}">
        <p14:creationId xmlns:p14="http://schemas.microsoft.com/office/powerpoint/2010/main" val="3327136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46B921-A22C-B619-E143-975A04817081}"/>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9540469" y="1604786"/>
            <a:ext cx="184542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Actual yields were about 4 bu/ac below target yields in 2023.</a:t>
            </a:r>
          </a:p>
        </p:txBody>
      </p:sp>
      <p:graphicFrame>
        <p:nvGraphicFramePr>
          <p:cNvPr id="4" name="Object 3">
            <a:extLst>
              <a:ext uri="{FF2B5EF4-FFF2-40B4-BE49-F238E27FC236}">
                <a16:creationId xmlns:a16="http://schemas.microsoft.com/office/drawing/2014/main" id="{E0B3C56E-61A3-7DA2-8854-F27D465DF1AB}"/>
              </a:ext>
            </a:extLst>
          </p:cNvPr>
          <p:cNvGraphicFramePr>
            <a:graphicFrameLocks/>
          </p:cNvGraphicFramePr>
          <p:nvPr>
            <p:extLst>
              <p:ext uri="{D42A27DB-BD31-4B8C-83A1-F6EECF244321}">
                <p14:modId xmlns:p14="http://schemas.microsoft.com/office/powerpoint/2010/main" val="75818416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feed barley in 2023 (respondents had the option to report that they did not have a target yield)? What was the average yield for your feed barley in 2023? </a:t>
            </a:r>
          </a:p>
          <a:p>
            <a:r>
              <a:rPr lang="en-CA" dirty="0"/>
              <a:t>The graph illustrates the average target yield and the average actual yield reported in each year.</a:t>
            </a:r>
          </a:p>
        </p:txBody>
      </p:sp>
    </p:spTree>
    <p:extLst>
      <p:ext uri="{BB962C8B-B14F-4D97-AF65-F5344CB8AC3E}">
        <p14:creationId xmlns:p14="http://schemas.microsoft.com/office/powerpoint/2010/main" val="606641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786EC3-776E-24CD-2689-A217703F01B8}"/>
              </a:ext>
            </a:extLst>
          </p:cNvPr>
          <p:cNvPicPr>
            <a:picLocks noChangeAspect="1"/>
          </p:cNvPicPr>
          <p:nvPr/>
        </p:nvPicPr>
        <p:blipFill>
          <a:blip r:embed="rId4"/>
          <a:stretch>
            <a:fillRect/>
          </a:stretch>
        </p:blipFill>
        <p:spPr>
          <a:xfrm>
            <a:off x="2680634" y="824713"/>
            <a:ext cx="894297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Feed Barley - % Crop Acres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18" name="TextBox 17">
            <a:extLst>
              <a:ext uri="{FF2B5EF4-FFF2-40B4-BE49-F238E27FC236}">
                <a16:creationId xmlns:a16="http://schemas.microsoft.com/office/drawing/2014/main" id="{FCFA2BB1-8149-4771-A4B2-CBAF11EDD30A}"/>
              </a:ext>
            </a:extLst>
          </p:cNvPr>
          <p:cNvSpPr txBox="1"/>
          <p:nvPr/>
        </p:nvSpPr>
        <p:spPr>
          <a:xfrm>
            <a:off x="7847012" y="4195319"/>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Half of feed barley acres were treated with a Nitrogen fertilizer at planting.</a:t>
            </a:r>
          </a:p>
        </p:txBody>
      </p:sp>
      <p:sp>
        <p:nvSpPr>
          <p:cNvPr id="4" name="Isosceles Triangle 3">
            <a:extLst>
              <a:ext uri="{FF2B5EF4-FFF2-40B4-BE49-F238E27FC236}">
                <a16:creationId xmlns:a16="http://schemas.microsoft.com/office/drawing/2014/main" id="{0A049613-ED7C-FB08-D31E-BB7C387D4006}"/>
              </a:ext>
            </a:extLst>
          </p:cNvPr>
          <p:cNvSpPr/>
          <p:nvPr/>
        </p:nvSpPr>
        <p:spPr>
          <a:xfrm rot="16200000">
            <a:off x="7204303" y="311383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1" name="TextBox 20">
            <a:extLst>
              <a:ext uri="{FF2B5EF4-FFF2-40B4-BE49-F238E27FC236}">
                <a16:creationId xmlns:a16="http://schemas.microsoft.com/office/drawing/2014/main" id="{D82CBE70-3985-455E-845C-D729C18CAC2D}"/>
              </a:ext>
            </a:extLst>
          </p:cNvPr>
          <p:cNvSpPr txBox="1"/>
          <p:nvPr/>
        </p:nvSpPr>
        <p:spPr>
          <a:xfrm>
            <a:off x="7385356" y="3042589"/>
            <a:ext cx="2514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20% of feed barley acres were treated with a Nitrogen fertilizer in the spring before planting.</a:t>
            </a:r>
          </a:p>
        </p:txBody>
      </p:sp>
      <p:pic>
        <p:nvPicPr>
          <p:cNvPr id="3" name="Picture 2">
            <a:extLst>
              <a:ext uri="{FF2B5EF4-FFF2-40B4-BE49-F238E27FC236}">
                <a16:creationId xmlns:a16="http://schemas.microsoft.com/office/drawing/2014/main" id="{29189A24-DBA8-15F6-B68D-E81A94EE9AB1}"/>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D416DFDB-4B0A-62DD-51B1-431B043A5907}"/>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6B5D270F-654D-8C79-F9D8-FEDBF6194720}"/>
              </a:ext>
            </a:extLst>
          </p:cNvPr>
          <p:cNvGraphicFramePr>
            <a:graphicFrameLocks/>
          </p:cNvGraphicFramePr>
          <p:nvPr>
            <p:extLst>
              <p:ext uri="{D42A27DB-BD31-4B8C-83A1-F6EECF244321}">
                <p14:modId xmlns:p14="http://schemas.microsoft.com/office/powerpoint/2010/main" val="23630235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0" name=""/>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The chart illustrates the % of total feed barley acres that were treated with a primary Nitrogen fertilizer at each timing in 2023. A list of Primary Nitrogen fertilizers can be accessed by clicking on the “A” button. </a:t>
            </a:r>
            <a:endParaRPr lang="en-US" dirty="0">
              <a:solidFill>
                <a:srgbClr val="201B1A"/>
              </a:solidFill>
            </a:endParaRPr>
          </a:p>
        </p:txBody>
      </p:sp>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Feed Barley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pic>
        <p:nvPicPr>
          <p:cNvPr id="3" name="Picture 2">
            <a:extLst>
              <a:ext uri="{FF2B5EF4-FFF2-40B4-BE49-F238E27FC236}">
                <a16:creationId xmlns:a16="http://schemas.microsoft.com/office/drawing/2014/main" id="{D0493375-554E-343D-2455-C4F2EBCA078C}"/>
              </a:ext>
            </a:extLst>
          </p:cNvPr>
          <p:cNvPicPr>
            <a:picLocks noChangeAspect="1"/>
          </p:cNvPicPr>
          <p:nvPr/>
        </p:nvPicPr>
        <p:blipFill>
          <a:blip r:embed="rId6"/>
          <a:stretch>
            <a:fillRect/>
          </a:stretch>
        </p:blipFill>
        <p:spPr>
          <a:xfrm>
            <a:off x="2284412" y="803283"/>
            <a:ext cx="8961897" cy="5767316"/>
          </a:xfrm>
          <a:prstGeom prst="rect">
            <a:avLst/>
          </a:prstGeom>
        </p:spPr>
      </p:pic>
      <p:sp>
        <p:nvSpPr>
          <p:cNvPr id="4" name="TextBox 3">
            <a:extLst>
              <a:ext uri="{FF2B5EF4-FFF2-40B4-BE49-F238E27FC236}">
                <a16:creationId xmlns:a16="http://schemas.microsoft.com/office/drawing/2014/main" id="{57D6D48B-58D3-5325-98B5-6631AFAC9A4B}"/>
              </a:ext>
            </a:extLst>
          </p:cNvPr>
          <p:cNvSpPr txBox="1"/>
          <p:nvPr/>
        </p:nvSpPr>
        <p:spPr>
          <a:xfrm>
            <a:off x="9285759" y="1524000"/>
            <a:ext cx="184542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Small growers fell short of their target yield by a wide margin.</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feed barley in 2023 (respondents had the option to report that they did not have a target yield)? What was the average yield for your feed barley in 2023? </a:t>
            </a:r>
          </a:p>
          <a:p>
            <a:r>
              <a:rPr lang="en-CA" dirty="0"/>
              <a:t>Separately by farm size, age and 4R familiarity, the graph on the left illustrates the average target yield in 2023.  The middle graph illustrates the average actual yield in 2023.  The graph on the right illustrates the gap between the target yield and the actual yield.</a:t>
            </a:r>
          </a:p>
        </p:txBody>
      </p:sp>
    </p:spTree>
    <p:extLst>
      <p:ext uri="{BB962C8B-B14F-4D97-AF65-F5344CB8AC3E}">
        <p14:creationId xmlns:p14="http://schemas.microsoft.com/office/powerpoint/2010/main" val="157806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EE4C7D-EB8A-44B8-A761-A62BFC838B00}"/>
              </a:ext>
            </a:extLst>
          </p:cNvPr>
          <p:cNvPicPr>
            <a:picLocks noChangeAspect="1"/>
          </p:cNvPicPr>
          <p:nvPr/>
        </p:nvPicPr>
        <p:blipFill>
          <a:blip r:embed="rId3"/>
          <a:stretch>
            <a:fillRect/>
          </a:stretch>
        </p:blipFill>
        <p:spPr>
          <a:xfrm>
            <a:off x="2671171" y="81861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Use Efficiency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graphicFrame>
        <p:nvGraphicFramePr>
          <p:cNvPr id="3" name="Object 2">
            <a:extLst>
              <a:ext uri="{FF2B5EF4-FFF2-40B4-BE49-F238E27FC236}">
                <a16:creationId xmlns:a16="http://schemas.microsoft.com/office/drawing/2014/main" id="{5E94CC45-18F8-74AF-EE9C-1D1EE7C39CDD}"/>
              </a:ext>
            </a:extLst>
          </p:cNvPr>
          <p:cNvGraphicFramePr>
            <a:graphicFrameLocks/>
          </p:cNvGraphicFramePr>
          <p:nvPr>
            <p:extLst>
              <p:ext uri="{D42A27DB-BD31-4B8C-83A1-F6EECF244321}">
                <p14:modId xmlns:p14="http://schemas.microsoft.com/office/powerpoint/2010/main" val="404804501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The chart illustrates Feed Barley nitrogen use efficiency based on average actual yields and target yields. The NUE was calculated by dividing the total volume of nitrogen applied across all timings in Feed Barley by the average actual yield and target yield. </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285171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2CB121-4FEA-B3D8-06A5-1C577F24399A}"/>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Factors Considered When Setting Target Yield</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graphicFrame>
        <p:nvGraphicFramePr>
          <p:cNvPr id="4" name="Object 3">
            <a:extLst>
              <a:ext uri="{FF2B5EF4-FFF2-40B4-BE49-F238E27FC236}">
                <a16:creationId xmlns:a16="http://schemas.microsoft.com/office/drawing/2014/main" id="{BC49E22C-632C-CE33-09B1-2CD985B6E62C}"/>
              </a:ext>
            </a:extLst>
          </p:cNvPr>
          <p:cNvGraphicFramePr>
            <a:graphicFrameLocks/>
          </p:cNvGraphicFramePr>
          <p:nvPr>
            <p:extLst>
              <p:ext uri="{D42A27DB-BD31-4B8C-83A1-F6EECF244321}">
                <p14:modId xmlns:p14="http://schemas.microsoft.com/office/powerpoint/2010/main" val="349929469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set a target yield were asked: "Which of the following factors did you consider when you set your target yield for feed barley in 2023?"</a:t>
            </a:r>
          </a:p>
          <a:p>
            <a:pPr lvl="0"/>
            <a:r>
              <a:rPr lang="en-US" dirty="0"/>
              <a:t>The chart illustrates the main factor and other factors considered when setting the target yield in feed barley.</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477634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F15FB0-0B02-64CC-29BC-35618C8B6FA4}"/>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Micro/Secondary Nutrients - % of Growers Using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a:extLst>
              <a:ext uri="{FF2B5EF4-FFF2-40B4-BE49-F238E27FC236}">
                <a16:creationId xmlns:a16="http://schemas.microsoft.com/office/drawing/2014/main" id="{179260C8-77A9-4C59-9EE0-1FF558EB5AA3}"/>
              </a:ext>
            </a:extLst>
          </p:cNvPr>
          <p:cNvSpPr txBox="1"/>
          <p:nvPr/>
        </p:nvSpPr>
        <p:spPr>
          <a:xfrm>
            <a:off x="5256212" y="5422392"/>
            <a:ext cx="16764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Fewer feed barley growers applied zinc in 2023.</a:t>
            </a:r>
          </a:p>
        </p:txBody>
      </p:sp>
      <p:graphicFrame>
        <p:nvGraphicFramePr>
          <p:cNvPr id="3" name="Object 2">
            <a:extLst>
              <a:ext uri="{FF2B5EF4-FFF2-40B4-BE49-F238E27FC236}">
                <a16:creationId xmlns:a16="http://schemas.microsoft.com/office/drawing/2014/main" id="{C28C05A7-82A9-AEDA-13A0-DCD31F633D3D}"/>
              </a:ext>
            </a:extLst>
          </p:cNvPr>
          <p:cNvGraphicFramePr>
            <a:graphicFrameLocks/>
          </p:cNvGraphicFramePr>
          <p:nvPr>
            <p:extLst>
              <p:ext uri="{D42A27DB-BD31-4B8C-83A1-F6EECF244321}">
                <p14:modId xmlns:p14="http://schemas.microsoft.com/office/powerpoint/2010/main" val="298819916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66154B2-F70D-33E8-37C7-896001BC4247}"/>
              </a:ext>
            </a:extLst>
          </p:cNvPr>
          <p:cNvSpPr txBox="1"/>
          <p:nvPr/>
        </p:nvSpPr>
        <p:spPr>
          <a:xfrm>
            <a:off x="7099808" y="1510143"/>
            <a:ext cx="2144967"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Boron was the most commonly applied micronutrient in feed barley in 2023.</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respondents were asked: “Did you use any of the following micro/secondary nutrients for your 2023 feed barley crop – boron, calcium, copper, magnesium, manganese, molybdenum, zinc?”</a:t>
            </a:r>
          </a:p>
          <a:p>
            <a:r>
              <a:rPr lang="en-CA" dirty="0"/>
              <a:t>The chart illustrates the % of feed barley growers who used each micronutrient in each year.</a:t>
            </a:r>
          </a:p>
        </p:txBody>
      </p:sp>
    </p:spTree>
    <p:extLst>
      <p:ext uri="{BB962C8B-B14F-4D97-AF65-F5344CB8AC3E}">
        <p14:creationId xmlns:p14="http://schemas.microsoft.com/office/powerpoint/2010/main" val="450697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BA8A00-ED52-73E8-AB11-C8B9838AFE8C}"/>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Custom Application by Fertilizer Source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graphicFrame>
        <p:nvGraphicFramePr>
          <p:cNvPr id="3" name="Object 2">
            <a:extLst>
              <a:ext uri="{FF2B5EF4-FFF2-40B4-BE49-F238E27FC236}">
                <a16:creationId xmlns:a16="http://schemas.microsoft.com/office/drawing/2014/main" id="{C0F3552A-B313-5196-7CAE-B5575A69A603}"/>
              </a:ext>
            </a:extLst>
          </p:cNvPr>
          <p:cNvGraphicFramePr>
            <a:graphicFrameLocks/>
          </p:cNvGraphicFramePr>
          <p:nvPr>
            <p:extLst>
              <p:ext uri="{D42A27DB-BD31-4B8C-83A1-F6EECF244321}">
                <p14:modId xmlns:p14="http://schemas.microsoft.com/office/powerpoint/2010/main" val="186313820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was it custom applied?"</a:t>
            </a:r>
          </a:p>
          <a:p>
            <a:r>
              <a:rPr lang="en-US" dirty="0"/>
              <a:t>Separately for each fertilizer type, the chart illustrates the % of fertilizer type users who self-applied versus custom-applied the fertilizer type.</a:t>
            </a:r>
            <a:endParaRPr lang="en-CA" dirty="0"/>
          </a:p>
        </p:txBody>
      </p:sp>
    </p:spTree>
    <p:extLst>
      <p:ext uri="{BB962C8B-B14F-4D97-AF65-F5344CB8AC3E}">
        <p14:creationId xmlns:p14="http://schemas.microsoft.com/office/powerpoint/2010/main" val="682207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C50E3C-AF7B-952B-2661-4580F16D0CA9}"/>
              </a:ext>
            </a:extLst>
          </p:cNvPr>
          <p:cNvPicPr>
            <a:picLocks noChangeAspect="1"/>
          </p:cNvPicPr>
          <p:nvPr/>
        </p:nvPicPr>
        <p:blipFill>
          <a:blip r:embed="rId3"/>
          <a:stretch>
            <a:fillRect/>
          </a:stretch>
        </p:blipFill>
        <p:spPr>
          <a:xfrm>
            <a:off x="2653093" y="829089"/>
            <a:ext cx="8952423" cy="57551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Tillage Practices - % of planted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4" name="TextBox 13">
            <a:extLst>
              <a:ext uri="{FF2B5EF4-FFF2-40B4-BE49-F238E27FC236}">
                <a16:creationId xmlns:a16="http://schemas.microsoft.com/office/drawing/2014/main" id="{7B236B0E-F4C1-40B9-94F7-808DC53A8CF2}"/>
              </a:ext>
            </a:extLst>
          </p:cNvPr>
          <p:cNvSpPr txBox="1"/>
          <p:nvPr/>
        </p:nvSpPr>
        <p:spPr>
          <a:xfrm>
            <a:off x="4946299" y="3076801"/>
            <a:ext cx="15240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Large farms were more likely to do zero till.</a:t>
            </a:r>
          </a:p>
        </p:txBody>
      </p:sp>
      <p:graphicFrame>
        <p:nvGraphicFramePr>
          <p:cNvPr id="4" name="Object 3">
            <a:extLst>
              <a:ext uri="{FF2B5EF4-FFF2-40B4-BE49-F238E27FC236}">
                <a16:creationId xmlns:a16="http://schemas.microsoft.com/office/drawing/2014/main" id="{B11703F9-158C-59C5-68DA-B5DC8F4D0A90}"/>
              </a:ext>
            </a:extLst>
          </p:cNvPr>
          <p:cNvGraphicFramePr>
            <a:graphicFrameLocks/>
          </p:cNvGraphicFramePr>
          <p:nvPr>
            <p:extLst>
              <p:ext uri="{D42A27DB-BD31-4B8C-83A1-F6EECF244321}">
                <p14:modId xmlns:p14="http://schemas.microsoft.com/office/powerpoint/2010/main" val="412379367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94668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tillage practices, what percent of your feed barley acres in 2023 was zero till, min-till and conventional tillage?</a:t>
            </a:r>
          </a:p>
          <a:p>
            <a:r>
              <a:rPr lang="en-CA" dirty="0"/>
              <a:t>Zero till means there were no dedicated tillage operations and a reasonably low disturbance one-pass seeding opener.</a:t>
            </a:r>
          </a:p>
          <a:p>
            <a:r>
              <a:rPr lang="en-CA" dirty="0"/>
              <a:t>Min-till means there was one tillage operation in addition to the seeding operation or a higher disturbance opener on the seeding equipment.</a:t>
            </a:r>
          </a:p>
          <a:p>
            <a:r>
              <a:rPr lang="en-CA" dirty="0"/>
              <a:t>Conventional tillage means there were multiple tillage operations to prepare the seedbed.</a:t>
            </a:r>
          </a:p>
          <a:p>
            <a:r>
              <a:rPr lang="en-CA" dirty="0"/>
              <a:t>Separately for various demographic segments, the chart illustrates the % of feed barley acres with each tillage practice.</a:t>
            </a:r>
          </a:p>
        </p:txBody>
      </p:sp>
    </p:spTree>
    <p:extLst>
      <p:ext uri="{BB962C8B-B14F-4D97-AF65-F5344CB8AC3E}">
        <p14:creationId xmlns:p14="http://schemas.microsoft.com/office/powerpoint/2010/main" val="1561691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CFE470-E037-02B1-A878-6A46EEC5EB49}"/>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Field Passes Used</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graphicFrame>
        <p:nvGraphicFramePr>
          <p:cNvPr id="4" name="Object 3">
            <a:extLst>
              <a:ext uri="{FF2B5EF4-FFF2-40B4-BE49-F238E27FC236}">
                <a16:creationId xmlns:a16="http://schemas.microsoft.com/office/drawing/2014/main" id="{60A7EEE4-43F5-51C5-E493-F84046FF9AED}"/>
              </a:ext>
            </a:extLst>
          </p:cNvPr>
          <p:cNvGraphicFramePr>
            <a:graphicFrameLocks/>
          </p:cNvGraphicFramePr>
          <p:nvPr>
            <p:extLst>
              <p:ext uri="{D42A27DB-BD31-4B8C-83A1-F6EECF244321}">
                <p14:modId xmlns:p14="http://schemas.microsoft.com/office/powerpoint/2010/main" val="58593419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"In those fields where you planted feed barley in 2023, which of the following field passes did you do?"</a:t>
            </a:r>
          </a:p>
          <a:p>
            <a:r>
              <a:rPr lang="en-CA" dirty="0"/>
              <a:t>The chart illustrates the % of feed barley growers who completed each field pass.</a:t>
            </a:r>
          </a:p>
        </p:txBody>
      </p:sp>
    </p:spTree>
    <p:extLst>
      <p:ext uri="{BB962C8B-B14F-4D97-AF65-F5344CB8AC3E}">
        <p14:creationId xmlns:p14="http://schemas.microsoft.com/office/powerpoint/2010/main" val="1455151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45504A-BFE2-51BC-A019-7643C6E2575A}"/>
              </a:ext>
            </a:extLst>
          </p:cNvPr>
          <p:cNvPicPr>
            <a:picLocks noChangeAspect="1"/>
          </p:cNvPicPr>
          <p:nvPr/>
        </p:nvPicPr>
        <p:blipFill>
          <a:blip r:embed="rId3"/>
          <a:stretch>
            <a:fillRect/>
          </a:stretch>
        </p:blipFill>
        <p:spPr>
          <a:xfrm>
            <a:off x="2657821" y="832128"/>
            <a:ext cx="8942969" cy="574905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Type of Seeding Equipment</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graphicFrame>
        <p:nvGraphicFramePr>
          <p:cNvPr id="4" name="Object 3">
            <a:extLst>
              <a:ext uri="{FF2B5EF4-FFF2-40B4-BE49-F238E27FC236}">
                <a16:creationId xmlns:a16="http://schemas.microsoft.com/office/drawing/2014/main" id="{8AEF280D-8676-2D39-7256-4E797003B81E}"/>
              </a:ext>
            </a:extLst>
          </p:cNvPr>
          <p:cNvGraphicFramePr>
            <a:graphicFrameLocks/>
          </p:cNvGraphicFramePr>
          <p:nvPr>
            <p:extLst>
              <p:ext uri="{D42A27DB-BD31-4B8C-83A1-F6EECF244321}">
                <p14:modId xmlns:p14="http://schemas.microsoft.com/office/powerpoint/2010/main" val="206959939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those fields where you planted feed barley in 2023, what type of seeding equipment did you use?"</a:t>
            </a:r>
          </a:p>
          <a:p>
            <a:r>
              <a:rPr lang="en-CA" dirty="0"/>
              <a:t>The chart illustrates the % of feed barley growers who used each type of seeding equipment.</a:t>
            </a:r>
          </a:p>
        </p:txBody>
      </p:sp>
    </p:spTree>
    <p:extLst>
      <p:ext uri="{BB962C8B-B14F-4D97-AF65-F5344CB8AC3E}">
        <p14:creationId xmlns:p14="http://schemas.microsoft.com/office/powerpoint/2010/main" val="3343189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2A20B2-2FF6-2D15-861C-94B48CBF2BEC}"/>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Opener Width</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2" name="Isosceles Triangle 11">
            <a:extLst>
              <a:ext uri="{FF2B5EF4-FFF2-40B4-BE49-F238E27FC236}">
                <a16:creationId xmlns:a16="http://schemas.microsoft.com/office/drawing/2014/main" id="{110F9B86-A45F-4331-8A7B-EDED724F4D05}"/>
              </a:ext>
            </a:extLst>
          </p:cNvPr>
          <p:cNvSpPr/>
          <p:nvPr/>
        </p:nvSpPr>
        <p:spPr>
          <a:xfrm>
            <a:off x="10638980" y="285795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a:extLst>
              <a:ext uri="{FF2B5EF4-FFF2-40B4-BE49-F238E27FC236}">
                <a16:creationId xmlns:a16="http://schemas.microsoft.com/office/drawing/2014/main" id="{06CDABE1-3EF8-4E0D-A773-D0260FBD3E29}"/>
              </a:ext>
            </a:extLst>
          </p:cNvPr>
          <p:cNvSpPr txBox="1"/>
          <p:nvPr/>
        </p:nvSpPr>
        <p:spPr>
          <a:xfrm>
            <a:off x="9675812" y="3067657"/>
            <a:ext cx="1626872"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35% of feed barley growers used a 1-inch opener width.</a:t>
            </a:r>
          </a:p>
        </p:txBody>
      </p:sp>
      <p:graphicFrame>
        <p:nvGraphicFramePr>
          <p:cNvPr id="4" name="Object 3">
            <a:extLst>
              <a:ext uri="{FF2B5EF4-FFF2-40B4-BE49-F238E27FC236}">
                <a16:creationId xmlns:a16="http://schemas.microsoft.com/office/drawing/2014/main" id="{803A7A6E-219B-094E-9926-2A445D3CC73C}"/>
              </a:ext>
            </a:extLst>
          </p:cNvPr>
          <p:cNvGraphicFramePr>
            <a:graphicFrameLocks/>
          </p:cNvGraphicFramePr>
          <p:nvPr>
            <p:extLst>
              <p:ext uri="{D42A27DB-BD31-4B8C-83A1-F6EECF244321}">
                <p14:modId xmlns:p14="http://schemas.microsoft.com/office/powerpoint/2010/main" val="13603003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the seeding equipment that you used to plant feed barley in 2023, what was the opener width?</a:t>
            </a:r>
          </a:p>
          <a:p>
            <a:r>
              <a:rPr lang="en-CA" dirty="0"/>
              <a:t>The chart illustrates the % of feed barley growers who used seeding equipment with each opener width.</a:t>
            </a:r>
          </a:p>
        </p:txBody>
      </p:sp>
    </p:spTree>
    <p:extLst>
      <p:ext uri="{BB962C8B-B14F-4D97-AF65-F5344CB8AC3E}">
        <p14:creationId xmlns:p14="http://schemas.microsoft.com/office/powerpoint/2010/main" val="1028198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2B0EF-0C46-6D2C-D4B6-76607CB37C1A}"/>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Row Spacing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graphicFrame>
        <p:nvGraphicFramePr>
          <p:cNvPr id="4" name="Object 3">
            <a:extLst>
              <a:ext uri="{FF2B5EF4-FFF2-40B4-BE49-F238E27FC236}">
                <a16:creationId xmlns:a16="http://schemas.microsoft.com/office/drawing/2014/main" id="{C167B26D-F155-8ADD-1E03-38FD1F67A685}"/>
              </a:ext>
            </a:extLst>
          </p:cNvPr>
          <p:cNvGraphicFramePr>
            <a:graphicFrameLocks/>
          </p:cNvGraphicFramePr>
          <p:nvPr>
            <p:extLst>
              <p:ext uri="{D42A27DB-BD31-4B8C-83A1-F6EECF244321}">
                <p14:modId xmlns:p14="http://schemas.microsoft.com/office/powerpoint/2010/main" val="391594835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58477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feed barley in 2023, what was the row spacing?"</a:t>
            </a:r>
          </a:p>
          <a:p>
            <a:r>
              <a:rPr lang="en-CA" dirty="0"/>
              <a:t>The chart illustrates the % of feed barley growers who used each row spacing.</a:t>
            </a:r>
          </a:p>
        </p:txBody>
      </p:sp>
    </p:spTree>
    <p:extLst>
      <p:ext uri="{BB962C8B-B14F-4D97-AF65-F5344CB8AC3E}">
        <p14:creationId xmlns:p14="http://schemas.microsoft.com/office/powerpoint/2010/main" val="1818736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8D04AD-7017-CB66-C01A-A04B8EC26C25}"/>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Feed Barley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3" name="TextBox 2">
            <a:extLst>
              <a:ext uri="{FF2B5EF4-FFF2-40B4-BE49-F238E27FC236}">
                <a16:creationId xmlns:a16="http://schemas.microsoft.com/office/drawing/2014/main" id="{057D21BA-7280-416D-1F79-CFD8C1BE3F24}"/>
              </a:ext>
            </a:extLst>
          </p:cNvPr>
          <p:cNvSpPr txBox="1"/>
          <p:nvPr/>
        </p:nvSpPr>
        <p:spPr>
          <a:xfrm>
            <a:off x="8109166" y="2935737"/>
            <a:ext cx="1426566"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Young farmers were more likely to apply N in the spring at planting.</a:t>
            </a:r>
          </a:p>
        </p:txBody>
      </p:sp>
      <p:pic>
        <p:nvPicPr>
          <p:cNvPr id="4" name="Picture 3">
            <a:extLst>
              <a:ext uri="{FF2B5EF4-FFF2-40B4-BE49-F238E27FC236}">
                <a16:creationId xmlns:a16="http://schemas.microsoft.com/office/drawing/2014/main" id="{40BECB18-F55A-C629-CD8B-1B0FD0E66901}"/>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CF84E7D8-9480-BE5D-18A3-330D0FED1146}"/>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feed barley, how many acres of each fertilizer type did you apply?”</a:t>
            </a:r>
          </a:p>
          <a:p>
            <a:r>
              <a:rPr lang="en-CA" dirty="0"/>
              <a:t>Separately for each timing, the charts illustrate the % of total feed barley acres that was treated with a primary nitrogen fertilizer by farm size, age and 4R program familiarity.</a:t>
            </a:r>
          </a:p>
          <a:p>
            <a:r>
              <a:rPr lang="en-CA" dirty="0"/>
              <a:t>Nitrogen only includes those fertilizer types where nitrogen is the primary component. A list can be accessed by clicking on the “A” button.</a:t>
            </a:r>
          </a:p>
        </p:txBody>
      </p:sp>
    </p:spTree>
    <p:extLst>
      <p:ext uri="{BB962C8B-B14F-4D97-AF65-F5344CB8AC3E}">
        <p14:creationId xmlns:p14="http://schemas.microsoft.com/office/powerpoint/2010/main" val="901552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CFBFC7-0E59-4A5A-BBD9-B50638679A20}"/>
              </a:ext>
            </a:extLst>
          </p:cNvPr>
          <p:cNvPicPr>
            <a:picLocks noChangeAspect="1"/>
          </p:cNvPicPr>
          <p:nvPr/>
        </p:nvPicPr>
        <p:blipFill>
          <a:blip r:embed="rId3"/>
          <a:stretch>
            <a:fillRect/>
          </a:stretch>
        </p:blipFill>
        <p:spPr>
          <a:xfrm>
            <a:off x="2671171" y="742410"/>
            <a:ext cx="8961897" cy="59197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Seed Bed Utilization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graphicFrame>
        <p:nvGraphicFramePr>
          <p:cNvPr id="3" name="Object 2">
            <a:extLst>
              <a:ext uri="{FF2B5EF4-FFF2-40B4-BE49-F238E27FC236}">
                <a16:creationId xmlns:a16="http://schemas.microsoft.com/office/drawing/2014/main" id="{52A2B195-BE4B-4A51-F75D-6C7C1CD00D97}"/>
              </a:ext>
            </a:extLst>
          </p:cNvPr>
          <p:cNvGraphicFramePr>
            <a:graphicFrameLocks/>
          </p:cNvGraphicFramePr>
          <p:nvPr>
            <p:extLst>
              <p:ext uri="{D42A27DB-BD31-4B8C-83A1-F6EECF244321}">
                <p14:modId xmlns:p14="http://schemas.microsoft.com/office/powerpoint/2010/main" val="17585089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the seeding equipment that you used to plant feed barley in 2023, what was the opener width? For your feed barley in 2023, what was the row spacing?"</a:t>
            </a:r>
          </a:p>
          <a:p>
            <a:r>
              <a:rPr lang="en-US" dirty="0"/>
              <a:t>Seed bed utilization was calculated using the following formula: opener width divided by row spacing times 100.</a:t>
            </a:r>
            <a:endParaRPr lang="en-CA" dirty="0"/>
          </a:p>
        </p:txBody>
      </p:sp>
    </p:spTree>
    <p:extLst>
      <p:ext uri="{BB962C8B-B14F-4D97-AF65-F5344CB8AC3E}">
        <p14:creationId xmlns:p14="http://schemas.microsoft.com/office/powerpoint/2010/main" val="1049210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D3E8B-CED8-40BE-9858-08DB777F2366}"/>
              </a:ext>
            </a:extLst>
          </p:cNvPr>
          <p:cNvPicPr>
            <a:picLocks noChangeAspect="1"/>
          </p:cNvPicPr>
          <p:nvPr/>
        </p:nvPicPr>
        <p:blipFill>
          <a:blip r:embed="rId3"/>
          <a:stretch>
            <a:fillRect/>
          </a:stretch>
        </p:blipFill>
        <p:spPr>
          <a:xfrm>
            <a:off x="2671171" y="82166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Biostimulants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11" name="TextBox 10">
            <a:extLst>
              <a:ext uri="{FF2B5EF4-FFF2-40B4-BE49-F238E27FC236}">
                <a16:creationId xmlns:a16="http://schemas.microsoft.com/office/drawing/2014/main" id="{6B404E54-47D6-4E2E-8855-3B836B38F64E}"/>
              </a:ext>
            </a:extLst>
          </p:cNvPr>
          <p:cNvSpPr txBox="1"/>
          <p:nvPr/>
        </p:nvSpPr>
        <p:spPr>
          <a:xfrm>
            <a:off x="9599611" y="4049273"/>
            <a:ext cx="2010642" cy="493263"/>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Young growers and those familiar with 4R were slightly  more likely to have used a biostimulant.</a:t>
            </a:r>
          </a:p>
        </p:txBody>
      </p:sp>
      <p:graphicFrame>
        <p:nvGraphicFramePr>
          <p:cNvPr id="4" name="Object 3">
            <a:extLst>
              <a:ext uri="{FF2B5EF4-FFF2-40B4-BE49-F238E27FC236}">
                <a16:creationId xmlns:a16="http://schemas.microsoft.com/office/drawing/2014/main" id="{7F8ECF06-2773-5BC0-AA78-720416831DE2}"/>
              </a:ext>
            </a:extLst>
          </p:cNvPr>
          <p:cNvGraphicFramePr>
            <a:graphicFrameLocks/>
          </p:cNvGraphicFramePr>
          <p:nvPr>
            <p:extLst>
              <p:ext uri="{D42A27DB-BD31-4B8C-83A1-F6EECF244321}">
                <p14:modId xmlns:p14="http://schemas.microsoft.com/office/powerpoint/2010/main" val="72302695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"Biostimulants contain substances or microorganisms whose marketed function when applied to plants or in the root zone is to stimulate natural processes to enhance nutrient uptake, nutrient use efficiency, tolerance to environmental stress, and/or crop quality. Examples include seaweed extracts, humic/fulvic acid, plant hormones, beneficial bacteria, or fungi, but not Bio-Pesticide products. Did you use a biostimulant product on your feed barley in the 2023 season?</a:t>
            </a:r>
          </a:p>
          <a:p>
            <a:pPr lvl="0"/>
            <a:r>
              <a:rPr lang="en-US" dirty="0"/>
              <a:t>The chart illustrates the % of growers who used a biostimulant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108064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hlinkClick r:id="rId4" action="ppaction://hlinksldjump"/>
            <a:extLst>
              <a:ext uri="{FF2B5EF4-FFF2-40B4-BE49-F238E27FC236}">
                <a16:creationId xmlns:a16="http://schemas.microsoft.com/office/drawing/2014/main" id="{E3B2A8EF-7A6F-41F5-ACA3-49FEF585C4AA}"/>
              </a:ext>
            </a:extLst>
          </p:cNvPr>
          <p:cNvSpPr txBox="1"/>
          <p:nvPr/>
        </p:nvSpPr>
        <p:spPr>
          <a:xfrm>
            <a:off x="147764" y="580602"/>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Fertilizer Source</a:t>
            </a:r>
          </a:p>
        </p:txBody>
      </p:sp>
      <p:sp>
        <p:nvSpPr>
          <p:cNvPr id="64" name="TextBox 63">
            <a:hlinkClick r:id="rId5" action="ppaction://hlinksldjump"/>
            <a:extLst>
              <a:ext uri="{FF2B5EF4-FFF2-40B4-BE49-F238E27FC236}">
                <a16:creationId xmlns:a16="http://schemas.microsoft.com/office/drawing/2014/main" id="{88039D7E-4A4E-4B63-9EA9-70604180EF1F}"/>
              </a:ext>
            </a:extLst>
          </p:cNvPr>
          <p:cNvSpPr txBox="1"/>
          <p:nvPr/>
        </p:nvSpPr>
        <p:spPr>
          <a:xfrm>
            <a:off x="147764" y="734484"/>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Fertilizer Placement</a:t>
            </a:r>
          </a:p>
        </p:txBody>
      </p:sp>
      <p:sp>
        <p:nvSpPr>
          <p:cNvPr id="65" name="TextBox 64">
            <a:hlinkClick r:id="rId6" action="ppaction://hlinksldjump"/>
            <a:extLst>
              <a:ext uri="{FF2B5EF4-FFF2-40B4-BE49-F238E27FC236}">
                <a16:creationId xmlns:a16="http://schemas.microsoft.com/office/drawing/2014/main" id="{6910432C-E2FE-40F8-B9DB-DF44CE8AC0EB}"/>
              </a:ext>
            </a:extLst>
          </p:cNvPr>
          <p:cNvSpPr txBox="1"/>
          <p:nvPr/>
        </p:nvSpPr>
        <p:spPr>
          <a:xfrm>
            <a:off x="147764" y="888366"/>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Nitrogen Rates</a:t>
            </a:r>
          </a:p>
        </p:txBody>
      </p:sp>
      <p:sp>
        <p:nvSpPr>
          <p:cNvPr id="75" name="TextBox 74">
            <a:hlinkClick r:id="rId7" action="ppaction://hlinksldjump"/>
            <a:extLst>
              <a:ext uri="{FF2B5EF4-FFF2-40B4-BE49-F238E27FC236}">
                <a16:creationId xmlns:a16="http://schemas.microsoft.com/office/drawing/2014/main" id="{7BF6A74C-D1C4-41DB-9F64-52C39B3C3C1C}"/>
              </a:ext>
            </a:extLst>
          </p:cNvPr>
          <p:cNvSpPr txBox="1"/>
          <p:nvPr/>
        </p:nvSpPr>
        <p:spPr>
          <a:xfrm>
            <a:off x="147764" y="1503894"/>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Fertilizer Program</a:t>
            </a:r>
          </a:p>
        </p:txBody>
      </p:sp>
      <p:sp>
        <p:nvSpPr>
          <p:cNvPr id="77" name="TextBox 76">
            <a:hlinkClick r:id="rId8" action="ppaction://hlinksldjump"/>
            <a:extLst>
              <a:ext uri="{FF2B5EF4-FFF2-40B4-BE49-F238E27FC236}">
                <a16:creationId xmlns:a16="http://schemas.microsoft.com/office/drawing/2014/main" id="{668222BC-E249-4404-9D1A-622F059930A2}"/>
              </a:ext>
            </a:extLst>
          </p:cNvPr>
          <p:cNvSpPr txBox="1"/>
          <p:nvPr/>
        </p:nvSpPr>
        <p:spPr>
          <a:xfrm>
            <a:off x="147764" y="2119422"/>
            <a:ext cx="2743200" cy="145473"/>
          </a:xfrm>
          <a:prstGeom prst="rect">
            <a:avLst/>
          </a:prstGeom>
          <a:noFill/>
        </p:spPr>
        <p:txBody>
          <a:bodyPr wrap="square" tIns="0" bIns="0" rtlCol="0">
            <a:noAutofit/>
          </a:bodyPr>
          <a:lstStyle/>
          <a:p>
            <a:pPr>
              <a:defRPr/>
            </a:pPr>
            <a:r>
              <a:rPr lang="en-CA" sz="1100" dirty="0">
                <a:solidFill>
                  <a:schemeClr val="bg1"/>
                </a:solidFill>
                <a:latin typeface="Calibri Light" pitchFamily="34" charset="0"/>
                <a:cs typeface="Calibri Light" pitchFamily="34" charset="0"/>
              </a:rPr>
              <a:t>Nitrogen Fixing Crop in Previous Year</a:t>
            </a:r>
          </a:p>
        </p:txBody>
      </p:sp>
      <p:sp>
        <p:nvSpPr>
          <p:cNvPr id="78" name="TextBox 77">
            <a:hlinkClick r:id="rId9" action="ppaction://hlinksldjump"/>
            <a:extLst>
              <a:ext uri="{FF2B5EF4-FFF2-40B4-BE49-F238E27FC236}">
                <a16:creationId xmlns:a16="http://schemas.microsoft.com/office/drawing/2014/main" id="{0EF16659-3593-430A-B4EE-57F54235D404}"/>
              </a:ext>
            </a:extLst>
          </p:cNvPr>
          <p:cNvSpPr txBox="1"/>
          <p:nvPr/>
        </p:nvSpPr>
        <p:spPr>
          <a:xfrm>
            <a:off x="147764" y="2427186"/>
            <a:ext cx="2743200" cy="145473"/>
          </a:xfrm>
          <a:prstGeom prst="rect">
            <a:avLst/>
          </a:prstGeom>
          <a:noFill/>
        </p:spPr>
        <p:txBody>
          <a:bodyPr wrap="square" tIns="0" bIns="0" rtlCol="0">
            <a:noAutofit/>
          </a:bodyPr>
          <a:lstStyle/>
          <a:p>
            <a:pPr>
              <a:defRPr/>
            </a:pPr>
            <a:r>
              <a:rPr lang="en-CA" sz="1100" dirty="0">
                <a:solidFill>
                  <a:schemeClr val="bg1"/>
                </a:solidFill>
                <a:latin typeface="Calibri Light" pitchFamily="34" charset="0"/>
                <a:cs typeface="Calibri Light" pitchFamily="34" charset="0"/>
              </a:rPr>
              <a:t>Approaches Used To Decide Fertilizer Rate</a:t>
            </a:r>
          </a:p>
        </p:txBody>
      </p:sp>
      <p:sp>
        <p:nvSpPr>
          <p:cNvPr id="79" name="TextBox 78">
            <a:hlinkClick r:id="rId10" action="ppaction://hlinksldjump"/>
            <a:extLst>
              <a:ext uri="{FF2B5EF4-FFF2-40B4-BE49-F238E27FC236}">
                <a16:creationId xmlns:a16="http://schemas.microsoft.com/office/drawing/2014/main" id="{C3422824-D1A5-474E-B5CD-EA6957987032}"/>
              </a:ext>
            </a:extLst>
          </p:cNvPr>
          <p:cNvSpPr txBox="1"/>
          <p:nvPr/>
        </p:nvSpPr>
        <p:spPr>
          <a:xfrm>
            <a:off x="144786" y="3350963"/>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Use of Nitrogen Stabilizers</a:t>
            </a:r>
          </a:p>
        </p:txBody>
      </p:sp>
      <p:sp>
        <p:nvSpPr>
          <p:cNvPr id="80" name="TextBox 79">
            <a:hlinkClick r:id="rId11" action="ppaction://hlinksldjump"/>
            <a:extLst>
              <a:ext uri="{FF2B5EF4-FFF2-40B4-BE49-F238E27FC236}">
                <a16:creationId xmlns:a16="http://schemas.microsoft.com/office/drawing/2014/main" id="{C107F5DE-787A-49D4-BB21-CEC81AF4E920}"/>
              </a:ext>
            </a:extLst>
          </p:cNvPr>
          <p:cNvSpPr txBox="1"/>
          <p:nvPr/>
        </p:nvSpPr>
        <p:spPr>
          <a:xfrm>
            <a:off x="144786" y="3675841"/>
            <a:ext cx="2743200" cy="145473"/>
          </a:xfrm>
          <a:prstGeom prst="rect">
            <a:avLst/>
          </a:prstGeom>
          <a:noFill/>
        </p:spPr>
        <p:txBody>
          <a:bodyPr wrap="square" tIns="0" bIns="0" rtlCol="0">
            <a:noAutofit/>
          </a:bodyPr>
          <a:lstStyle/>
          <a:p>
            <a:pPr>
              <a:defRPr/>
            </a:pPr>
            <a:r>
              <a:rPr lang="en-CA" sz="1100" dirty="0">
                <a:solidFill>
                  <a:schemeClr val="bg1"/>
                </a:solidFill>
                <a:latin typeface="Calibri Light" pitchFamily="34" charset="0"/>
                <a:cs typeface="Calibri Light" pitchFamily="34" charset="0"/>
              </a:rPr>
              <a:t>Target Yield vs. Actual Yield</a:t>
            </a:r>
          </a:p>
        </p:txBody>
      </p:sp>
      <p:sp>
        <p:nvSpPr>
          <p:cNvPr id="83" name="TextBox 82">
            <a:hlinkClick r:id="rId12" action="ppaction://hlinksldjump"/>
            <a:extLst>
              <a:ext uri="{FF2B5EF4-FFF2-40B4-BE49-F238E27FC236}">
                <a16:creationId xmlns:a16="http://schemas.microsoft.com/office/drawing/2014/main" id="{45566AA9-BD96-4FF3-B3E8-F61E7D29E7B8}"/>
              </a:ext>
            </a:extLst>
          </p:cNvPr>
          <p:cNvSpPr txBox="1"/>
          <p:nvPr/>
        </p:nvSpPr>
        <p:spPr>
          <a:xfrm>
            <a:off x="144786" y="4291369"/>
            <a:ext cx="2743200" cy="145473"/>
          </a:xfrm>
          <a:prstGeom prst="rect">
            <a:avLst/>
          </a:prstGeom>
          <a:noFill/>
        </p:spPr>
        <p:txBody>
          <a:bodyPr wrap="square" tIns="0" bIns="0" rtlCol="0">
            <a:noAutofit/>
          </a:bodyPr>
          <a:lstStyle/>
          <a:p>
            <a:pPr>
              <a:defRPr/>
            </a:pPr>
            <a:r>
              <a:rPr lang="en-CA" sz="1100" dirty="0">
                <a:solidFill>
                  <a:schemeClr val="bg1"/>
                </a:solidFill>
                <a:latin typeface="Calibri Light" pitchFamily="34" charset="0"/>
                <a:cs typeface="Calibri Light" pitchFamily="34" charset="0"/>
              </a:rPr>
              <a:t>Tillage Practices </a:t>
            </a:r>
          </a:p>
        </p:txBody>
      </p:sp>
      <p:sp>
        <p:nvSpPr>
          <p:cNvPr id="90" name="TextBox 89">
            <a:hlinkClick r:id="rId13" action="ppaction://hlinksldjump"/>
            <a:extLst>
              <a:ext uri="{FF2B5EF4-FFF2-40B4-BE49-F238E27FC236}">
                <a16:creationId xmlns:a16="http://schemas.microsoft.com/office/drawing/2014/main" id="{D5145C48-CBEA-4528-A9BA-CFD0BAB26D39}"/>
              </a:ext>
            </a:extLst>
          </p:cNvPr>
          <p:cNvSpPr txBox="1"/>
          <p:nvPr/>
        </p:nvSpPr>
        <p:spPr>
          <a:xfrm>
            <a:off x="147764" y="1811658"/>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Consistency with 4R Practices</a:t>
            </a:r>
          </a:p>
        </p:txBody>
      </p:sp>
      <p:sp>
        <p:nvSpPr>
          <p:cNvPr id="91" name="TextBox 90">
            <a:hlinkClick r:id="rId14" action="ppaction://hlinksldjump"/>
            <a:extLst>
              <a:ext uri="{FF2B5EF4-FFF2-40B4-BE49-F238E27FC236}">
                <a16:creationId xmlns:a16="http://schemas.microsoft.com/office/drawing/2014/main" id="{50741A45-07F1-4328-80B3-76CB7A6B0226}"/>
              </a:ext>
            </a:extLst>
          </p:cNvPr>
          <p:cNvSpPr txBox="1"/>
          <p:nvPr/>
        </p:nvSpPr>
        <p:spPr>
          <a:xfrm>
            <a:off x="147764" y="1042248"/>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Phosphorus Rates</a:t>
            </a:r>
          </a:p>
        </p:txBody>
      </p:sp>
      <p:sp>
        <p:nvSpPr>
          <p:cNvPr id="96" name="TextBox 95">
            <a:hlinkClick r:id="rId15" action="ppaction://hlinksldjump"/>
            <a:extLst>
              <a:ext uri="{FF2B5EF4-FFF2-40B4-BE49-F238E27FC236}">
                <a16:creationId xmlns:a16="http://schemas.microsoft.com/office/drawing/2014/main" id="{159B9426-E1EA-4FC4-8FA3-FC80BCF9FF54}"/>
              </a:ext>
            </a:extLst>
          </p:cNvPr>
          <p:cNvSpPr txBox="1"/>
          <p:nvPr/>
        </p:nvSpPr>
        <p:spPr>
          <a:xfrm>
            <a:off x="147764" y="1196130"/>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Potassium Rates</a:t>
            </a:r>
          </a:p>
        </p:txBody>
      </p:sp>
      <p:sp>
        <p:nvSpPr>
          <p:cNvPr id="97" name="TextBox 96">
            <a:hlinkClick r:id="rId16" action="ppaction://hlinksldjump"/>
            <a:extLst>
              <a:ext uri="{FF2B5EF4-FFF2-40B4-BE49-F238E27FC236}">
                <a16:creationId xmlns:a16="http://schemas.microsoft.com/office/drawing/2014/main" id="{C0B7657D-B44B-49AC-BBBD-69B72151D927}"/>
              </a:ext>
            </a:extLst>
          </p:cNvPr>
          <p:cNvSpPr txBox="1"/>
          <p:nvPr/>
        </p:nvSpPr>
        <p:spPr>
          <a:xfrm>
            <a:off x="147764" y="1350012"/>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Sulphur Rates</a:t>
            </a:r>
          </a:p>
        </p:txBody>
      </p:sp>
      <p:sp>
        <p:nvSpPr>
          <p:cNvPr id="98" name="TextBox 97">
            <a:hlinkClick r:id="rId17" action="ppaction://hlinksldjump"/>
            <a:extLst>
              <a:ext uri="{FF2B5EF4-FFF2-40B4-BE49-F238E27FC236}">
                <a16:creationId xmlns:a16="http://schemas.microsoft.com/office/drawing/2014/main" id="{EBA9CC13-04E3-4319-A2D3-6F87CFF21C47}"/>
              </a:ext>
            </a:extLst>
          </p:cNvPr>
          <p:cNvSpPr txBox="1"/>
          <p:nvPr/>
        </p:nvSpPr>
        <p:spPr>
          <a:xfrm>
            <a:off x="147764" y="2273304"/>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Rates Set By Field</a:t>
            </a:r>
            <a:endParaRPr lang="en-CA" sz="1100" dirty="0">
              <a:solidFill>
                <a:schemeClr val="bg1"/>
              </a:solidFill>
              <a:latin typeface="Calibri Light" pitchFamily="34" charset="0"/>
              <a:cs typeface="Calibri Light" pitchFamily="34" charset="0"/>
            </a:endParaRPr>
          </a:p>
        </p:txBody>
      </p:sp>
      <p:sp>
        <p:nvSpPr>
          <p:cNvPr id="99" name="TextBox 98">
            <a:hlinkClick r:id="rId18" action="ppaction://hlinksldjump"/>
            <a:extLst>
              <a:ext uri="{FF2B5EF4-FFF2-40B4-BE49-F238E27FC236}">
                <a16:creationId xmlns:a16="http://schemas.microsoft.com/office/drawing/2014/main" id="{47F13C48-3D72-49F6-AF8C-D860E5B4067C}"/>
              </a:ext>
            </a:extLst>
          </p:cNvPr>
          <p:cNvSpPr txBox="1"/>
          <p:nvPr/>
        </p:nvSpPr>
        <p:spPr>
          <a:xfrm>
            <a:off x="144786" y="3504845"/>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Use of EEFs by Timing</a:t>
            </a:r>
          </a:p>
        </p:txBody>
      </p:sp>
      <p:sp>
        <p:nvSpPr>
          <p:cNvPr id="101" name="TextBox 100">
            <a:hlinkClick r:id="rId19" action="ppaction://hlinksldjump"/>
            <a:extLst>
              <a:ext uri="{FF2B5EF4-FFF2-40B4-BE49-F238E27FC236}">
                <a16:creationId xmlns:a16="http://schemas.microsoft.com/office/drawing/2014/main" id="{61BE03CA-9248-4E17-B3D2-0C4B80FFF95B}"/>
              </a:ext>
            </a:extLst>
          </p:cNvPr>
          <p:cNvSpPr txBox="1"/>
          <p:nvPr/>
        </p:nvSpPr>
        <p:spPr>
          <a:xfrm>
            <a:off x="144786" y="4137487"/>
            <a:ext cx="2743200" cy="145473"/>
          </a:xfrm>
          <a:prstGeom prst="rect">
            <a:avLst/>
          </a:prstGeom>
          <a:noFill/>
        </p:spPr>
        <p:txBody>
          <a:bodyPr wrap="square" tIns="0" bIns="0" rtlCol="0">
            <a:noAutofit/>
          </a:bodyPr>
          <a:lstStyle/>
          <a:p>
            <a:pPr>
              <a:defRPr/>
            </a:pPr>
            <a:r>
              <a:rPr lang="en-CA" sz="1100" dirty="0">
                <a:solidFill>
                  <a:schemeClr val="bg1"/>
                </a:solidFill>
                <a:latin typeface="Calibri Light" pitchFamily="34" charset="0"/>
                <a:cs typeface="Calibri Light" pitchFamily="34" charset="0"/>
              </a:rPr>
              <a:t>Custom Application by Timing</a:t>
            </a:r>
          </a:p>
        </p:txBody>
      </p:sp>
      <p:sp>
        <p:nvSpPr>
          <p:cNvPr id="102" name="TextBox 101">
            <a:hlinkClick r:id="rId20" action="ppaction://hlinksldjump"/>
            <a:extLst>
              <a:ext uri="{FF2B5EF4-FFF2-40B4-BE49-F238E27FC236}">
                <a16:creationId xmlns:a16="http://schemas.microsoft.com/office/drawing/2014/main" id="{3AE8EE57-442F-474D-9F0C-6178BAF621F8}"/>
              </a:ext>
            </a:extLst>
          </p:cNvPr>
          <p:cNvSpPr txBox="1"/>
          <p:nvPr/>
        </p:nvSpPr>
        <p:spPr>
          <a:xfrm>
            <a:off x="147764" y="1965540"/>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Reasons for Not Meeting Consistency Criteria</a:t>
            </a:r>
          </a:p>
        </p:txBody>
      </p:sp>
      <p:sp>
        <p:nvSpPr>
          <p:cNvPr id="103" name="TextBox 102">
            <a:hlinkClick r:id="rId21" action="ppaction://hlinksldjump"/>
            <a:extLst>
              <a:ext uri="{FF2B5EF4-FFF2-40B4-BE49-F238E27FC236}">
                <a16:creationId xmlns:a16="http://schemas.microsoft.com/office/drawing/2014/main" id="{06A4966A-0A96-4DAD-9EC7-23CC5C9C3637}"/>
              </a:ext>
            </a:extLst>
          </p:cNvPr>
          <p:cNvSpPr txBox="1"/>
          <p:nvPr/>
        </p:nvSpPr>
        <p:spPr>
          <a:xfrm>
            <a:off x="144786" y="4445251"/>
            <a:ext cx="2743200" cy="145473"/>
          </a:xfrm>
          <a:prstGeom prst="rect">
            <a:avLst/>
          </a:prstGeom>
          <a:noFill/>
        </p:spPr>
        <p:txBody>
          <a:bodyPr wrap="square" tIns="0" bIns="0" rtlCol="0">
            <a:noAutofit/>
          </a:bodyPr>
          <a:lstStyle/>
          <a:p>
            <a:pPr>
              <a:defRPr/>
            </a:pPr>
            <a:r>
              <a:rPr lang="en-CA" sz="1100" dirty="0">
                <a:solidFill>
                  <a:schemeClr val="bg1"/>
                </a:solidFill>
                <a:latin typeface="Calibri Light" pitchFamily="34" charset="0"/>
                <a:cs typeface="Calibri Light" pitchFamily="34" charset="0"/>
              </a:rPr>
              <a:t>Seeding Details</a:t>
            </a:r>
          </a:p>
        </p:txBody>
      </p:sp>
      <p:sp>
        <p:nvSpPr>
          <p:cNvPr id="104" name="TextBox 103">
            <a:hlinkClick r:id="rId22" action="ppaction://hlinksldjump"/>
            <a:extLst>
              <a:ext uri="{FF2B5EF4-FFF2-40B4-BE49-F238E27FC236}">
                <a16:creationId xmlns:a16="http://schemas.microsoft.com/office/drawing/2014/main" id="{210F32C0-F8F0-453D-B8A0-BDD809C6E116}"/>
              </a:ext>
            </a:extLst>
          </p:cNvPr>
          <p:cNvSpPr txBox="1"/>
          <p:nvPr/>
        </p:nvSpPr>
        <p:spPr>
          <a:xfrm>
            <a:off x="147764" y="1657776"/>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Use of Variable Rates by Fertilizer Type</a:t>
            </a:r>
          </a:p>
        </p:txBody>
      </p:sp>
      <p:sp>
        <p:nvSpPr>
          <p:cNvPr id="105" name="TextBox 104">
            <a:hlinkClick r:id="rId23" action="ppaction://hlinksldjump"/>
            <a:extLst>
              <a:ext uri="{FF2B5EF4-FFF2-40B4-BE49-F238E27FC236}">
                <a16:creationId xmlns:a16="http://schemas.microsoft.com/office/drawing/2014/main" id="{181D5B9C-3A44-4ADE-9F02-2D16D28B575E}"/>
              </a:ext>
            </a:extLst>
          </p:cNvPr>
          <p:cNvSpPr txBox="1"/>
          <p:nvPr/>
        </p:nvSpPr>
        <p:spPr>
          <a:xfrm>
            <a:off x="147764" y="2581068"/>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Main Person Who Determined Rate</a:t>
            </a:r>
            <a:endParaRPr lang="en-CA" sz="1100" dirty="0">
              <a:solidFill>
                <a:schemeClr val="bg1"/>
              </a:solidFill>
              <a:latin typeface="Calibri Light" pitchFamily="34" charset="0"/>
              <a:cs typeface="Calibri Light" pitchFamily="34" charset="0"/>
            </a:endParaRPr>
          </a:p>
        </p:txBody>
      </p:sp>
      <p:sp>
        <p:nvSpPr>
          <p:cNvPr id="106" name="TextBox 105">
            <a:hlinkClick r:id="rId24" action="ppaction://hlinksldjump"/>
            <a:extLst>
              <a:ext uri="{FF2B5EF4-FFF2-40B4-BE49-F238E27FC236}">
                <a16:creationId xmlns:a16="http://schemas.microsoft.com/office/drawing/2014/main" id="{7A0AE5A7-E8BD-4A25-8CF1-16EC4BBBE8C8}"/>
              </a:ext>
            </a:extLst>
          </p:cNvPr>
          <p:cNvSpPr txBox="1"/>
          <p:nvPr/>
        </p:nvSpPr>
        <p:spPr>
          <a:xfrm>
            <a:off x="147764" y="2886456"/>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Professional Designation</a:t>
            </a:r>
            <a:endParaRPr lang="en-CA" sz="1100" dirty="0">
              <a:solidFill>
                <a:schemeClr val="bg1"/>
              </a:solidFill>
              <a:latin typeface="Calibri Light" pitchFamily="34" charset="0"/>
              <a:cs typeface="Calibri Light" pitchFamily="34" charset="0"/>
            </a:endParaRPr>
          </a:p>
        </p:txBody>
      </p:sp>
      <p:sp>
        <p:nvSpPr>
          <p:cNvPr id="107" name="TextBox 106">
            <a:hlinkClick r:id="rId25" action="ppaction://hlinksldjump"/>
            <a:extLst>
              <a:ext uri="{FF2B5EF4-FFF2-40B4-BE49-F238E27FC236}">
                <a16:creationId xmlns:a16="http://schemas.microsoft.com/office/drawing/2014/main" id="{C9015347-543F-4535-B981-C3DC5DC85233}"/>
              </a:ext>
            </a:extLst>
          </p:cNvPr>
          <p:cNvSpPr txBox="1"/>
          <p:nvPr/>
        </p:nvSpPr>
        <p:spPr>
          <a:xfrm>
            <a:off x="147764" y="3040338"/>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Importance of Professional Designation</a:t>
            </a:r>
            <a:endParaRPr lang="en-CA" sz="1100" dirty="0">
              <a:solidFill>
                <a:schemeClr val="bg1"/>
              </a:solidFill>
              <a:latin typeface="Calibri Light" pitchFamily="34" charset="0"/>
              <a:cs typeface="Calibri Light" pitchFamily="34" charset="0"/>
            </a:endParaRPr>
          </a:p>
        </p:txBody>
      </p:sp>
      <p:sp>
        <p:nvSpPr>
          <p:cNvPr id="108" name="TextBox 107">
            <a:hlinkClick r:id="rId26" action="ppaction://hlinksldjump"/>
            <a:extLst>
              <a:ext uri="{FF2B5EF4-FFF2-40B4-BE49-F238E27FC236}">
                <a16:creationId xmlns:a16="http://schemas.microsoft.com/office/drawing/2014/main" id="{C80A67D8-3773-45C2-B18E-D3A52844CA0E}"/>
              </a:ext>
            </a:extLst>
          </p:cNvPr>
          <p:cNvSpPr txBox="1"/>
          <p:nvPr/>
        </p:nvSpPr>
        <p:spPr>
          <a:xfrm>
            <a:off x="147764" y="3194220"/>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Deviation from Recommended Rate</a:t>
            </a:r>
            <a:endParaRPr lang="en-CA" sz="1100" dirty="0">
              <a:solidFill>
                <a:schemeClr val="bg1"/>
              </a:solidFill>
              <a:latin typeface="Calibri Light" pitchFamily="34" charset="0"/>
              <a:cs typeface="Calibri Light" pitchFamily="34" charset="0"/>
            </a:endParaRPr>
          </a:p>
        </p:txBody>
      </p:sp>
      <p:sp>
        <p:nvSpPr>
          <p:cNvPr id="111" name="TextBox 110">
            <a:hlinkClick r:id="rId27" action="ppaction://hlinksldjump"/>
            <a:extLst>
              <a:ext uri="{FF2B5EF4-FFF2-40B4-BE49-F238E27FC236}">
                <a16:creationId xmlns:a16="http://schemas.microsoft.com/office/drawing/2014/main" id="{0BED5F5D-0350-4E5E-B433-1AE1D4008C09}"/>
              </a:ext>
            </a:extLst>
          </p:cNvPr>
          <p:cNvSpPr txBox="1"/>
          <p:nvPr/>
        </p:nvSpPr>
        <p:spPr>
          <a:xfrm>
            <a:off x="144786" y="3983605"/>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Factors Considered When Setting Target Yield</a:t>
            </a:r>
            <a:endParaRPr lang="en-CA" sz="1100" dirty="0">
              <a:solidFill>
                <a:schemeClr val="bg1"/>
              </a:solidFill>
              <a:latin typeface="Calibri Light" pitchFamily="34" charset="0"/>
              <a:cs typeface="Calibri Light" pitchFamily="34" charset="0"/>
            </a:endParaRPr>
          </a:p>
        </p:txBody>
      </p:sp>
      <p:sp>
        <p:nvSpPr>
          <p:cNvPr id="112" name="TextBox 111">
            <a:hlinkClick r:id="rId28" action="ppaction://hlinksldjump"/>
            <a:extLst>
              <a:ext uri="{FF2B5EF4-FFF2-40B4-BE49-F238E27FC236}">
                <a16:creationId xmlns:a16="http://schemas.microsoft.com/office/drawing/2014/main" id="{6D7A96E7-461F-4806-ABE8-B4810FB6FA89}"/>
              </a:ext>
            </a:extLst>
          </p:cNvPr>
          <p:cNvSpPr txBox="1"/>
          <p:nvPr/>
        </p:nvSpPr>
        <p:spPr>
          <a:xfrm>
            <a:off x="144786" y="4599139"/>
            <a:ext cx="2743200" cy="145473"/>
          </a:xfrm>
          <a:prstGeom prst="rect">
            <a:avLst/>
          </a:prstGeom>
          <a:noFill/>
        </p:spPr>
        <p:txBody>
          <a:bodyPr wrap="square" tIns="0" bIns="0" rtlCol="0">
            <a:noAutofit/>
          </a:bodyPr>
          <a:lstStyle/>
          <a:p>
            <a:pPr>
              <a:defRPr/>
            </a:pPr>
            <a:r>
              <a:rPr lang="en-CA" sz="1100" dirty="0">
                <a:solidFill>
                  <a:schemeClr val="bg1"/>
                </a:solidFill>
                <a:latin typeface="Calibri Light" pitchFamily="34" charset="0"/>
                <a:cs typeface="Calibri Light" pitchFamily="34" charset="0"/>
              </a:rPr>
              <a:t>Use of Biostimulants</a:t>
            </a:r>
          </a:p>
        </p:txBody>
      </p:sp>
      <p:sp>
        <p:nvSpPr>
          <p:cNvPr id="115" name="TextBox 114">
            <a:hlinkClick r:id="rId29" action="ppaction://hlinksldjump"/>
            <a:extLst>
              <a:ext uri="{FF2B5EF4-FFF2-40B4-BE49-F238E27FC236}">
                <a16:creationId xmlns:a16="http://schemas.microsoft.com/office/drawing/2014/main" id="{032D50F3-0761-43BD-A053-7BB708457556}"/>
              </a:ext>
            </a:extLst>
          </p:cNvPr>
          <p:cNvSpPr txBox="1"/>
          <p:nvPr/>
        </p:nvSpPr>
        <p:spPr>
          <a:xfrm>
            <a:off x="144786" y="3829723"/>
            <a:ext cx="2743200" cy="145473"/>
          </a:xfrm>
          <a:prstGeom prst="rect">
            <a:avLst/>
          </a:prstGeom>
          <a:noFill/>
        </p:spPr>
        <p:txBody>
          <a:bodyPr wrap="square" tIns="0" bIns="0" rtlCol="0">
            <a:noAutofit/>
          </a:bodyPr>
          <a:lstStyle/>
          <a:p>
            <a:pPr>
              <a:defRPr/>
            </a:pPr>
            <a:r>
              <a:rPr lang="en-CA" sz="1100" dirty="0">
                <a:solidFill>
                  <a:schemeClr val="bg1"/>
                </a:solidFill>
                <a:latin typeface="Calibri Light" pitchFamily="34" charset="0"/>
                <a:cs typeface="Calibri Light" pitchFamily="34" charset="0"/>
              </a:rPr>
              <a:t>Nitrogen Use Efficiency</a:t>
            </a:r>
          </a:p>
        </p:txBody>
      </p:sp>
      <p:sp>
        <p:nvSpPr>
          <p:cNvPr id="2" name="Title 1"/>
          <p:cNvSpPr>
            <a:spLocks noGrp="1"/>
          </p:cNvSpPr>
          <p:nvPr>
            <p:ph type="title" idx="4294967295"/>
          </p:nvPr>
        </p:nvSpPr>
        <p:spPr>
          <a:xfrm>
            <a:off x="144786" y="112665"/>
            <a:ext cx="5164138" cy="304800"/>
          </a:xfrm>
          <a:prstGeom prst="rect">
            <a:avLst/>
          </a:prstGeom>
        </p:spPr>
        <p:txBody>
          <a:bodyPr/>
          <a:lstStyle/>
          <a:p>
            <a:pPr algn="l">
              <a:lnSpc>
                <a:spcPts val="1600"/>
              </a:lnSpc>
            </a:pPr>
            <a:r>
              <a:rPr lang="en-CA" sz="1800" b="1" u="none" dirty="0">
                <a:solidFill>
                  <a:schemeClr val="bg1"/>
                </a:solidFill>
                <a:latin typeface="Calibri" pitchFamily="34" charset="0"/>
                <a:cs typeface="Calibri" pitchFamily="34" charset="0"/>
              </a:rPr>
              <a:t>Malt Barley</a:t>
            </a:r>
          </a:p>
        </p:txBody>
      </p:sp>
      <p:pic>
        <p:nvPicPr>
          <p:cNvPr id="25" name="Picture 24" descr="Asset 7.png"/>
          <p:cNvPicPr>
            <a:picLocks noChangeAspect="1"/>
          </p:cNvPicPr>
          <p:nvPr/>
        </p:nvPicPr>
        <p:blipFill>
          <a:blip r:embed="rId30" cstate="print"/>
          <a:stretch>
            <a:fillRect/>
          </a:stretch>
        </p:blipFill>
        <p:spPr>
          <a:xfrm>
            <a:off x="1217612" y="5442069"/>
            <a:ext cx="301752" cy="301752"/>
          </a:xfrm>
          <a:prstGeom prst="rect">
            <a:avLst/>
          </a:prstGeom>
        </p:spPr>
      </p:pic>
      <p:sp>
        <p:nvSpPr>
          <p:cNvPr id="100" name="Rectangle 29"/>
          <p:cNvSpPr>
            <a:spLocks noChangeArrowheads="1"/>
          </p:cNvSpPr>
          <p:nvPr/>
        </p:nvSpPr>
        <p:spPr bwMode="auto">
          <a:xfrm>
            <a:off x="5393796" y="1473201"/>
            <a:ext cx="6795029" cy="4262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marR="0" lvl="0" indent="-287338" algn="l" defTabSz="914400" rtl="0" eaLnBrk="1" fontAlgn="auto" latinLnBrk="0" hangingPunct="1">
              <a:lnSpc>
                <a:spcPct val="100000"/>
              </a:lnSpc>
              <a:spcBef>
                <a:spcPts val="8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Answering Key Questions:</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are the most common application timings for each nutrient and fertilizer type?</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nutrients and fertilizer types are being used?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are the most common placements for each nutrient and fertilizer type?</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rates are being applied?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what extent do farmers vary their fertilizer program from field to field?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what extent are farmers incorporating nitrogen fixing crops into their rotation?</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do farmers decide what fertilizer rate to apply?</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extensively are nitrogen stabilized products being used?</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do actual yields compare to target yields?</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many growers are applying micro or secondary nutrients?</a:t>
            </a:r>
          </a:p>
          <a:p>
            <a:pPr marL="287338" marR="0" lvl="0" indent="-287338" algn="l" defTabSz="914400" rtl="0" eaLnBrk="1" fontAlgn="auto" latinLnBrk="0" hangingPunct="1">
              <a:lnSpc>
                <a:spcPct val="100000"/>
              </a:lnSpc>
              <a:spcBef>
                <a:spcPts val="600"/>
              </a:spcBef>
              <a:spcAft>
                <a:spcPts val="600"/>
              </a:spcAft>
              <a:buClrTx/>
              <a:buSzTx/>
              <a:buFont typeface="Wingdings" pitchFamily="2" charset="2"/>
              <a:buChar char="ü"/>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tillage practices were used?</a:t>
            </a:r>
          </a:p>
          <a:p>
            <a:pPr marL="287338" indent="-287338">
              <a:spcBef>
                <a:spcPts val="600"/>
              </a:spcBef>
              <a:spcAft>
                <a:spcPts val="600"/>
              </a:spcAft>
              <a:buFont typeface="Wingdings" pitchFamily="2" charset="2"/>
              <a:buChar char="ü"/>
              <a:defRPr/>
            </a:pPr>
            <a:r>
              <a:rPr lang="en-CA" sz="1200" dirty="0">
                <a:latin typeface="Calibri" panose="020F0502020204030204" pitchFamily="34" charset="0"/>
                <a:cs typeface="Calibri" panose="020F0502020204030204" pitchFamily="34" charset="0"/>
              </a:rPr>
              <a:t>To what extent were biostimulants used?</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In SLIDESHOW VIEW, click on any title or button on the above slide to navigate to the section.</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Use the icons in the side-bar of each slide for convenient navigation and quick access to more information:</a:t>
              </a: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ATTRIBUTES</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INFORMATION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for a pop-up that explains the slide.  Click again to hide.</a:t>
                  </a:r>
                </a:p>
              </p:txBody>
            </p:sp>
          </p:grpSp>
          <p:grpSp>
            <p:nvGrpSpPr>
              <p:cNvPr id="35" name="Group 34"/>
              <p:cNvGrpSpPr/>
              <p:nvPr/>
            </p:nvGrpSpPr>
            <p:grpSpPr>
              <a:xfrm>
                <a:off x="10191628" y="2349267"/>
                <a:ext cx="1770184" cy="1354229"/>
                <a:chOff x="10191628" y="2349267"/>
                <a:chExt cx="1770184" cy="1354229"/>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SECTION NAVIGATION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the navigation slide for the section you are in.</a:t>
                  </a:r>
                </a:p>
              </p:txBody>
            </p:sp>
            <p:sp>
              <p:nvSpPr>
                <p:cNvPr id="34" name="TextBox 33"/>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BACK TO LIST</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31">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DETAILED DATA</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NAVIGATION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6" name="Rounded Rectangle 112">
            <a:extLst>
              <a:ext uri="{FF2B5EF4-FFF2-40B4-BE49-F238E27FC236}">
                <a16:creationId xmlns:a16="http://schemas.microsoft.com/office/drawing/2014/main" id="{79AFDE93-5440-40DF-9B31-DEBFDD4D7278}"/>
              </a:ext>
            </a:extLst>
          </p:cNvPr>
          <p:cNvSpPr/>
          <p:nvPr/>
        </p:nvSpPr>
        <p:spPr>
          <a:xfrm>
            <a:off x="53346" y="426720"/>
            <a:ext cx="91440" cy="4297680"/>
          </a:xfrm>
          <a:prstGeom prst="roundRect">
            <a:avLst/>
          </a:prstGeom>
          <a:solidFill>
            <a:srgbClr val="73572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TextBox 61">
            <a:hlinkClick r:id="rId32" action="ppaction://hlinksldjump"/>
            <a:extLst>
              <a:ext uri="{FF2B5EF4-FFF2-40B4-BE49-F238E27FC236}">
                <a16:creationId xmlns:a16="http://schemas.microsoft.com/office/drawing/2014/main" id="{2DA23D4C-E3B0-4413-8455-DE65BA89140E}"/>
              </a:ext>
            </a:extLst>
          </p:cNvPr>
          <p:cNvSpPr txBox="1"/>
          <p:nvPr/>
        </p:nvSpPr>
        <p:spPr>
          <a:xfrm>
            <a:off x="147764" y="426720"/>
            <a:ext cx="2743200" cy="145473"/>
          </a:xfrm>
          <a:prstGeom prst="rect">
            <a:avLst/>
          </a:prstGeom>
          <a:noFill/>
        </p:spPr>
        <p:txBody>
          <a:bodyPr wrap="square" tIns="0" bIns="0" rtlCol="0">
            <a:noAutofit/>
          </a:bodyPr>
          <a:lstStyle/>
          <a:p>
            <a:pPr>
              <a:defRPr/>
            </a:pPr>
            <a:r>
              <a:rPr lang="en-US" sz="1100" dirty="0">
                <a:solidFill>
                  <a:schemeClr val="bg1"/>
                </a:solidFill>
                <a:latin typeface="Calibri Light" pitchFamily="34" charset="0"/>
                <a:cs typeface="Calibri Light" pitchFamily="34" charset="0"/>
              </a:rPr>
              <a:t>Fertilizer Timing</a:t>
            </a:r>
          </a:p>
        </p:txBody>
      </p:sp>
      <p:sp>
        <p:nvSpPr>
          <p:cNvPr id="3" name="TextBox 2">
            <a:hlinkClick r:id="rId33" action="ppaction://hlinksldjump"/>
            <a:extLst>
              <a:ext uri="{FF2B5EF4-FFF2-40B4-BE49-F238E27FC236}">
                <a16:creationId xmlns:a16="http://schemas.microsoft.com/office/drawing/2014/main" id="{9CD14DCC-3DB8-D84E-71DC-E4CBF6FAA5CA}"/>
              </a:ext>
            </a:extLst>
          </p:cNvPr>
          <p:cNvSpPr txBox="1"/>
          <p:nvPr/>
        </p:nvSpPr>
        <p:spPr>
          <a:xfrm>
            <a:off x="152342" y="2729708"/>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Rate Decisions on 4R Consistency Compliance  </a:t>
            </a:r>
            <a:endParaRPr lang="en-CA" sz="1100" dirty="0">
              <a:solidFill>
                <a:schemeClr val="bg1"/>
              </a:solidFill>
              <a:latin typeface="Calibri Light" pitchFamily="34" charset="0"/>
              <a:cs typeface="Calibri Light" pitchFamily="34" charset="0"/>
            </a:endParaRPr>
          </a:p>
        </p:txBody>
      </p:sp>
    </p:spTree>
    <p:extLst>
      <p:ext uri="{BB962C8B-B14F-4D97-AF65-F5344CB8AC3E}">
        <p14:creationId xmlns:p14="http://schemas.microsoft.com/office/powerpoint/2010/main" val="668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5B35B-2389-2041-CC81-875CB31C4216}"/>
              </a:ext>
            </a:extLst>
          </p:cNvPr>
          <p:cNvPicPr>
            <a:picLocks noChangeAspect="1"/>
          </p:cNvPicPr>
          <p:nvPr/>
        </p:nvPicPr>
        <p:blipFill>
          <a:blip r:embed="rId3"/>
          <a:stretch>
            <a:fillRect/>
          </a:stretch>
        </p:blipFill>
        <p:spPr>
          <a:xfrm>
            <a:off x="2517985" y="886787"/>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Malt Barley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Isosceles Triangle 9"/>
          <p:cNvSpPr/>
          <p:nvPr/>
        </p:nvSpPr>
        <p:spPr>
          <a:xfrm>
            <a:off x="8162681" y="288804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1" name="TextBox 10"/>
          <p:cNvSpPr txBox="1"/>
          <p:nvPr/>
        </p:nvSpPr>
        <p:spPr>
          <a:xfrm>
            <a:off x="6704012" y="3077638"/>
            <a:ext cx="195912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A higher % of </a:t>
            </a:r>
            <a:r>
              <a:rPr kumimoji="0" lang="en-US" sz="1000" b="0" i="0" u="none" strike="noStrike" kern="1200" cap="none" spc="0" normalizeH="0" baseline="0" noProof="0" dirty="0">
                <a:ln>
                  <a:noFill/>
                </a:ln>
                <a:solidFill>
                  <a:srgbClr val="201B1A"/>
                </a:solidFill>
                <a:effectLst/>
                <a:uLnTx/>
                <a:uFillTx/>
                <a:latin typeface="Calibri"/>
                <a:ea typeface="+mn-ea"/>
                <a:cs typeface="+mn-cs"/>
              </a:rPr>
              <a:t>malt barley growers applied fertilizer in the fall in 2023.</a:t>
            </a:r>
          </a:p>
        </p:txBody>
      </p:sp>
      <p:graphicFrame>
        <p:nvGraphicFramePr>
          <p:cNvPr id="6" name="Object 5">
            <a:extLst>
              <a:ext uri="{FF2B5EF4-FFF2-40B4-BE49-F238E27FC236}">
                <a16:creationId xmlns:a16="http://schemas.microsoft.com/office/drawing/2014/main" id="{90513F0C-EDFD-4BB9-AF54-9C80C92D14E3}"/>
              </a:ext>
            </a:extLst>
          </p:cNvPr>
          <p:cNvGraphicFramePr>
            <a:graphicFrameLocks/>
          </p:cNvGraphicFramePr>
          <p:nvPr>
            <p:extLst>
              <p:ext uri="{D42A27DB-BD31-4B8C-83A1-F6EECF244321}">
                <p14:modId xmlns:p14="http://schemas.microsoft.com/office/powerpoint/2010/main" val="2724270568"/>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malt barley crop, did you apply fertilizer at each timing? – and given the options of a) Applied in fall of previous year, b) in the spring before planting, c) in the spring at planting and d) after planting/in-crop.</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respondents who applied fertilizer at each timing.</a:t>
            </a:r>
          </a:p>
        </p:txBody>
      </p:sp>
    </p:spTree>
    <p:extLst>
      <p:ext uri="{BB962C8B-B14F-4D97-AF65-F5344CB8AC3E}">
        <p14:creationId xmlns:p14="http://schemas.microsoft.com/office/powerpoint/2010/main" val="2373551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F59AC5-0771-44BF-BA1C-CDEE2A447F69}"/>
              </a:ext>
            </a:extLst>
          </p:cNvPr>
          <p:cNvPicPr>
            <a:picLocks noChangeAspect="1"/>
          </p:cNvPicPr>
          <p:nvPr/>
        </p:nvPicPr>
        <p:blipFill>
          <a:blip r:embed="rId3"/>
          <a:stretch>
            <a:fillRect/>
          </a:stretch>
        </p:blipFill>
        <p:spPr>
          <a:xfrm>
            <a:off x="3943228" y="5661056"/>
            <a:ext cx="182896" cy="182896"/>
          </a:xfrm>
          <a:prstGeom prst="rect">
            <a:avLst/>
          </a:prstGeom>
        </p:spPr>
      </p:pic>
      <p:pic>
        <p:nvPicPr>
          <p:cNvPr id="5" name="Picture 4">
            <a:extLst>
              <a:ext uri="{FF2B5EF4-FFF2-40B4-BE49-F238E27FC236}">
                <a16:creationId xmlns:a16="http://schemas.microsoft.com/office/drawing/2014/main" id="{91ECA416-E7EA-4067-B70F-D7F9D376625E}"/>
              </a:ext>
            </a:extLst>
          </p:cNvPr>
          <p:cNvPicPr>
            <a:picLocks noChangeAspect="1"/>
          </p:cNvPicPr>
          <p:nvPr/>
        </p:nvPicPr>
        <p:blipFill>
          <a:blip r:embed="rId4"/>
          <a:stretch>
            <a:fillRect/>
          </a:stretch>
        </p:blipFill>
        <p:spPr>
          <a:xfrm>
            <a:off x="2630631" y="806331"/>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Malt Barley - % Growers by Timing in 2023</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7" action="ppaction://hlinksldjump"/>
            <a:extLst>
              <a:ext uri="{FF2B5EF4-FFF2-40B4-BE49-F238E27FC236}">
                <a16:creationId xmlns:a16="http://schemas.microsoft.com/office/drawing/2014/main" id="{51A88383-495D-46B8-B90C-42FD0740892F}"/>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malt barley crop, did you apply fertilizer at each timing? – and given the options of a) Applied in fall of previous year, b) in the spring before planting, c) in the spring at planting and d) after planting/in-crop.</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farm size, age and 4R program familiarity, the charts illustrate the % of malt barley growers who applied fertilizer at each timing.</a:t>
            </a:r>
          </a:p>
        </p:txBody>
      </p:sp>
    </p:spTree>
    <p:extLst>
      <p:ext uri="{BB962C8B-B14F-4D97-AF65-F5344CB8AC3E}">
        <p14:creationId xmlns:p14="http://schemas.microsoft.com/office/powerpoint/2010/main" val="115055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84EE68-D552-C3EB-8B9F-E94FB2E853B3}"/>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Malt Barley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CA" dirty="0"/>
              <a:t>Respondents were asked: “For your 2023 feed barley crop, did you apply manure at each timing? – and given the options of a) Applied in fall of previous year, b) in the spring before planting, c) in the spring at planting and d) after planting/in-crop.</a:t>
            </a:r>
          </a:p>
          <a:p>
            <a:pPr lvl="0"/>
            <a:r>
              <a:rPr lang="en-CA" dirty="0"/>
              <a:t>The chart illustrates the % of respondents who applied manure at each timing.</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374621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821CB8-E7FC-4E11-8E09-75E3F17AFCED}"/>
              </a:ext>
            </a:extLst>
          </p:cNvPr>
          <p:cNvPicPr>
            <a:picLocks noChangeAspect="1"/>
          </p:cNvPicPr>
          <p:nvPr/>
        </p:nvPicPr>
        <p:blipFill>
          <a:blip r:embed="rId4"/>
          <a:stretch>
            <a:fillRect/>
          </a:stretch>
        </p:blipFill>
        <p:spPr>
          <a:xfrm>
            <a:off x="2630631" y="806331"/>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Malt Barley - %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only includes those fertilizer types where nitrogen is the primary component.</a:t>
            </a:r>
          </a:p>
        </p:txBody>
      </p:sp>
      <p:sp>
        <p:nvSpPr>
          <p:cNvPr id="16" name="TextBox 15"/>
          <p:cNvSpPr txBox="1"/>
          <p:nvPr/>
        </p:nvSpPr>
        <p:spPr>
          <a:xfrm>
            <a:off x="8304212" y="2444068"/>
            <a:ext cx="2351377"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More malt barley acres were treated with a Nitrogen fertilizer in the fall and fewer in the spring before planting compared to 2022.</a:t>
            </a:r>
          </a:p>
        </p:txBody>
      </p:sp>
      <p:pic>
        <p:nvPicPr>
          <p:cNvPr id="20" name="Picture 19" descr="Asset 8.png">
            <a:hlinkClick r:id="rId7" action="ppaction://hlinksldjump"/>
            <a:extLst>
              <a:ext uri="{FF2B5EF4-FFF2-40B4-BE49-F238E27FC236}">
                <a16:creationId xmlns:a16="http://schemas.microsoft.com/office/drawing/2014/main" id="{739FB7C9-ECB5-44D2-9954-19D64748E39A}"/>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001BE28B-88CD-ED1A-E57A-EDB039709390}"/>
              </a:ext>
            </a:extLst>
          </p:cNvPr>
          <p:cNvPicPr>
            <a:picLocks noChangeAspect="1"/>
          </p:cNvPicPr>
          <p:nvPr/>
        </p:nvPicPr>
        <p:blipFill>
          <a:blip r:embed="rId9"/>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C1AE1F9A-4390-5D35-35D6-9BB85BD4C848}"/>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4" name="Object 3">
            <a:extLst>
              <a:ext uri="{FF2B5EF4-FFF2-40B4-BE49-F238E27FC236}">
                <a16:creationId xmlns:a16="http://schemas.microsoft.com/office/drawing/2014/main" id="{BF0E8E98-F509-4542-B238-F7ABB9D56233}"/>
              </a:ext>
            </a:extLst>
          </p:cNvPr>
          <p:cNvGraphicFramePr>
            <a:graphicFrameLocks/>
          </p:cNvGraphicFramePr>
          <p:nvPr>
            <p:extLst>
              <p:ext uri="{D42A27DB-BD31-4B8C-83A1-F6EECF244321}">
                <p14:modId xmlns:p14="http://schemas.microsoft.com/office/powerpoint/2010/main" val="140809570"/>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0" name=""/>
                      <p:cNvPicPr/>
                      <p:nvPr/>
                    </p:nvPicPr>
                    <p:blipFill>
                      <a:blip r:embed="rId12"/>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malt barley, how many acres of each fertilizer type did you apply?”</a:t>
            </a:r>
          </a:p>
          <a:p>
            <a:pPr lvl="0">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malt barley acres that were treated with a primary Nitrogen fertilizer at each timing in 2023. </a:t>
            </a:r>
            <a:r>
              <a:rPr lang="en-US" dirty="0"/>
              <a:t>A list of Primary Nitrogen fertilizers can be accessed by clicking on the “A” button. </a:t>
            </a:r>
            <a:endParaRPr kumimoji="0" lang="en-US"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4077976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F8AB8DE-BA26-4EF4-87EF-AEBF9F2FDB65}"/>
              </a:ext>
            </a:extLst>
          </p:cNvPr>
          <p:cNvPicPr>
            <a:picLocks noChangeAspect="1"/>
          </p:cNvPicPr>
          <p:nvPr/>
        </p:nvPicPr>
        <p:blipFill>
          <a:blip r:embed="rId3"/>
          <a:stretch>
            <a:fillRect/>
          </a:stretch>
        </p:blipFill>
        <p:spPr>
          <a:xfrm>
            <a:off x="3960812" y="5638800"/>
            <a:ext cx="182896" cy="182896"/>
          </a:xfrm>
          <a:prstGeom prst="rect">
            <a:avLst/>
          </a:prstGeom>
        </p:spPr>
      </p:pic>
      <p:pic>
        <p:nvPicPr>
          <p:cNvPr id="3" name="Picture 2">
            <a:extLst>
              <a:ext uri="{FF2B5EF4-FFF2-40B4-BE49-F238E27FC236}">
                <a16:creationId xmlns:a16="http://schemas.microsoft.com/office/drawing/2014/main" id="{55B6EC17-DE0F-4564-B48D-B3A5576F5EBF}"/>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Malt Barley in 2023 (% of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only includes those fertilizer types where nitrogen is the primary component.</a:t>
            </a:r>
          </a:p>
        </p:txBody>
      </p:sp>
      <p:pic>
        <p:nvPicPr>
          <p:cNvPr id="18" name="Picture 17" descr="Asset 8.png">
            <a:hlinkClick r:id="rId7" action="ppaction://hlinksldjump"/>
            <a:extLst>
              <a:ext uri="{FF2B5EF4-FFF2-40B4-BE49-F238E27FC236}">
                <a16:creationId xmlns:a16="http://schemas.microsoft.com/office/drawing/2014/main" id="{5B4236A8-8D44-42A5-BB82-609F86387870}"/>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A675BF2A-F4DA-4456-7F31-423F1952834C}"/>
              </a:ext>
            </a:extLst>
          </p:cNvPr>
          <p:cNvPicPr>
            <a:picLocks noChangeAspect="1"/>
          </p:cNvPicPr>
          <p:nvPr/>
        </p:nvPicPr>
        <p:blipFill>
          <a:blip r:embed="rId9"/>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4185982A-F630-2886-B6AB-DEDB41FE4958}"/>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malt barley,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malt barley acres that was treated with a primary nitrogen fertilizer by farm size, age and 4R program familiarity.</a:t>
            </a:r>
          </a:p>
          <a:p>
            <a:r>
              <a:rPr lang="en-CA" dirty="0"/>
              <a:t>Nitrogen only includes those fertilizer types where nitrogen is the primary component. A list can be accessed by clicking on the “A” button.</a:t>
            </a:r>
          </a:p>
        </p:txBody>
      </p:sp>
    </p:spTree>
    <p:extLst>
      <p:ext uri="{BB962C8B-B14F-4D97-AF65-F5344CB8AC3E}">
        <p14:creationId xmlns:p14="http://schemas.microsoft.com/office/powerpoint/2010/main" val="120232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F03E6C-470E-968D-2303-F1869150B2C9}"/>
              </a:ext>
            </a:extLst>
          </p:cNvPr>
          <p:cNvPicPr>
            <a:picLocks noChangeAspect="1"/>
          </p:cNvPicPr>
          <p:nvPr/>
        </p:nvPicPr>
        <p:blipFill>
          <a:blip r:embed="rId4"/>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Malt Barley - %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Phosphorus only includes those fertilizer types where phosphorus is the primary component.</a:t>
            </a:r>
          </a:p>
        </p:txBody>
      </p:sp>
      <p:sp>
        <p:nvSpPr>
          <p:cNvPr id="17" name="TextBox 16"/>
          <p:cNvSpPr txBox="1"/>
          <p:nvPr/>
        </p:nvSpPr>
        <p:spPr>
          <a:xfrm>
            <a:off x="6094412" y="2971800"/>
            <a:ext cx="2438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Fewer malt barley acres were treated with a Phosphorus fertilizer before planting in 2023.</a:t>
            </a:r>
          </a:p>
        </p:txBody>
      </p:sp>
      <p:pic>
        <p:nvPicPr>
          <p:cNvPr id="19" name="Picture 18" descr="Asset 8.png">
            <a:hlinkClick r:id="rId7" action="ppaction://hlinksldjump"/>
            <a:extLst>
              <a:ext uri="{FF2B5EF4-FFF2-40B4-BE49-F238E27FC236}">
                <a16:creationId xmlns:a16="http://schemas.microsoft.com/office/drawing/2014/main" id="{14E26159-0A50-4AB6-89A3-DA26CAB62473}"/>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F7E06C01-3B3D-1B4C-7F4C-B3877F8ABBC0}"/>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A774C5A-4524-DF18-A8F0-617E75E86BAE}"/>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malt barley, how many acres of each fertilizer type did you apply?”</a:t>
            </a:r>
          </a:p>
          <a:p>
            <a:pPr lvl="0">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malt barley acres that were treated with a primary Phosphorus fertilizer at each timing in 2023. </a:t>
            </a:r>
            <a:r>
              <a:rPr lang="en-US" dirty="0"/>
              <a:t>A list of Primary Phosphorus fertilizers can be accessed by clicking on the “A” button. </a:t>
            </a:r>
            <a:endParaRPr kumimoji="0" lang="en-US"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797940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14A140-2D74-4AE5-8D6B-91846C1B3209}"/>
              </a:ext>
            </a:extLst>
          </p:cNvPr>
          <p:cNvPicPr>
            <a:picLocks noChangeAspect="1"/>
          </p:cNvPicPr>
          <p:nvPr/>
        </p:nvPicPr>
        <p:blipFill>
          <a:blip r:embed="rId3"/>
          <a:stretch>
            <a:fillRect/>
          </a:stretch>
        </p:blipFill>
        <p:spPr>
          <a:xfrm>
            <a:off x="3960812" y="5610807"/>
            <a:ext cx="182896" cy="182896"/>
          </a:xfrm>
          <a:prstGeom prst="rect">
            <a:avLst/>
          </a:prstGeom>
        </p:spPr>
      </p:pic>
      <p:pic>
        <p:nvPicPr>
          <p:cNvPr id="6" name="Picture 5">
            <a:extLst>
              <a:ext uri="{FF2B5EF4-FFF2-40B4-BE49-F238E27FC236}">
                <a16:creationId xmlns:a16="http://schemas.microsoft.com/office/drawing/2014/main" id="{44C63D13-6312-18D5-33B7-D17B79441D9C}"/>
              </a:ext>
            </a:extLst>
          </p:cNvPr>
          <p:cNvPicPr>
            <a:picLocks noChangeAspect="1"/>
          </p:cNvPicPr>
          <p:nvPr/>
        </p:nvPicPr>
        <p:blipFill>
          <a:blip r:embed="rId4"/>
          <a:stretch>
            <a:fillRect/>
          </a:stretch>
        </p:blipFill>
        <p:spPr>
          <a:xfrm>
            <a:off x="2651405" y="822996"/>
            <a:ext cx="8955800" cy="5767316"/>
          </a:xfrm>
          <a:prstGeom prst="rect">
            <a:avLst/>
          </a:prstGeom>
        </p:spPr>
      </p:pic>
      <p:sp>
        <p:nvSpPr>
          <p:cNvPr id="2" name="Title 1"/>
          <p:cNvSpPr>
            <a:spLocks noGrp="1"/>
          </p:cNvSpPr>
          <p:nvPr>
            <p:ph type="title" idx="4294967295"/>
          </p:nvPr>
        </p:nvSpPr>
        <p:spPr>
          <a:xfrm>
            <a:off x="2589212" y="250825"/>
            <a:ext cx="9477375" cy="334963"/>
          </a:xfrm>
          <a:prstGeom prst="rect">
            <a:avLst/>
          </a:prstGeom>
        </p:spPr>
        <p:txBody>
          <a:bodyPr/>
          <a:lstStyle/>
          <a:p>
            <a:r>
              <a:rPr lang="en-CA" sz="2200" u="none" dirty="0"/>
              <a:t>Phosphorus (P₂O₅) Timing in Malt Barley in 2023 (% of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Phosphorus only includes those fertilizer types where phosphorus is the primary component.</a:t>
            </a:r>
          </a:p>
        </p:txBody>
      </p:sp>
      <p:pic>
        <p:nvPicPr>
          <p:cNvPr id="20" name="Picture 19" descr="Asset 8.png">
            <a:hlinkClick r:id="rId7" action="ppaction://hlinksldjump"/>
            <a:extLst>
              <a:ext uri="{FF2B5EF4-FFF2-40B4-BE49-F238E27FC236}">
                <a16:creationId xmlns:a16="http://schemas.microsoft.com/office/drawing/2014/main" id="{A2C42C29-8FD5-49E9-AF0A-736088BC5001}"/>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F096F808-009E-D774-C7AC-C71B85003DE1}"/>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0EBAC8E-A2A8-650D-7A37-FA21EAC81066}"/>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malt barley,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malt barley acres that was treated with a primary phosphorus fertilizer by farm size, age and 4R program familiarity.</a:t>
            </a:r>
          </a:p>
          <a:p>
            <a:r>
              <a:rPr lang="en-CA" dirty="0"/>
              <a:t>Phosphorus only includes those fertilizer types where phosphorus is the primary component. A list can be accessed by clicking on the “A” button.</a:t>
            </a:r>
          </a:p>
        </p:txBody>
      </p:sp>
    </p:spTree>
    <p:extLst>
      <p:ext uri="{BB962C8B-B14F-4D97-AF65-F5344CB8AC3E}">
        <p14:creationId xmlns:p14="http://schemas.microsoft.com/office/powerpoint/2010/main" val="801241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AF25BD-158D-4986-9AA1-34FDF9459D13}"/>
              </a:ext>
            </a:extLst>
          </p:cNvPr>
          <p:cNvPicPr>
            <a:picLocks noChangeAspect="1"/>
          </p:cNvPicPr>
          <p:nvPr/>
        </p:nvPicPr>
        <p:blipFill>
          <a:blip r:embed="rId4"/>
          <a:stretch>
            <a:fillRect/>
          </a:stretch>
        </p:blipFill>
        <p:spPr>
          <a:xfrm>
            <a:off x="2662537" y="826044"/>
            <a:ext cx="896112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Feed Barley - % Crop Acres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sp>
        <p:nvSpPr>
          <p:cNvPr id="3" name="TextBox 2">
            <a:extLst>
              <a:ext uri="{FF2B5EF4-FFF2-40B4-BE49-F238E27FC236}">
                <a16:creationId xmlns:a16="http://schemas.microsoft.com/office/drawing/2014/main" id="{A18CA933-6FF3-EE23-A6D1-06E5C50D75EF}"/>
              </a:ext>
            </a:extLst>
          </p:cNvPr>
          <p:cNvSpPr txBox="1"/>
          <p:nvPr/>
        </p:nvSpPr>
        <p:spPr>
          <a:xfrm>
            <a:off x="8837612" y="5200984"/>
            <a:ext cx="1814448"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68% of total feed barley acres were treated with Phosphorous at planting, an increase in 2023.</a:t>
            </a:r>
          </a:p>
        </p:txBody>
      </p:sp>
      <p:pic>
        <p:nvPicPr>
          <p:cNvPr id="4" name="Picture 3">
            <a:extLst>
              <a:ext uri="{FF2B5EF4-FFF2-40B4-BE49-F238E27FC236}">
                <a16:creationId xmlns:a16="http://schemas.microsoft.com/office/drawing/2014/main" id="{DD45C6B9-B367-2E90-08C7-47654BFC862A}"/>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2A348E74-5FE1-74AE-2D3E-C5E325751135}"/>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The chart illustrates the % of total feed barley acres that were treated with a primary Phosphorus fertilizer at each timing in 2023. A list of Primary Phosphorus fertilizers can be accessed by clicking on the “A” button. </a:t>
            </a:r>
          </a:p>
        </p:txBody>
      </p:sp>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DC1867-79DA-5ABC-0D4F-B2AD081B3200}"/>
              </a:ext>
            </a:extLst>
          </p:cNvPr>
          <p:cNvPicPr>
            <a:picLocks noChangeAspect="1"/>
          </p:cNvPicPr>
          <p:nvPr/>
        </p:nvPicPr>
        <p:blipFill>
          <a:blip r:embed="rId4"/>
          <a:stretch>
            <a:fillRect/>
          </a:stretch>
        </p:blipFill>
        <p:spPr>
          <a:xfrm>
            <a:off x="2653087" y="822996"/>
            <a:ext cx="8952435"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Malt Barley - %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Potassium only includes those fertilizer types where potassium is the primary component.</a:t>
            </a:r>
          </a:p>
        </p:txBody>
      </p:sp>
      <p:pic>
        <p:nvPicPr>
          <p:cNvPr id="19" name="Picture 18" descr="Asset 8.png">
            <a:hlinkClick r:id="rId7" action="ppaction://hlinksldjump"/>
            <a:extLst>
              <a:ext uri="{FF2B5EF4-FFF2-40B4-BE49-F238E27FC236}">
                <a16:creationId xmlns:a16="http://schemas.microsoft.com/office/drawing/2014/main" id="{A8FB31BA-5789-4242-A901-93458BE40E69}"/>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20" name="TextBox 19">
            <a:extLst>
              <a:ext uri="{FF2B5EF4-FFF2-40B4-BE49-F238E27FC236}">
                <a16:creationId xmlns:a16="http://schemas.microsoft.com/office/drawing/2014/main" id="{338A0483-C6B4-408E-8555-C092EC10B667}"/>
              </a:ext>
            </a:extLst>
          </p:cNvPr>
          <p:cNvSpPr txBox="1"/>
          <p:nvPr/>
        </p:nvSpPr>
        <p:spPr>
          <a:xfrm>
            <a:off x="6932612" y="4188483"/>
            <a:ext cx="241465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29% of malt barley acres were treated with a Potassium fertilizer in the spring at planting.</a:t>
            </a:r>
          </a:p>
        </p:txBody>
      </p:sp>
      <p:pic>
        <p:nvPicPr>
          <p:cNvPr id="3" name="Picture 2">
            <a:extLst>
              <a:ext uri="{FF2B5EF4-FFF2-40B4-BE49-F238E27FC236}">
                <a16:creationId xmlns:a16="http://schemas.microsoft.com/office/drawing/2014/main" id="{B1CFF98A-E02F-9A31-C505-CDCB8FE2B2AE}"/>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C4FBE4F-5EC8-4404-ADA4-74DB06AB1E0F}"/>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malt barley, how many acres of each fertilizer type did you apply?”</a:t>
            </a:r>
          </a:p>
          <a:p>
            <a:pPr lvl="0">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malt barley acres that were treated with a primary Potassium fertilizer at each timing in 2023. </a:t>
            </a:r>
            <a:r>
              <a:rPr lang="en-US" dirty="0"/>
              <a:t>A list of Primary Potassium fertilizers can be accessed by clicking on the “A” button.</a:t>
            </a:r>
            <a:endParaRPr kumimoji="0" lang="en-US"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045968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553242-A2CB-4BD8-A423-A1F306BD64D0}"/>
              </a:ext>
            </a:extLst>
          </p:cNvPr>
          <p:cNvPicPr>
            <a:picLocks noChangeAspect="1"/>
          </p:cNvPicPr>
          <p:nvPr/>
        </p:nvPicPr>
        <p:blipFill>
          <a:blip r:embed="rId3"/>
          <a:stretch>
            <a:fillRect/>
          </a:stretch>
        </p:blipFill>
        <p:spPr>
          <a:xfrm>
            <a:off x="3960812" y="5601476"/>
            <a:ext cx="182896" cy="182896"/>
          </a:xfrm>
          <a:prstGeom prst="rect">
            <a:avLst/>
          </a:prstGeom>
        </p:spPr>
      </p:pic>
      <p:pic>
        <p:nvPicPr>
          <p:cNvPr id="5" name="Picture 4">
            <a:extLst>
              <a:ext uri="{FF2B5EF4-FFF2-40B4-BE49-F238E27FC236}">
                <a16:creationId xmlns:a16="http://schemas.microsoft.com/office/drawing/2014/main" id="{E16B94EB-1E17-3AE2-9400-95000D934A8E}"/>
              </a:ext>
            </a:extLst>
          </p:cNvPr>
          <p:cNvPicPr>
            <a:picLocks noChangeAspect="1"/>
          </p:cNvPicPr>
          <p:nvPr/>
        </p:nvPicPr>
        <p:blipFill>
          <a:blip r:embed="rId4"/>
          <a:stretch>
            <a:fillRect/>
          </a:stretch>
        </p:blipFill>
        <p:spPr>
          <a:xfrm>
            <a:off x="2635083" y="81043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Malt Barley in 2023 (% of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Potassium only includes those fertilizer types where potassium is the primary component.</a:t>
            </a:r>
          </a:p>
        </p:txBody>
      </p:sp>
      <p:pic>
        <p:nvPicPr>
          <p:cNvPr id="21" name="Picture 20" descr="Asset 8.png">
            <a:hlinkClick r:id="rId7" action="ppaction://hlinksldjump"/>
            <a:extLst>
              <a:ext uri="{FF2B5EF4-FFF2-40B4-BE49-F238E27FC236}">
                <a16:creationId xmlns:a16="http://schemas.microsoft.com/office/drawing/2014/main" id="{C4E864B0-EF1B-4465-8294-D5BE5EAF085A}"/>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8340EF41-A5DD-0612-0874-F81D4F832939}"/>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5790823-98AF-C6FB-61F8-20B0A6159C00}"/>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malt barley,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malt barley acres that was treated with a primary potassium fertilizer by farm size, age and 4R program familiarity.</a:t>
            </a:r>
          </a:p>
          <a:p>
            <a:r>
              <a:rPr lang="en-CA" dirty="0"/>
              <a:t>Potassium only includes those fertilizer types where potassium is the primary component. A list can be accessed by clicking on the “A” button.</a:t>
            </a:r>
          </a:p>
        </p:txBody>
      </p:sp>
    </p:spTree>
    <p:extLst>
      <p:ext uri="{BB962C8B-B14F-4D97-AF65-F5344CB8AC3E}">
        <p14:creationId xmlns:p14="http://schemas.microsoft.com/office/powerpoint/2010/main" val="1448300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46D0D-9DED-FC92-6478-8562DD2C7A2D}"/>
              </a:ext>
            </a:extLst>
          </p:cNvPr>
          <p:cNvPicPr>
            <a:picLocks noChangeAspect="1"/>
          </p:cNvPicPr>
          <p:nvPr/>
        </p:nvPicPr>
        <p:blipFill>
          <a:blip r:embed="rId4"/>
          <a:stretch>
            <a:fillRect/>
          </a:stretch>
        </p:blipFill>
        <p:spPr>
          <a:xfrm>
            <a:off x="2657809" y="822996"/>
            <a:ext cx="8942991"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Malt Barley - %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Sulphur only includes those fertilizer types where sulphur is the primary component.</a:t>
            </a:r>
          </a:p>
        </p:txBody>
      </p:sp>
      <p:sp>
        <p:nvSpPr>
          <p:cNvPr id="19" name="TextBox 18"/>
          <p:cNvSpPr txBox="1"/>
          <p:nvPr/>
        </p:nvSpPr>
        <p:spPr>
          <a:xfrm>
            <a:off x="7450137" y="5095416"/>
            <a:ext cx="245512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24% of malt barley acres were treated with a Sulphur fertilizer at planting in 2023.</a:t>
            </a:r>
          </a:p>
        </p:txBody>
      </p:sp>
      <p:pic>
        <p:nvPicPr>
          <p:cNvPr id="17" name="Picture 16" descr="Asset 8.png">
            <a:hlinkClick r:id="rId7" action="ppaction://hlinksldjump"/>
            <a:extLst>
              <a:ext uri="{FF2B5EF4-FFF2-40B4-BE49-F238E27FC236}">
                <a16:creationId xmlns:a16="http://schemas.microsoft.com/office/drawing/2014/main" id="{801FE379-BE78-4BB2-B785-388020DF2906}"/>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A221337F-B2F9-6C45-7135-1C59D5949074}"/>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25E496E-4745-5999-B648-46DA05D6F489}"/>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malt barley, how many acres of each fertilizer type did you apply?”</a:t>
            </a:r>
          </a:p>
          <a:p>
            <a:pPr lvl="0">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malt barley acres that were treated with a primary Sulphur fertilizer at each timing in 2023. </a:t>
            </a:r>
            <a:r>
              <a:rPr lang="en-US" dirty="0"/>
              <a:t>A list of Primary Sulphur fertilizers can be accessed by clicking on the “A” button. </a:t>
            </a:r>
            <a:endParaRPr kumimoji="0" lang="en-US"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508120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A74F01-072E-4787-8846-D07863E9C32F}"/>
              </a:ext>
            </a:extLst>
          </p:cNvPr>
          <p:cNvPicPr>
            <a:picLocks noChangeAspect="1"/>
          </p:cNvPicPr>
          <p:nvPr/>
        </p:nvPicPr>
        <p:blipFill>
          <a:blip r:embed="rId3"/>
          <a:stretch>
            <a:fillRect/>
          </a:stretch>
        </p:blipFill>
        <p:spPr>
          <a:xfrm>
            <a:off x="4817674" y="5599363"/>
            <a:ext cx="182896" cy="182896"/>
          </a:xfrm>
          <a:prstGeom prst="rect">
            <a:avLst/>
          </a:prstGeom>
        </p:spPr>
      </p:pic>
      <p:pic>
        <p:nvPicPr>
          <p:cNvPr id="11" name="Picture 10">
            <a:extLst>
              <a:ext uri="{FF2B5EF4-FFF2-40B4-BE49-F238E27FC236}">
                <a16:creationId xmlns:a16="http://schemas.microsoft.com/office/drawing/2014/main" id="{620982EA-84CB-0F7E-799C-B23A2F671DF3}"/>
              </a:ext>
            </a:extLst>
          </p:cNvPr>
          <p:cNvPicPr>
            <a:picLocks noChangeAspect="1"/>
          </p:cNvPicPr>
          <p:nvPr/>
        </p:nvPicPr>
        <p:blipFill>
          <a:blip r:embed="rId4"/>
          <a:stretch>
            <a:fillRect/>
          </a:stretch>
        </p:blipFill>
        <p:spPr>
          <a:xfrm>
            <a:off x="2657809" y="829080"/>
            <a:ext cx="8942991" cy="575514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Malt Barley in 2023 (% of Crop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Sulphur only includes those fertilizer types where sulphur is the primary component.</a:t>
            </a:r>
          </a:p>
        </p:txBody>
      </p:sp>
      <p:pic>
        <p:nvPicPr>
          <p:cNvPr id="17" name="Picture 16" descr="Asset 8.png">
            <a:hlinkClick r:id="rId6" action="ppaction://hlinksldjump"/>
            <a:extLst>
              <a:ext uri="{FF2B5EF4-FFF2-40B4-BE49-F238E27FC236}">
                <a16:creationId xmlns:a16="http://schemas.microsoft.com/office/drawing/2014/main" id="{C03A0466-1340-44D1-8867-D7EEB16A3CBB}"/>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2ECC1AD1-7B5A-35A8-4E26-12E76BC8B758}"/>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ECF1728A-8A1F-CD32-FB77-C9FC1ED2C1C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malt barley,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malt barley acres that was treated with a primary sulphur fertilizer by farm size, age and 4R program familiarity.</a:t>
            </a:r>
          </a:p>
          <a:p>
            <a:r>
              <a:rPr lang="en-CA" dirty="0"/>
              <a:t>Sulphur only includes those fertilizer types where sulphur is the primary component. A list can be accessed by clicking on the “A” button.</a:t>
            </a:r>
          </a:p>
        </p:txBody>
      </p:sp>
    </p:spTree>
    <p:extLst>
      <p:ext uri="{BB962C8B-B14F-4D97-AF65-F5344CB8AC3E}">
        <p14:creationId xmlns:p14="http://schemas.microsoft.com/office/powerpoint/2010/main" val="3817833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ECD9C0-B847-4AD8-AEC8-5F290A8F4BEB}"/>
              </a:ext>
            </a:extLst>
          </p:cNvPr>
          <p:cNvPicPr>
            <a:picLocks noChangeAspect="1"/>
          </p:cNvPicPr>
          <p:nvPr/>
        </p:nvPicPr>
        <p:blipFill>
          <a:blip r:embed="rId2"/>
          <a:stretch>
            <a:fillRect/>
          </a:stretch>
        </p:blipFill>
        <p:spPr>
          <a:xfrm>
            <a:off x="2648356" y="816900"/>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Malt Barley - % of Volume</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8" name="EX-MOREINFO-002"/>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total Nitrogen volume applied in malt barley that was applied at each timing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Nitrogen applied was calculated based on all sources of Nitrogen from all fertilizer types.</a:t>
            </a:r>
          </a:p>
        </p:txBody>
      </p:sp>
      <p:sp>
        <p:nvSpPr>
          <p:cNvPr id="17" name="TextBox 16"/>
          <p:cNvSpPr txBox="1"/>
          <p:nvPr/>
        </p:nvSpPr>
        <p:spPr>
          <a:xfrm>
            <a:off x="8502316" y="2583973"/>
            <a:ext cx="2057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 higher % of the total N volume was applied in the fall and a lower % was applied before planting in 2023.</a:t>
            </a:r>
          </a:p>
        </p:txBody>
      </p:sp>
      <p:pic>
        <p:nvPicPr>
          <p:cNvPr id="20" name="Picture 19" descr="Asset 8.png">
            <a:hlinkClick r:id="rId5" action="ppaction://hlinksldjump"/>
            <a:extLst>
              <a:ext uri="{FF2B5EF4-FFF2-40B4-BE49-F238E27FC236}">
                <a16:creationId xmlns:a16="http://schemas.microsoft.com/office/drawing/2014/main" id="{7A5B7DAD-580E-4F85-BA31-802D1C116EE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B221AD3D-909A-4B86-90C4-8C85C5D61E2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102B39E-4D0D-393F-6E78-1B05EE6A03FB}"/>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87B8AB2-2379-2F43-D14F-FDF06F4A0265}"/>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14B95E68-6D49-45A5-B286-C402174DF9EA}"/>
              </a:ext>
            </a:extLst>
          </p:cNvPr>
          <p:cNvGraphicFramePr>
            <a:graphicFrameLocks/>
          </p:cNvGraphicFramePr>
          <p:nvPr>
            <p:extLst>
              <p:ext uri="{D42A27DB-BD31-4B8C-83A1-F6EECF244321}">
                <p14:modId xmlns:p14="http://schemas.microsoft.com/office/powerpoint/2010/main" val="415289187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Tree>
    <p:extLst>
      <p:ext uri="{BB962C8B-B14F-4D97-AF65-F5344CB8AC3E}">
        <p14:creationId xmlns:p14="http://schemas.microsoft.com/office/powerpoint/2010/main" val="532193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94FA5E5-62CA-4C46-A8FB-C1736F790864}"/>
              </a:ext>
            </a:extLst>
          </p:cNvPr>
          <p:cNvPicPr>
            <a:picLocks noChangeAspect="1"/>
          </p:cNvPicPr>
          <p:nvPr/>
        </p:nvPicPr>
        <p:blipFill>
          <a:blip r:embed="rId3"/>
          <a:stretch>
            <a:fillRect/>
          </a:stretch>
        </p:blipFill>
        <p:spPr>
          <a:xfrm>
            <a:off x="3971203" y="5638800"/>
            <a:ext cx="182896" cy="182896"/>
          </a:xfrm>
          <a:prstGeom prst="rect">
            <a:avLst/>
          </a:prstGeom>
        </p:spPr>
      </p:pic>
      <p:pic>
        <p:nvPicPr>
          <p:cNvPr id="3" name="Picture 2">
            <a:extLst>
              <a:ext uri="{FF2B5EF4-FFF2-40B4-BE49-F238E27FC236}">
                <a16:creationId xmlns:a16="http://schemas.microsoft.com/office/drawing/2014/main" id="{A5A177C3-FA34-440B-BA4F-6EB6D1497803}"/>
              </a:ext>
            </a:extLst>
          </p:cNvPr>
          <p:cNvPicPr>
            <a:picLocks noChangeAspect="1"/>
          </p:cNvPicPr>
          <p:nvPr/>
        </p:nvPicPr>
        <p:blipFill>
          <a:blip r:embed="rId4"/>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Timing in Malt Barley in 2023 (% of Volume)</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20" name="Picture 19" descr="Asset 8.png">
            <a:hlinkClick r:id="rId7" action="ppaction://hlinksldjump"/>
            <a:extLst>
              <a:ext uri="{FF2B5EF4-FFF2-40B4-BE49-F238E27FC236}">
                <a16:creationId xmlns:a16="http://schemas.microsoft.com/office/drawing/2014/main" id="{59B6CAED-D244-408F-80A3-6EF10CF0B293}"/>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747C4F56-9926-BFD8-84F8-63367ABA24EC}"/>
              </a:ext>
            </a:extLst>
          </p:cNvPr>
          <p:cNvPicPr>
            <a:picLocks noChangeAspect="1"/>
          </p:cNvPicPr>
          <p:nvPr/>
        </p:nvPicPr>
        <p:blipFill>
          <a:blip r:embed="rId9"/>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5A870D88-F727-7262-FA8E-EEAE26830EA1}"/>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nitrogen volume that was applied by farm size, age and 4R program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nitrogen applied was calculated based on all sources of nitrogen from all fertilizer types.</a:t>
            </a:r>
          </a:p>
        </p:txBody>
      </p:sp>
    </p:spTree>
    <p:extLst>
      <p:ext uri="{BB962C8B-B14F-4D97-AF65-F5344CB8AC3E}">
        <p14:creationId xmlns:p14="http://schemas.microsoft.com/office/powerpoint/2010/main" val="4163989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6D05B5-F816-60EA-F9BA-236FB299A0BE}"/>
              </a:ext>
            </a:extLst>
          </p:cNvPr>
          <p:cNvPicPr>
            <a:picLocks noChangeAspect="1"/>
          </p:cNvPicPr>
          <p:nvPr/>
        </p:nvPicPr>
        <p:blipFill>
          <a:blip r:embed="rId2"/>
          <a:stretch>
            <a:fillRect/>
          </a:stretch>
        </p:blipFill>
        <p:spPr>
          <a:xfrm>
            <a:off x="2659499" y="826044"/>
            <a:ext cx="8939612"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Malt Barley - % of Volume</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total Phosphorus (P₂O₅) volume applied in malt barley that was applied at each timing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Phosphorus (P₂O₅) applied was calculated based on all sources of Phosphorus (P₂O₅) from all fertilizer types.</a:t>
            </a:r>
          </a:p>
        </p:txBody>
      </p:sp>
      <p:sp>
        <p:nvSpPr>
          <p:cNvPr id="17" name="TextBox 16"/>
          <p:cNvSpPr txBox="1"/>
          <p:nvPr/>
        </p:nvSpPr>
        <p:spPr>
          <a:xfrm>
            <a:off x="7466012" y="4146221"/>
            <a:ext cx="2063314"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About 86% of total Phosphorus applied in malt barley was applied at planting, an increase </a:t>
            </a:r>
            <a:r>
              <a:rPr lang="en-US" sz="1000" dirty="0">
                <a:solidFill>
                  <a:srgbClr val="201B1A"/>
                </a:solidFill>
                <a:latin typeface="Calibri"/>
              </a:rPr>
              <a:t>compared to 2022</a:t>
            </a:r>
            <a:r>
              <a:rPr kumimoji="0" lang="en-US" sz="1000" b="0" i="0" u="none" strike="noStrike" kern="1200" cap="none" spc="0" normalizeH="0" baseline="0" noProof="0" dirty="0">
                <a:ln>
                  <a:noFill/>
                </a:ln>
                <a:solidFill>
                  <a:srgbClr val="201B1A"/>
                </a:solidFill>
                <a:effectLst/>
                <a:uLnTx/>
                <a:uFillTx/>
                <a:latin typeface="Calibri"/>
                <a:ea typeface="+mn-ea"/>
                <a:cs typeface="+mn-cs"/>
              </a:rPr>
              <a:t>.</a:t>
            </a:r>
          </a:p>
        </p:txBody>
      </p:sp>
      <p:pic>
        <p:nvPicPr>
          <p:cNvPr id="21" name="Picture 20" descr="Asset 8.png">
            <a:hlinkClick r:id="rId5" action="ppaction://hlinksldjump"/>
            <a:extLst>
              <a:ext uri="{FF2B5EF4-FFF2-40B4-BE49-F238E27FC236}">
                <a16:creationId xmlns:a16="http://schemas.microsoft.com/office/drawing/2014/main" id="{A37915DA-5BB7-462C-81EB-77EADB146B8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2" name="Rectangle 21">
            <a:hlinkClick r:id="rId7" action="ppaction://hlinksldjump"/>
            <a:extLst>
              <a:ext uri="{FF2B5EF4-FFF2-40B4-BE49-F238E27FC236}">
                <a16:creationId xmlns:a16="http://schemas.microsoft.com/office/drawing/2014/main" id="{5B4BE039-216C-4038-8416-8001EA8BC16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2E64B50-5E50-7B83-2ACA-1C4F1A090677}"/>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66542523-7C4B-B105-06DB-3B4C9F81A715}"/>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574363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DCC18C-22BF-6758-E345-1D093DA687FB}"/>
              </a:ext>
            </a:extLst>
          </p:cNvPr>
          <p:cNvPicPr>
            <a:picLocks noChangeAspect="1"/>
          </p:cNvPicPr>
          <p:nvPr/>
        </p:nvPicPr>
        <p:blipFill>
          <a:blip r:embed="rId3"/>
          <a:stretch>
            <a:fillRect/>
          </a:stretch>
        </p:blipFill>
        <p:spPr>
          <a:xfrm>
            <a:off x="3960812" y="3453243"/>
            <a:ext cx="182896" cy="182896"/>
          </a:xfrm>
          <a:prstGeom prst="rect">
            <a:avLst/>
          </a:prstGeom>
        </p:spPr>
      </p:pic>
      <p:pic>
        <p:nvPicPr>
          <p:cNvPr id="18" name="Picture 17">
            <a:extLst>
              <a:ext uri="{FF2B5EF4-FFF2-40B4-BE49-F238E27FC236}">
                <a16:creationId xmlns:a16="http://schemas.microsoft.com/office/drawing/2014/main" id="{E04D7490-2413-DEE1-B2EC-167CA315E085}"/>
              </a:ext>
            </a:extLst>
          </p:cNvPr>
          <p:cNvPicPr>
            <a:picLocks noChangeAspect="1"/>
          </p:cNvPicPr>
          <p:nvPr/>
        </p:nvPicPr>
        <p:blipFill>
          <a:blip r:embed="rId3"/>
          <a:stretch>
            <a:fillRect/>
          </a:stretch>
        </p:blipFill>
        <p:spPr>
          <a:xfrm>
            <a:off x="3964870" y="2345089"/>
            <a:ext cx="182896" cy="182896"/>
          </a:xfrm>
          <a:prstGeom prst="rect">
            <a:avLst/>
          </a:prstGeom>
        </p:spPr>
      </p:pic>
      <p:pic>
        <p:nvPicPr>
          <p:cNvPr id="16" name="Picture 15">
            <a:extLst>
              <a:ext uri="{FF2B5EF4-FFF2-40B4-BE49-F238E27FC236}">
                <a16:creationId xmlns:a16="http://schemas.microsoft.com/office/drawing/2014/main" id="{EED46373-A401-1CC7-EF88-AFC47744EFC9}"/>
              </a:ext>
            </a:extLst>
          </p:cNvPr>
          <p:cNvPicPr>
            <a:picLocks noChangeAspect="1"/>
          </p:cNvPicPr>
          <p:nvPr/>
        </p:nvPicPr>
        <p:blipFill>
          <a:blip r:embed="rId3"/>
          <a:stretch>
            <a:fillRect/>
          </a:stretch>
        </p:blipFill>
        <p:spPr>
          <a:xfrm>
            <a:off x="3960812" y="3810000"/>
            <a:ext cx="182896" cy="182896"/>
          </a:xfrm>
          <a:prstGeom prst="rect">
            <a:avLst/>
          </a:prstGeom>
        </p:spPr>
      </p:pic>
      <p:pic>
        <p:nvPicPr>
          <p:cNvPr id="15" name="Picture 14">
            <a:extLst>
              <a:ext uri="{FF2B5EF4-FFF2-40B4-BE49-F238E27FC236}">
                <a16:creationId xmlns:a16="http://schemas.microsoft.com/office/drawing/2014/main" id="{9D898463-D6A9-FCA5-B56A-F94A917D6AED}"/>
              </a:ext>
            </a:extLst>
          </p:cNvPr>
          <p:cNvPicPr>
            <a:picLocks noChangeAspect="1"/>
          </p:cNvPicPr>
          <p:nvPr/>
        </p:nvPicPr>
        <p:blipFill>
          <a:blip r:embed="rId3"/>
          <a:stretch>
            <a:fillRect/>
          </a:stretch>
        </p:blipFill>
        <p:spPr>
          <a:xfrm>
            <a:off x="3960812" y="4914124"/>
            <a:ext cx="182896" cy="182896"/>
          </a:xfrm>
          <a:prstGeom prst="rect">
            <a:avLst/>
          </a:prstGeom>
        </p:spPr>
      </p:pic>
      <p:pic>
        <p:nvPicPr>
          <p:cNvPr id="14" name="Picture 13">
            <a:extLst>
              <a:ext uri="{FF2B5EF4-FFF2-40B4-BE49-F238E27FC236}">
                <a16:creationId xmlns:a16="http://schemas.microsoft.com/office/drawing/2014/main" id="{8023434F-8049-4084-B4D5-D1F390D80BEF}"/>
              </a:ext>
            </a:extLst>
          </p:cNvPr>
          <p:cNvPicPr>
            <a:picLocks noChangeAspect="1"/>
          </p:cNvPicPr>
          <p:nvPr/>
        </p:nvPicPr>
        <p:blipFill>
          <a:blip r:embed="rId3"/>
          <a:stretch>
            <a:fillRect/>
          </a:stretch>
        </p:blipFill>
        <p:spPr>
          <a:xfrm>
            <a:off x="3960812" y="5638800"/>
            <a:ext cx="182896" cy="182896"/>
          </a:xfrm>
          <a:prstGeom prst="rect">
            <a:avLst/>
          </a:prstGeom>
        </p:spPr>
      </p:pic>
      <p:pic>
        <p:nvPicPr>
          <p:cNvPr id="19" name="Picture 18">
            <a:extLst>
              <a:ext uri="{FF2B5EF4-FFF2-40B4-BE49-F238E27FC236}">
                <a16:creationId xmlns:a16="http://schemas.microsoft.com/office/drawing/2014/main" id="{F1EC2D0B-1011-FEE6-6A76-F84C82274462}"/>
              </a:ext>
            </a:extLst>
          </p:cNvPr>
          <p:cNvPicPr>
            <a:picLocks noChangeAspect="1"/>
          </p:cNvPicPr>
          <p:nvPr/>
        </p:nvPicPr>
        <p:blipFill>
          <a:blip r:embed="rId3"/>
          <a:stretch>
            <a:fillRect/>
          </a:stretch>
        </p:blipFill>
        <p:spPr>
          <a:xfrm>
            <a:off x="3955540" y="2008242"/>
            <a:ext cx="182896" cy="182896"/>
          </a:xfrm>
          <a:prstGeom prst="rect">
            <a:avLst/>
          </a:prstGeom>
        </p:spPr>
      </p:pic>
      <p:pic>
        <p:nvPicPr>
          <p:cNvPr id="13" name="Picture 12">
            <a:extLst>
              <a:ext uri="{FF2B5EF4-FFF2-40B4-BE49-F238E27FC236}">
                <a16:creationId xmlns:a16="http://schemas.microsoft.com/office/drawing/2014/main" id="{3CC52F72-03B1-CE10-3C9B-ED617618693D}"/>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Malt Barley in 2023 (% of Volume)</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20" name="Picture 19" descr="Asset 8.png">
            <a:hlinkClick r:id="rId7" action="ppaction://hlinksldjump"/>
            <a:extLst>
              <a:ext uri="{FF2B5EF4-FFF2-40B4-BE49-F238E27FC236}">
                <a16:creationId xmlns:a16="http://schemas.microsoft.com/office/drawing/2014/main" id="{116B83E8-C490-488A-A3BD-33F86F98291C}"/>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977D5DE5-3BC7-0736-1933-13F596BF2190}"/>
              </a:ext>
            </a:extLst>
          </p:cNvPr>
          <p:cNvPicPr>
            <a:picLocks noChangeAspect="1"/>
          </p:cNvPicPr>
          <p:nvPr/>
        </p:nvPicPr>
        <p:blipFill>
          <a:blip r:embed="rId9"/>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B9A6EE6F-8E3C-F05F-F501-DFD261B96FE2}"/>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Phosphorus (P₂O₅) volume that was applied by farm size, age and 4R program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2862949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056615-CE5B-5BA9-5A69-BD440E3E2F4E}"/>
              </a:ext>
            </a:extLst>
          </p:cNvPr>
          <p:cNvPicPr>
            <a:picLocks noChangeAspect="1"/>
          </p:cNvPicPr>
          <p:nvPr/>
        </p:nvPicPr>
        <p:blipFill>
          <a:blip r:embed="rId3"/>
          <a:stretch>
            <a:fillRect/>
          </a:stretch>
        </p:blipFill>
        <p:spPr>
          <a:xfrm>
            <a:off x="2654768" y="822996"/>
            <a:ext cx="8949074"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Malt Barley - % of Volume</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21" name="Picture 20" descr="Asset 8.png">
            <a:hlinkClick r:id="rId6" action="ppaction://hlinksldjump"/>
            <a:extLst>
              <a:ext uri="{FF2B5EF4-FFF2-40B4-BE49-F238E27FC236}">
                <a16:creationId xmlns:a16="http://schemas.microsoft.com/office/drawing/2014/main" id="{27FBFB1F-F2A7-4D17-9839-F8BEA23992BD}"/>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23" name="Rectangle 22">
            <a:hlinkClick r:id="rId8" action="ppaction://hlinksldjump"/>
            <a:extLst>
              <a:ext uri="{FF2B5EF4-FFF2-40B4-BE49-F238E27FC236}">
                <a16:creationId xmlns:a16="http://schemas.microsoft.com/office/drawing/2014/main" id="{DF4E3C4D-930B-4449-A1C0-DC4A5D89FB08}"/>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08397B61-4315-46F1-830F-D778CC28F581}"/>
              </a:ext>
            </a:extLst>
          </p:cNvPr>
          <p:cNvSpPr txBox="1"/>
          <p:nvPr/>
        </p:nvSpPr>
        <p:spPr>
          <a:xfrm>
            <a:off x="8456612" y="1872481"/>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 higher % of the Potassium (K₂O) volume was applied in the fall in 2023.</a:t>
            </a:r>
          </a:p>
        </p:txBody>
      </p:sp>
      <p:pic>
        <p:nvPicPr>
          <p:cNvPr id="4" name="Picture 3">
            <a:extLst>
              <a:ext uri="{FF2B5EF4-FFF2-40B4-BE49-F238E27FC236}">
                <a16:creationId xmlns:a16="http://schemas.microsoft.com/office/drawing/2014/main" id="{C77BDA39-BEB0-910F-FC58-E631F72BE335}"/>
              </a:ext>
            </a:extLst>
          </p:cNvPr>
          <p:cNvPicPr>
            <a:picLocks noChangeAspect="1"/>
          </p:cNvPicPr>
          <p:nvPr/>
        </p:nvPicPr>
        <p:blipFill>
          <a:blip r:embed="rId9"/>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CE6094EE-B301-8388-30AF-30AEB0A20C33}"/>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total Potassium (K₂O) volume applied in malt barley that was applied at each timing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47244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5C6A5E-BF4C-16D1-6AA4-D0CB09816298}"/>
              </a:ext>
            </a:extLst>
          </p:cNvPr>
          <p:cNvPicPr>
            <a:picLocks noChangeAspect="1"/>
          </p:cNvPicPr>
          <p:nvPr/>
        </p:nvPicPr>
        <p:blipFill>
          <a:blip r:embed="rId3"/>
          <a:stretch>
            <a:fillRect/>
          </a:stretch>
        </p:blipFill>
        <p:spPr>
          <a:xfrm>
            <a:off x="3965828" y="5289369"/>
            <a:ext cx="182896" cy="182896"/>
          </a:xfrm>
          <a:prstGeom prst="rect">
            <a:avLst/>
          </a:prstGeom>
        </p:spPr>
      </p:pic>
      <p:pic>
        <p:nvPicPr>
          <p:cNvPr id="23" name="Picture 22">
            <a:extLst>
              <a:ext uri="{FF2B5EF4-FFF2-40B4-BE49-F238E27FC236}">
                <a16:creationId xmlns:a16="http://schemas.microsoft.com/office/drawing/2014/main" id="{34418375-96F7-4C5E-A87D-E2F19965BA4F}"/>
              </a:ext>
            </a:extLst>
          </p:cNvPr>
          <p:cNvPicPr>
            <a:picLocks noChangeAspect="1"/>
          </p:cNvPicPr>
          <p:nvPr/>
        </p:nvPicPr>
        <p:blipFill>
          <a:blip r:embed="rId3"/>
          <a:stretch>
            <a:fillRect/>
          </a:stretch>
        </p:blipFill>
        <p:spPr>
          <a:xfrm>
            <a:off x="3969690" y="3819286"/>
            <a:ext cx="182896" cy="182896"/>
          </a:xfrm>
          <a:prstGeom prst="rect">
            <a:avLst/>
          </a:prstGeom>
        </p:spPr>
      </p:pic>
      <p:pic>
        <p:nvPicPr>
          <p:cNvPr id="14" name="Picture 13">
            <a:extLst>
              <a:ext uri="{FF2B5EF4-FFF2-40B4-BE49-F238E27FC236}">
                <a16:creationId xmlns:a16="http://schemas.microsoft.com/office/drawing/2014/main" id="{4E81979B-5F31-4C54-8B3D-163F66F32E42}"/>
              </a:ext>
            </a:extLst>
          </p:cNvPr>
          <p:cNvPicPr>
            <a:picLocks noChangeAspect="1"/>
          </p:cNvPicPr>
          <p:nvPr/>
        </p:nvPicPr>
        <p:blipFill>
          <a:blip r:embed="rId3"/>
          <a:stretch>
            <a:fillRect/>
          </a:stretch>
        </p:blipFill>
        <p:spPr>
          <a:xfrm>
            <a:off x="3965828" y="5638800"/>
            <a:ext cx="182896" cy="182896"/>
          </a:xfrm>
          <a:prstGeom prst="rect">
            <a:avLst/>
          </a:prstGeom>
        </p:spPr>
      </p:pic>
      <p:pic>
        <p:nvPicPr>
          <p:cNvPr id="16" name="Picture 15">
            <a:extLst>
              <a:ext uri="{FF2B5EF4-FFF2-40B4-BE49-F238E27FC236}">
                <a16:creationId xmlns:a16="http://schemas.microsoft.com/office/drawing/2014/main" id="{17F23C48-7C9B-4E34-93FA-FEC9E552DD12}"/>
              </a:ext>
            </a:extLst>
          </p:cNvPr>
          <p:cNvPicPr>
            <a:picLocks noChangeAspect="1"/>
          </p:cNvPicPr>
          <p:nvPr/>
        </p:nvPicPr>
        <p:blipFill>
          <a:blip r:embed="rId3"/>
          <a:stretch>
            <a:fillRect/>
          </a:stretch>
        </p:blipFill>
        <p:spPr>
          <a:xfrm>
            <a:off x="3970143" y="4907251"/>
            <a:ext cx="182896" cy="182896"/>
          </a:xfrm>
          <a:prstGeom prst="rect">
            <a:avLst/>
          </a:prstGeom>
        </p:spPr>
      </p:pic>
      <p:pic>
        <p:nvPicPr>
          <p:cNvPr id="19" name="Picture 18">
            <a:extLst>
              <a:ext uri="{FF2B5EF4-FFF2-40B4-BE49-F238E27FC236}">
                <a16:creationId xmlns:a16="http://schemas.microsoft.com/office/drawing/2014/main" id="{1EDFA3C9-2ACC-4DB8-94D9-7D2DF8BFA259}"/>
              </a:ext>
            </a:extLst>
          </p:cNvPr>
          <p:cNvPicPr>
            <a:picLocks noChangeAspect="1"/>
          </p:cNvPicPr>
          <p:nvPr/>
        </p:nvPicPr>
        <p:blipFill>
          <a:blip r:embed="rId3"/>
          <a:stretch>
            <a:fillRect/>
          </a:stretch>
        </p:blipFill>
        <p:spPr>
          <a:xfrm>
            <a:off x="3969690" y="3456042"/>
            <a:ext cx="182896" cy="182896"/>
          </a:xfrm>
          <a:prstGeom prst="rect">
            <a:avLst/>
          </a:prstGeom>
        </p:spPr>
      </p:pic>
      <p:pic>
        <p:nvPicPr>
          <p:cNvPr id="24" name="Picture 23">
            <a:extLst>
              <a:ext uri="{FF2B5EF4-FFF2-40B4-BE49-F238E27FC236}">
                <a16:creationId xmlns:a16="http://schemas.microsoft.com/office/drawing/2014/main" id="{FCCAC471-1717-43E1-904E-88AFD3A1CE82}"/>
              </a:ext>
            </a:extLst>
          </p:cNvPr>
          <p:cNvPicPr>
            <a:picLocks noChangeAspect="1"/>
          </p:cNvPicPr>
          <p:nvPr/>
        </p:nvPicPr>
        <p:blipFill>
          <a:blip r:embed="rId3"/>
          <a:stretch>
            <a:fillRect/>
          </a:stretch>
        </p:blipFill>
        <p:spPr>
          <a:xfrm>
            <a:off x="3969690" y="4182077"/>
            <a:ext cx="182896" cy="182896"/>
          </a:xfrm>
          <a:prstGeom prst="rect">
            <a:avLst/>
          </a:prstGeom>
        </p:spPr>
      </p:pic>
      <p:pic>
        <p:nvPicPr>
          <p:cNvPr id="12" name="Picture 11">
            <a:extLst>
              <a:ext uri="{FF2B5EF4-FFF2-40B4-BE49-F238E27FC236}">
                <a16:creationId xmlns:a16="http://schemas.microsoft.com/office/drawing/2014/main" id="{AF2FB7A9-ECFF-0C9B-49E1-40F9C41EA800}"/>
              </a:ext>
            </a:extLst>
          </p:cNvPr>
          <p:cNvPicPr>
            <a:picLocks noChangeAspect="1"/>
          </p:cNvPicPr>
          <p:nvPr/>
        </p:nvPicPr>
        <p:blipFill>
          <a:blip r:embed="rId3"/>
          <a:stretch>
            <a:fillRect/>
          </a:stretch>
        </p:blipFill>
        <p:spPr>
          <a:xfrm>
            <a:off x="3965828" y="2736608"/>
            <a:ext cx="182896" cy="182896"/>
          </a:xfrm>
          <a:prstGeom prst="rect">
            <a:avLst/>
          </a:prstGeom>
        </p:spPr>
      </p:pic>
      <p:pic>
        <p:nvPicPr>
          <p:cNvPr id="18" name="Picture 17">
            <a:extLst>
              <a:ext uri="{FF2B5EF4-FFF2-40B4-BE49-F238E27FC236}">
                <a16:creationId xmlns:a16="http://schemas.microsoft.com/office/drawing/2014/main" id="{5E42EDEA-506A-43C2-9222-96C1F007AD18}"/>
              </a:ext>
            </a:extLst>
          </p:cNvPr>
          <p:cNvPicPr>
            <a:picLocks noChangeAspect="1"/>
          </p:cNvPicPr>
          <p:nvPr/>
        </p:nvPicPr>
        <p:blipFill>
          <a:blip r:embed="rId3"/>
          <a:stretch>
            <a:fillRect/>
          </a:stretch>
        </p:blipFill>
        <p:spPr>
          <a:xfrm>
            <a:off x="3969690" y="2372392"/>
            <a:ext cx="182896" cy="182896"/>
          </a:xfrm>
          <a:prstGeom prst="rect">
            <a:avLst/>
          </a:prstGeom>
        </p:spPr>
      </p:pic>
      <p:pic>
        <p:nvPicPr>
          <p:cNvPr id="17" name="Picture 16">
            <a:extLst>
              <a:ext uri="{FF2B5EF4-FFF2-40B4-BE49-F238E27FC236}">
                <a16:creationId xmlns:a16="http://schemas.microsoft.com/office/drawing/2014/main" id="{1DFB5465-819F-40B1-B374-E44D5BDFDD33}"/>
              </a:ext>
            </a:extLst>
          </p:cNvPr>
          <p:cNvPicPr>
            <a:picLocks noChangeAspect="1"/>
          </p:cNvPicPr>
          <p:nvPr/>
        </p:nvPicPr>
        <p:blipFill>
          <a:blip r:embed="rId3"/>
          <a:stretch>
            <a:fillRect/>
          </a:stretch>
        </p:blipFill>
        <p:spPr>
          <a:xfrm>
            <a:off x="3969690" y="1998503"/>
            <a:ext cx="182896" cy="182896"/>
          </a:xfrm>
          <a:prstGeom prst="rect">
            <a:avLst/>
          </a:prstGeom>
        </p:spPr>
      </p:pic>
      <p:pic>
        <p:nvPicPr>
          <p:cNvPr id="6" name="Picture 5">
            <a:extLst>
              <a:ext uri="{FF2B5EF4-FFF2-40B4-BE49-F238E27FC236}">
                <a16:creationId xmlns:a16="http://schemas.microsoft.com/office/drawing/2014/main" id="{FDB09757-4A17-764C-1ABC-904B49A4DD05}"/>
              </a:ext>
            </a:extLst>
          </p:cNvPr>
          <p:cNvPicPr>
            <a:picLocks noChangeAspect="1"/>
          </p:cNvPicPr>
          <p:nvPr/>
        </p:nvPicPr>
        <p:blipFill>
          <a:blip r:embed="rId4"/>
          <a:stretch>
            <a:fillRect/>
          </a:stretch>
        </p:blipFill>
        <p:spPr>
          <a:xfrm>
            <a:off x="2653087" y="822996"/>
            <a:ext cx="8952435"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Malt Barley in 2023 (% of Volume)</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20" name="Picture 19" descr="Asset 8.png">
            <a:hlinkClick r:id="rId7" action="ppaction://hlinksldjump"/>
            <a:extLst>
              <a:ext uri="{FF2B5EF4-FFF2-40B4-BE49-F238E27FC236}">
                <a16:creationId xmlns:a16="http://schemas.microsoft.com/office/drawing/2014/main" id="{3936D13D-1819-4C67-B0AF-743D16E50F46}"/>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D0460556-D115-2FFF-0507-552224A04E39}"/>
              </a:ext>
            </a:extLst>
          </p:cNvPr>
          <p:cNvPicPr>
            <a:picLocks noChangeAspect="1"/>
          </p:cNvPicPr>
          <p:nvPr/>
        </p:nvPicPr>
        <p:blipFill>
          <a:blip r:embed="rId9"/>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C0B24D48-4D87-278B-6263-A1144B37F50D}"/>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Potassium (K₂O) volume that was applied by farm size, age and 4R program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014812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A5ACD-D237-1C9B-19DA-04D51E56995A}"/>
              </a:ext>
            </a:extLst>
          </p:cNvPr>
          <p:cNvPicPr>
            <a:picLocks noChangeAspect="1"/>
          </p:cNvPicPr>
          <p:nvPr/>
        </p:nvPicPr>
        <p:blipFill>
          <a:blip r:embed="rId3"/>
          <a:stretch>
            <a:fillRect/>
          </a:stretch>
        </p:blipFill>
        <p:spPr>
          <a:xfrm>
            <a:off x="2653087" y="822996"/>
            <a:ext cx="8952435" cy="5767317"/>
          </a:xfrm>
          <a:prstGeom prst="rect">
            <a:avLst/>
          </a:prstGeom>
        </p:spPr>
      </p:pic>
      <p:sp>
        <p:nvSpPr>
          <p:cNvPr id="2" name="Title 1"/>
          <p:cNvSpPr>
            <a:spLocks noGrp="1"/>
          </p:cNvSpPr>
          <p:nvPr>
            <p:ph type="title" idx="4294967295"/>
          </p:nvPr>
        </p:nvSpPr>
        <p:spPr>
          <a:xfrm>
            <a:off x="2589212" y="250825"/>
            <a:ext cx="9477375" cy="334963"/>
          </a:xfrm>
          <a:prstGeom prst="rect">
            <a:avLst/>
          </a:prstGeom>
        </p:spPr>
        <p:txBody>
          <a:bodyPr/>
          <a:lstStyle/>
          <a:p>
            <a:r>
              <a:rPr lang="en-CA" sz="2200" u="none" dirty="0"/>
              <a:t>Phosphorus (P₂O₅) Timing in Feed Barley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pic>
        <p:nvPicPr>
          <p:cNvPr id="4" name="Picture 3">
            <a:extLst>
              <a:ext uri="{FF2B5EF4-FFF2-40B4-BE49-F238E27FC236}">
                <a16:creationId xmlns:a16="http://schemas.microsoft.com/office/drawing/2014/main" id="{36DC55D7-AA17-18D9-78FD-F53A261DA6EC}"/>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C63C8770-ABCD-C5CB-0627-ABF18F426F9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feed barley, how many acres of each fertilizer type did you apply?”</a:t>
            </a:r>
          </a:p>
          <a:p>
            <a:r>
              <a:rPr lang="en-CA" dirty="0"/>
              <a:t>Separately for each timing, the charts illustrate the % of total feed barley acres that was treated with a primary phosphorus fertilizer by farm size, age and 4R program familiarity.</a:t>
            </a:r>
          </a:p>
          <a:p>
            <a:r>
              <a:rPr lang="en-CA" dirty="0"/>
              <a:t>Phosphorus only includes those fertilizer types where phosphorus is the primary component. A list can be accessed by clicking on the “A” button.</a:t>
            </a:r>
          </a:p>
        </p:txBody>
      </p:sp>
    </p:spTree>
    <p:extLst>
      <p:ext uri="{BB962C8B-B14F-4D97-AF65-F5344CB8AC3E}">
        <p14:creationId xmlns:p14="http://schemas.microsoft.com/office/powerpoint/2010/main" val="263375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9676F-F645-4D56-7596-2D10641C523D}"/>
              </a:ext>
            </a:extLst>
          </p:cNvPr>
          <p:cNvPicPr>
            <a:picLocks noChangeAspect="1"/>
          </p:cNvPicPr>
          <p:nvPr/>
        </p:nvPicPr>
        <p:blipFill>
          <a:blip r:embed="rId2"/>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Malt Barley - % of Volume</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7" name="TextBox 16"/>
          <p:cNvSpPr txBox="1"/>
          <p:nvPr/>
        </p:nvSpPr>
        <p:spPr>
          <a:xfrm>
            <a:off x="8380412" y="5087933"/>
            <a:ext cx="201376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The majority of the Sulphur volume in malt barley was applied at planting.</a:t>
            </a:r>
          </a:p>
        </p:txBody>
      </p:sp>
      <p:pic>
        <p:nvPicPr>
          <p:cNvPr id="20" name="Picture 19" descr="Asset 8.png">
            <a:hlinkClick r:id="rId5" action="ppaction://hlinksldjump"/>
            <a:extLst>
              <a:ext uri="{FF2B5EF4-FFF2-40B4-BE49-F238E27FC236}">
                <a16:creationId xmlns:a16="http://schemas.microsoft.com/office/drawing/2014/main" id="{1CCB7E42-CAA4-402E-9F33-F895EA72F79F}"/>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D82B4A87-896B-45A0-95E7-F2D61222F5E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total Sulphur volume applied in malt barley that was applied at each timing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Sulphur applied was calculated based on all sources of Sulphur from all fertilizer types.</a:t>
            </a:r>
          </a:p>
        </p:txBody>
      </p:sp>
      <p:pic>
        <p:nvPicPr>
          <p:cNvPr id="4" name="Picture 3">
            <a:extLst>
              <a:ext uri="{FF2B5EF4-FFF2-40B4-BE49-F238E27FC236}">
                <a16:creationId xmlns:a16="http://schemas.microsoft.com/office/drawing/2014/main" id="{8B53E357-7C5E-288F-FC6E-F59689859567}"/>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F1D96831-AD77-B8D1-DECB-F611D26DA0DB}"/>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581405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0B86B32-2EE3-4B39-805A-3D095F836645}"/>
              </a:ext>
            </a:extLst>
          </p:cNvPr>
          <p:cNvPicPr>
            <a:picLocks noChangeAspect="1"/>
          </p:cNvPicPr>
          <p:nvPr/>
        </p:nvPicPr>
        <p:blipFill>
          <a:blip r:embed="rId3"/>
          <a:stretch>
            <a:fillRect/>
          </a:stretch>
        </p:blipFill>
        <p:spPr>
          <a:xfrm>
            <a:off x="4921369" y="2403296"/>
            <a:ext cx="182896" cy="182896"/>
          </a:xfrm>
          <a:prstGeom prst="rect">
            <a:avLst/>
          </a:prstGeom>
        </p:spPr>
      </p:pic>
      <p:pic>
        <p:nvPicPr>
          <p:cNvPr id="19" name="Picture 18">
            <a:extLst>
              <a:ext uri="{FF2B5EF4-FFF2-40B4-BE49-F238E27FC236}">
                <a16:creationId xmlns:a16="http://schemas.microsoft.com/office/drawing/2014/main" id="{D06B37F3-6DFB-4F4F-B629-0EBBDEC43EC0}"/>
              </a:ext>
            </a:extLst>
          </p:cNvPr>
          <p:cNvPicPr>
            <a:picLocks noChangeAspect="1"/>
          </p:cNvPicPr>
          <p:nvPr/>
        </p:nvPicPr>
        <p:blipFill>
          <a:blip r:embed="rId3"/>
          <a:stretch>
            <a:fillRect/>
          </a:stretch>
        </p:blipFill>
        <p:spPr>
          <a:xfrm>
            <a:off x="4921369" y="3859974"/>
            <a:ext cx="182896" cy="182896"/>
          </a:xfrm>
          <a:prstGeom prst="rect">
            <a:avLst/>
          </a:prstGeom>
        </p:spPr>
      </p:pic>
      <p:pic>
        <p:nvPicPr>
          <p:cNvPr id="15" name="Picture 14">
            <a:extLst>
              <a:ext uri="{FF2B5EF4-FFF2-40B4-BE49-F238E27FC236}">
                <a16:creationId xmlns:a16="http://schemas.microsoft.com/office/drawing/2014/main" id="{54B0675A-7B15-45F3-A6C2-38FFCCD81CDD}"/>
              </a:ext>
            </a:extLst>
          </p:cNvPr>
          <p:cNvPicPr>
            <a:picLocks noChangeAspect="1"/>
          </p:cNvPicPr>
          <p:nvPr/>
        </p:nvPicPr>
        <p:blipFill>
          <a:blip r:embed="rId3"/>
          <a:stretch>
            <a:fillRect/>
          </a:stretch>
        </p:blipFill>
        <p:spPr>
          <a:xfrm>
            <a:off x="4912491" y="4957270"/>
            <a:ext cx="182896" cy="182896"/>
          </a:xfrm>
          <a:prstGeom prst="rect">
            <a:avLst/>
          </a:prstGeom>
        </p:spPr>
      </p:pic>
      <p:pic>
        <p:nvPicPr>
          <p:cNvPr id="27" name="Picture 26">
            <a:extLst>
              <a:ext uri="{FF2B5EF4-FFF2-40B4-BE49-F238E27FC236}">
                <a16:creationId xmlns:a16="http://schemas.microsoft.com/office/drawing/2014/main" id="{1684E774-18CF-4F49-8EE8-AAA5E592F08A}"/>
              </a:ext>
            </a:extLst>
          </p:cNvPr>
          <p:cNvPicPr>
            <a:picLocks noChangeAspect="1"/>
          </p:cNvPicPr>
          <p:nvPr/>
        </p:nvPicPr>
        <p:blipFill>
          <a:blip r:embed="rId3"/>
          <a:stretch>
            <a:fillRect/>
          </a:stretch>
        </p:blipFill>
        <p:spPr>
          <a:xfrm>
            <a:off x="4917437" y="5322051"/>
            <a:ext cx="182896" cy="182896"/>
          </a:xfrm>
          <a:prstGeom prst="rect">
            <a:avLst/>
          </a:prstGeom>
        </p:spPr>
      </p:pic>
      <p:pic>
        <p:nvPicPr>
          <p:cNvPr id="23" name="Picture 22">
            <a:extLst>
              <a:ext uri="{FF2B5EF4-FFF2-40B4-BE49-F238E27FC236}">
                <a16:creationId xmlns:a16="http://schemas.microsoft.com/office/drawing/2014/main" id="{D9F85783-77C6-4936-92D2-368BE7CB5D8A}"/>
              </a:ext>
            </a:extLst>
          </p:cNvPr>
          <p:cNvPicPr>
            <a:picLocks noChangeAspect="1"/>
          </p:cNvPicPr>
          <p:nvPr/>
        </p:nvPicPr>
        <p:blipFill>
          <a:blip r:embed="rId3"/>
          <a:stretch>
            <a:fillRect/>
          </a:stretch>
        </p:blipFill>
        <p:spPr>
          <a:xfrm>
            <a:off x="4930247" y="4236704"/>
            <a:ext cx="182896" cy="182896"/>
          </a:xfrm>
          <a:prstGeom prst="rect">
            <a:avLst/>
          </a:prstGeom>
        </p:spPr>
      </p:pic>
      <p:pic>
        <p:nvPicPr>
          <p:cNvPr id="18" name="Picture 17">
            <a:extLst>
              <a:ext uri="{FF2B5EF4-FFF2-40B4-BE49-F238E27FC236}">
                <a16:creationId xmlns:a16="http://schemas.microsoft.com/office/drawing/2014/main" id="{240CE405-D5CA-46EA-A638-9B5FDBE350C3}"/>
              </a:ext>
            </a:extLst>
          </p:cNvPr>
          <p:cNvPicPr>
            <a:picLocks noChangeAspect="1"/>
          </p:cNvPicPr>
          <p:nvPr/>
        </p:nvPicPr>
        <p:blipFill>
          <a:blip r:embed="rId3"/>
          <a:stretch>
            <a:fillRect/>
          </a:stretch>
        </p:blipFill>
        <p:spPr>
          <a:xfrm>
            <a:off x="4921369" y="3505608"/>
            <a:ext cx="182896" cy="182896"/>
          </a:xfrm>
          <a:prstGeom prst="rect">
            <a:avLst/>
          </a:prstGeom>
        </p:spPr>
      </p:pic>
      <p:pic>
        <p:nvPicPr>
          <p:cNvPr id="24" name="Picture 23">
            <a:extLst>
              <a:ext uri="{FF2B5EF4-FFF2-40B4-BE49-F238E27FC236}">
                <a16:creationId xmlns:a16="http://schemas.microsoft.com/office/drawing/2014/main" id="{229698A6-FEE4-462F-83B0-806A8DDA4978}"/>
              </a:ext>
            </a:extLst>
          </p:cNvPr>
          <p:cNvPicPr>
            <a:picLocks noChangeAspect="1"/>
          </p:cNvPicPr>
          <p:nvPr/>
        </p:nvPicPr>
        <p:blipFill>
          <a:blip r:embed="rId3"/>
          <a:stretch>
            <a:fillRect/>
          </a:stretch>
        </p:blipFill>
        <p:spPr>
          <a:xfrm>
            <a:off x="4921369" y="2774104"/>
            <a:ext cx="182896" cy="182896"/>
          </a:xfrm>
          <a:prstGeom prst="rect">
            <a:avLst/>
          </a:prstGeom>
        </p:spPr>
      </p:pic>
      <p:pic>
        <p:nvPicPr>
          <p:cNvPr id="16" name="Picture 15">
            <a:extLst>
              <a:ext uri="{FF2B5EF4-FFF2-40B4-BE49-F238E27FC236}">
                <a16:creationId xmlns:a16="http://schemas.microsoft.com/office/drawing/2014/main" id="{DF3F97E0-80CD-402D-88FB-C61DDE4405A2}"/>
              </a:ext>
            </a:extLst>
          </p:cNvPr>
          <p:cNvPicPr>
            <a:picLocks noChangeAspect="1"/>
          </p:cNvPicPr>
          <p:nvPr/>
        </p:nvPicPr>
        <p:blipFill>
          <a:blip r:embed="rId3"/>
          <a:stretch>
            <a:fillRect/>
          </a:stretch>
        </p:blipFill>
        <p:spPr>
          <a:xfrm>
            <a:off x="4921369" y="2038738"/>
            <a:ext cx="182896" cy="182896"/>
          </a:xfrm>
          <a:prstGeom prst="rect">
            <a:avLst/>
          </a:prstGeom>
        </p:spPr>
      </p:pic>
      <p:pic>
        <p:nvPicPr>
          <p:cNvPr id="13" name="Picture 12">
            <a:extLst>
              <a:ext uri="{FF2B5EF4-FFF2-40B4-BE49-F238E27FC236}">
                <a16:creationId xmlns:a16="http://schemas.microsoft.com/office/drawing/2014/main" id="{8D25ECB4-F326-4284-9140-9F8BAF691732}"/>
              </a:ext>
            </a:extLst>
          </p:cNvPr>
          <p:cNvPicPr>
            <a:picLocks noChangeAspect="1"/>
          </p:cNvPicPr>
          <p:nvPr/>
        </p:nvPicPr>
        <p:blipFill>
          <a:blip r:embed="rId3"/>
          <a:stretch>
            <a:fillRect/>
          </a:stretch>
        </p:blipFill>
        <p:spPr>
          <a:xfrm>
            <a:off x="4917054" y="5687460"/>
            <a:ext cx="182896" cy="182896"/>
          </a:xfrm>
          <a:prstGeom prst="rect">
            <a:avLst/>
          </a:prstGeom>
        </p:spPr>
      </p:pic>
      <p:pic>
        <p:nvPicPr>
          <p:cNvPr id="35" name="Picture 34">
            <a:extLst>
              <a:ext uri="{FF2B5EF4-FFF2-40B4-BE49-F238E27FC236}">
                <a16:creationId xmlns:a16="http://schemas.microsoft.com/office/drawing/2014/main" id="{D2ECC41F-E5C5-7F8D-6A2E-954DBF616F77}"/>
              </a:ext>
            </a:extLst>
          </p:cNvPr>
          <p:cNvPicPr>
            <a:picLocks noChangeAspect="1"/>
          </p:cNvPicPr>
          <p:nvPr/>
        </p:nvPicPr>
        <p:blipFill>
          <a:blip r:embed="rId4"/>
          <a:stretch>
            <a:fillRect/>
          </a:stretch>
        </p:blipFill>
        <p:spPr>
          <a:xfrm>
            <a:off x="2657809" y="829080"/>
            <a:ext cx="8942991" cy="575514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Malt Barley in 2023 (% of Volume)</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20" name="Picture 19" descr="Asset 8.png">
            <a:hlinkClick r:id="rId6" action="ppaction://hlinksldjump"/>
            <a:extLst>
              <a:ext uri="{FF2B5EF4-FFF2-40B4-BE49-F238E27FC236}">
                <a16:creationId xmlns:a16="http://schemas.microsoft.com/office/drawing/2014/main" id="{039DFA45-C8CD-4B31-8812-4D7DAD79A753}"/>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173D805-1073-1A02-B9FD-50C211EA28BE}"/>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02E6C178-BA2C-4246-66AA-57AD1ECCD45C}"/>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sulphur volume that was applied by farm size, age and 4R program familiarity.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sulphur applied was calculated based on all sources of sulphur from all fertilizer types.</a:t>
            </a:r>
          </a:p>
        </p:txBody>
      </p:sp>
    </p:spTree>
    <p:extLst>
      <p:ext uri="{BB962C8B-B14F-4D97-AF65-F5344CB8AC3E}">
        <p14:creationId xmlns:p14="http://schemas.microsoft.com/office/powerpoint/2010/main" val="1483214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58A1D7-FAC3-5296-6D42-CA2F803BB0D7}"/>
              </a:ext>
            </a:extLst>
          </p:cNvPr>
          <p:cNvPicPr>
            <a:picLocks noChangeAspect="1"/>
          </p:cNvPicPr>
          <p:nvPr/>
        </p:nvPicPr>
        <p:blipFill>
          <a:blip r:embed="rId3"/>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Malt Barley Growers Using Each</a:t>
            </a:r>
            <a:r>
              <a:rPr lang="en-CA" sz="2200" u="none" baseline="0" dirty="0"/>
              <a:t> </a:t>
            </a:r>
            <a:r>
              <a:rPr lang="en-CA" sz="2200" u="none" dirty="0"/>
              <a:t>Nitrogen Source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pic>
        <p:nvPicPr>
          <p:cNvPr id="19" name="Picture 18" descr="Asset 8.png">
            <a:hlinkClick r:id="rId6" action="ppaction://hlinksldjump"/>
            <a:extLst>
              <a:ext uri="{FF2B5EF4-FFF2-40B4-BE49-F238E27FC236}">
                <a16:creationId xmlns:a16="http://schemas.microsoft.com/office/drawing/2014/main" id="{03572EF5-C3B2-4663-8EB3-BB7B312FD80E}"/>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5" name="Isosceles Triangle 4">
            <a:extLst>
              <a:ext uri="{FF2B5EF4-FFF2-40B4-BE49-F238E27FC236}">
                <a16:creationId xmlns:a16="http://schemas.microsoft.com/office/drawing/2014/main" id="{9254B5E6-7DBE-348E-8E15-28B9ADE22EF7}"/>
              </a:ext>
            </a:extLst>
          </p:cNvPr>
          <p:cNvSpPr/>
          <p:nvPr/>
        </p:nvSpPr>
        <p:spPr>
          <a:xfrm>
            <a:off x="7330238" y="30575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9" name="TextBox 8">
            <a:extLst>
              <a:ext uri="{FF2B5EF4-FFF2-40B4-BE49-F238E27FC236}">
                <a16:creationId xmlns:a16="http://schemas.microsoft.com/office/drawing/2014/main" id="{B18B6A0B-D9A7-8316-D946-9A315C4D5618}"/>
              </a:ext>
            </a:extLst>
          </p:cNvPr>
          <p:cNvSpPr txBox="1"/>
          <p:nvPr/>
        </p:nvSpPr>
        <p:spPr>
          <a:xfrm>
            <a:off x="6780212" y="3252900"/>
            <a:ext cx="178764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38</a:t>
            </a:r>
            <a:r>
              <a:rPr kumimoji="0" lang="en-US" sz="1000" b="0" i="0" u="none" strike="noStrike" kern="1200" cap="none" spc="0" normalizeH="0" baseline="0" noProof="0" dirty="0">
                <a:ln>
                  <a:noFill/>
                </a:ln>
                <a:solidFill>
                  <a:srgbClr val="201B1A"/>
                </a:solidFill>
                <a:effectLst/>
                <a:uLnTx/>
                <a:uFillTx/>
                <a:latin typeface="Calibri"/>
                <a:ea typeface="+mn-ea"/>
                <a:cs typeface="+mn-cs"/>
              </a:rPr>
              <a:t>% of malt barley growers used anhydrous ammonia in 2023.</a:t>
            </a:r>
          </a:p>
        </p:txBody>
      </p:sp>
      <p:pic>
        <p:nvPicPr>
          <p:cNvPr id="4" name="Picture 3">
            <a:extLst>
              <a:ext uri="{FF2B5EF4-FFF2-40B4-BE49-F238E27FC236}">
                <a16:creationId xmlns:a16="http://schemas.microsoft.com/office/drawing/2014/main" id="{278CBB2C-E2CD-DF17-114F-92CF15393A27}"/>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FBF8F4B2-195F-2B0F-4E74-F1F6FF8F924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8BD374D8-5E68-D6F4-DFB1-DDEFBE0FCE1C}"/>
              </a:ext>
            </a:extLst>
          </p:cNvPr>
          <p:cNvGraphicFramePr>
            <a:graphicFrameLocks/>
          </p:cNvGraphicFramePr>
          <p:nvPr>
            <p:extLst>
              <p:ext uri="{D42A27DB-BD31-4B8C-83A1-F6EECF244321}">
                <p14:modId xmlns:p14="http://schemas.microsoft.com/office/powerpoint/2010/main" val="36446055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malt barley crop, did you apply fertilizer or manure at each timing? – and given the options of a) Applied in fall of previous year, b) in the spring before planting, c) in the spring at planting and d) after planting/in-crop.  For your 2023 malt barley crop, which fertilizer types did you apply at each timing?</a:t>
            </a:r>
          </a:p>
          <a:p>
            <a:pPr lvl="0">
              <a:defRPr/>
            </a:pPr>
            <a:r>
              <a:rPr lang="en-CA" dirty="0"/>
              <a:t>The chart illustrates the % of malt barley growers who indicated that they used this nutrient and each fertilizer type in malt barley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911108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C7D5352-11C3-4AD1-BB08-9AAAFF73F4EE}"/>
              </a:ext>
            </a:extLst>
          </p:cNvPr>
          <p:cNvPicPr>
            <a:picLocks noChangeAspect="1"/>
          </p:cNvPicPr>
          <p:nvPr/>
        </p:nvPicPr>
        <p:blipFill>
          <a:blip r:embed="rId3"/>
          <a:stretch>
            <a:fillRect/>
          </a:stretch>
        </p:blipFill>
        <p:spPr>
          <a:xfrm>
            <a:off x="3996125" y="5701545"/>
            <a:ext cx="182896" cy="182896"/>
          </a:xfrm>
          <a:prstGeom prst="rect">
            <a:avLst/>
          </a:prstGeom>
        </p:spPr>
      </p:pic>
      <p:pic>
        <p:nvPicPr>
          <p:cNvPr id="6" name="Picture 5">
            <a:extLst>
              <a:ext uri="{FF2B5EF4-FFF2-40B4-BE49-F238E27FC236}">
                <a16:creationId xmlns:a16="http://schemas.microsoft.com/office/drawing/2014/main" id="{16AC8F83-43A3-87C5-8A5E-A4C8B6B3333C}"/>
              </a:ext>
            </a:extLst>
          </p:cNvPr>
          <p:cNvPicPr>
            <a:picLocks noChangeAspect="1"/>
          </p:cNvPicPr>
          <p:nvPr/>
        </p:nvPicPr>
        <p:blipFill>
          <a:blip r:embed="rId4"/>
          <a:stretch>
            <a:fillRect/>
          </a:stretch>
        </p:blipFill>
        <p:spPr>
          <a:xfrm>
            <a:off x="2653087" y="822996"/>
            <a:ext cx="8952435"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Malt Barley Growers Using Nitrogen in 2023</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6" name="Picture 15" descr="Asset 8.png">
            <a:hlinkClick r:id="rId6" action="ppaction://hlinksldjump"/>
            <a:extLst>
              <a:ext uri="{FF2B5EF4-FFF2-40B4-BE49-F238E27FC236}">
                <a16:creationId xmlns:a16="http://schemas.microsoft.com/office/drawing/2014/main" id="{46A623E5-B369-47A0-8C45-945D7AFEBFC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malt barley crop, did you apply fertilizer or manure at each timing? – and given the options of a) Applied in fall of previous year, b) in the spring before planting, c) in the spring at planting and d) after planting/in-crop.  For your 2023 malt barley crop, which fertilizer types did you apply at each timing?</a:t>
            </a:r>
          </a:p>
          <a:p>
            <a:pPr lvl="0">
              <a:defRPr/>
            </a:pPr>
            <a:r>
              <a:rPr lang="en-CA" dirty="0"/>
              <a:t>The chart illustrates the % of malt barley growers who indicated that they used this nutrient in malt barley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2187698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9758C3-F643-1B01-A36A-2458A88A7CFD}"/>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Nitrogen Source in Malt Barley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a:off x="11273502" y="179759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10106029" y="1992940"/>
            <a:ext cx="204030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Multiple Nitrogen fertilizers were applied on some malt barley acres.</a:t>
            </a:r>
          </a:p>
        </p:txBody>
      </p:sp>
      <p:pic>
        <p:nvPicPr>
          <p:cNvPr id="20" name="Picture 19" descr="Asset 8.png">
            <a:hlinkClick r:id="rId5" action="ppaction://hlinksldjump"/>
            <a:extLst>
              <a:ext uri="{FF2B5EF4-FFF2-40B4-BE49-F238E27FC236}">
                <a16:creationId xmlns:a16="http://schemas.microsoft.com/office/drawing/2014/main" id="{6D537EAD-E352-4CA4-AF10-F0C306B9E600}"/>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95FF3698-E9FA-46BA-B015-CF149B5CC1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Isosceles Triangle 4">
            <a:extLst>
              <a:ext uri="{FF2B5EF4-FFF2-40B4-BE49-F238E27FC236}">
                <a16:creationId xmlns:a16="http://schemas.microsoft.com/office/drawing/2014/main" id="{48FC908F-6A6E-4972-D7A2-04C310EDABF8}"/>
              </a:ext>
            </a:extLst>
          </p:cNvPr>
          <p:cNvSpPr/>
          <p:nvPr/>
        </p:nvSpPr>
        <p:spPr>
          <a:xfrm rot="16200000">
            <a:off x="7665959" y="463992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9" name="TextBox 8">
            <a:extLst>
              <a:ext uri="{FF2B5EF4-FFF2-40B4-BE49-F238E27FC236}">
                <a16:creationId xmlns:a16="http://schemas.microsoft.com/office/drawing/2014/main" id="{05FFA4D5-15FA-EA85-D72C-E6CD2B1198E3}"/>
              </a:ext>
            </a:extLst>
          </p:cNvPr>
          <p:cNvSpPr txBox="1"/>
          <p:nvPr/>
        </p:nvSpPr>
        <p:spPr>
          <a:xfrm>
            <a:off x="7847012" y="4568674"/>
            <a:ext cx="186536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46</a:t>
            </a:r>
            <a:r>
              <a:rPr kumimoji="0" lang="en-US" sz="1000" b="0" i="0" u="none" strike="noStrike" kern="1200" cap="none" spc="0" normalizeH="0" baseline="0" noProof="0" dirty="0">
                <a:ln>
                  <a:noFill/>
                </a:ln>
                <a:solidFill>
                  <a:srgbClr val="201B1A"/>
                </a:solidFill>
                <a:effectLst/>
                <a:uLnTx/>
                <a:uFillTx/>
                <a:latin typeface="Calibri"/>
                <a:ea typeface="+mn-ea"/>
                <a:cs typeface="+mn-cs"/>
              </a:rPr>
              <a:t>% of malt barley acres received an application of Urea in 2023.</a:t>
            </a:r>
          </a:p>
        </p:txBody>
      </p:sp>
      <p:pic>
        <p:nvPicPr>
          <p:cNvPr id="3" name="Picture 2">
            <a:extLst>
              <a:ext uri="{FF2B5EF4-FFF2-40B4-BE49-F238E27FC236}">
                <a16:creationId xmlns:a16="http://schemas.microsoft.com/office/drawing/2014/main" id="{9A54AC76-D6ED-F609-ADF9-455D8AE8F044}"/>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1F85FC91-3974-33C1-B2F3-B817DB588AC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E7DC32E4-BB25-FAE4-FCB6-39AB8732822F}"/>
              </a:ext>
            </a:extLst>
          </p:cNvPr>
          <p:cNvGraphicFramePr>
            <a:graphicFrameLocks/>
          </p:cNvGraphicFramePr>
          <p:nvPr>
            <p:extLst>
              <p:ext uri="{D42A27DB-BD31-4B8C-83A1-F6EECF244321}">
                <p14:modId xmlns:p14="http://schemas.microsoft.com/office/powerpoint/2010/main" val="9536385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malt barley, how many acres of each fertilizer type did you apply?”</a:t>
            </a:r>
          </a:p>
          <a:p>
            <a:pPr lvl="0">
              <a:defRPr/>
            </a:pPr>
            <a:r>
              <a:rPr lang="en-US" dirty="0"/>
              <a:t>The chart illustrates the % of total malt barley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3642934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07AB05-BDE8-091E-8C90-CFC7385B692D}"/>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Volume in Malt Barley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4" name="Picture 13" descr="Asset 8.png">
            <a:hlinkClick r:id="rId5" action="ppaction://hlinksldjump"/>
            <a:extLst>
              <a:ext uri="{FF2B5EF4-FFF2-40B4-BE49-F238E27FC236}">
                <a16:creationId xmlns:a16="http://schemas.microsoft.com/office/drawing/2014/main" id="{716359FD-2E3A-4F1D-A5C8-4596FD3AC55F}"/>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87544BD0-CA0D-1100-C273-1477F9EFE8CD}"/>
              </a:ext>
            </a:extLst>
          </p:cNvPr>
          <p:cNvGraphicFramePr>
            <a:graphicFrameLocks/>
          </p:cNvGraphicFramePr>
          <p:nvPr>
            <p:extLst>
              <p:ext uri="{D42A27DB-BD31-4B8C-83A1-F6EECF244321}">
                <p14:modId xmlns:p14="http://schemas.microsoft.com/office/powerpoint/2010/main" val="223780413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F7BB804-FD74-DAED-4711-711AEBCCC0EB}"/>
              </a:ext>
            </a:extLst>
          </p:cNvPr>
          <p:cNvSpPr txBox="1"/>
          <p:nvPr/>
        </p:nvSpPr>
        <p:spPr>
          <a:xfrm>
            <a:off x="8380412" y="4751500"/>
            <a:ext cx="198675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An estimated 16 million pounds of N was used in malt barley in 2023.</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nitrogen volume (000’s of pounds) that was used in each year. The nitrogen volume was calculated from all sources of nitrogen contained in all fertilizer types.</a:t>
            </a:r>
          </a:p>
        </p:txBody>
      </p:sp>
    </p:spTree>
    <p:extLst>
      <p:ext uri="{BB962C8B-B14F-4D97-AF65-F5344CB8AC3E}">
        <p14:creationId xmlns:p14="http://schemas.microsoft.com/office/powerpoint/2010/main" val="2590278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DA39A-739E-4A38-AAEB-1653C207C167}"/>
              </a:ext>
            </a:extLst>
          </p:cNvPr>
          <p:cNvPicPr>
            <a:picLocks noChangeAspect="1"/>
          </p:cNvPicPr>
          <p:nvPr/>
        </p:nvPicPr>
        <p:blipFill>
          <a:blip r:embed="rId3"/>
          <a:stretch>
            <a:fillRect/>
          </a:stretch>
        </p:blipFill>
        <p:spPr>
          <a:xfrm>
            <a:off x="2674219" y="815568"/>
            <a:ext cx="895580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Volume in Malt Barley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3" name="Picture 12" descr="Asset 8.png">
            <a:hlinkClick r:id="rId5" action="ppaction://hlinksldjump"/>
            <a:extLst>
              <a:ext uri="{FF2B5EF4-FFF2-40B4-BE49-F238E27FC236}">
                <a16:creationId xmlns:a16="http://schemas.microsoft.com/office/drawing/2014/main" id="{4359E19E-9873-4C16-82A2-A2C5FF14764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6" name="Object 5">
            <a:extLst>
              <a:ext uri="{FF2B5EF4-FFF2-40B4-BE49-F238E27FC236}">
                <a16:creationId xmlns:a16="http://schemas.microsoft.com/office/drawing/2014/main" id="{EC996BD6-894C-4F58-B917-E527ADEA41C5}"/>
              </a:ext>
            </a:extLst>
          </p:cNvPr>
          <p:cNvGraphicFramePr>
            <a:graphicFrameLocks/>
          </p:cNvGraphicFramePr>
          <p:nvPr>
            <p:extLst>
              <p:ext uri="{D42A27DB-BD31-4B8C-83A1-F6EECF244321}">
                <p14:modId xmlns:p14="http://schemas.microsoft.com/office/powerpoint/2010/main" val="3654309647"/>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nitrogen volume (000’s of pounds) that was used in each year by application timing. The nitrogen volume was calculated from all sources of nitrogen contained in all fertilizer types.</a:t>
            </a:r>
          </a:p>
        </p:txBody>
      </p:sp>
    </p:spTree>
    <p:extLst>
      <p:ext uri="{BB962C8B-B14F-4D97-AF65-F5344CB8AC3E}">
        <p14:creationId xmlns:p14="http://schemas.microsoft.com/office/powerpoint/2010/main" val="3955406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30A484-C1AA-6A30-325F-F6A1905FC819}"/>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Malt Barley -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6" name="Isosceles Triangle 15"/>
          <p:cNvSpPr/>
          <p:nvPr/>
        </p:nvSpPr>
        <p:spPr>
          <a:xfrm>
            <a:off x="11093143" y="328220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10178743" y="3479229"/>
            <a:ext cx="1752599"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42% of the total nitrogen volume in malt barley was applied as urea, an increase in 2023.</a:t>
            </a:r>
          </a:p>
        </p:txBody>
      </p:sp>
      <p:pic>
        <p:nvPicPr>
          <p:cNvPr id="22" name="Picture 21" descr="Asset 8.png">
            <a:hlinkClick r:id="rId5" action="ppaction://hlinksldjump"/>
            <a:extLst>
              <a:ext uri="{FF2B5EF4-FFF2-40B4-BE49-F238E27FC236}">
                <a16:creationId xmlns:a16="http://schemas.microsoft.com/office/drawing/2014/main" id="{BB89A52C-DBED-4721-896E-6253EE68E5BD}"/>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7" name="Rectangle 26">
            <a:hlinkClick r:id="rId7" action="ppaction://hlinksldjump"/>
            <a:extLst>
              <a:ext uri="{FF2B5EF4-FFF2-40B4-BE49-F238E27FC236}">
                <a16:creationId xmlns:a16="http://schemas.microsoft.com/office/drawing/2014/main" id="{A32A6C72-9A84-4115-B494-9CE2FBA72EB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62B8FE4-F652-263B-1A05-54F813E389D3}"/>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CEB66BC-600C-A4BE-65E3-3A8E28295A38}"/>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E06D4080-BA6B-4199-9A9F-3411D4A2C53E}"/>
              </a:ext>
            </a:extLst>
          </p:cNvPr>
          <p:cNvGraphicFramePr>
            <a:graphicFrameLocks/>
          </p:cNvGraphicFramePr>
          <p:nvPr>
            <p:extLst>
              <p:ext uri="{D42A27DB-BD31-4B8C-83A1-F6EECF244321}">
                <p14:modId xmlns:p14="http://schemas.microsoft.com/office/powerpoint/2010/main" val="169503143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87544BD0-CA0D-1100-C273-1477F9EFE8CD}"/>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cxnSp>
        <p:nvCxnSpPr>
          <p:cNvPr id="12" name="Straight Connector 11">
            <a:extLst>
              <a:ext uri="{FF2B5EF4-FFF2-40B4-BE49-F238E27FC236}">
                <a16:creationId xmlns:a16="http://schemas.microsoft.com/office/drawing/2014/main" id="{B4435462-B85F-68F2-6D5A-EF66EDE051D6}"/>
              </a:ext>
            </a:extLst>
          </p:cNvPr>
          <p:cNvCxnSpPr>
            <a:cxnSpLocks/>
          </p:cNvCxnSpPr>
          <p:nvPr/>
        </p:nvCxnSpPr>
        <p:spPr>
          <a:xfrm flipH="1">
            <a:off x="6176865" y="2275953"/>
            <a:ext cx="1905000" cy="0"/>
          </a:xfrm>
          <a:prstGeom prst="line">
            <a:avLst/>
          </a:prstGeom>
          <a:ln w="25400">
            <a:solidFill>
              <a:schemeClr val="bg2"/>
            </a:solidFill>
            <a:headEnd type="none" w="med" len="med"/>
            <a:tailEnd type="triangl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90DFB62-4680-BE17-4578-10495A982C09}"/>
              </a:ext>
            </a:extLst>
          </p:cNvPr>
          <p:cNvSpPr txBox="1"/>
          <p:nvPr/>
        </p:nvSpPr>
        <p:spPr>
          <a:xfrm>
            <a:off x="8075612" y="2099853"/>
            <a:ext cx="22859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 lower % </a:t>
            </a:r>
            <a:r>
              <a:rPr lang="en-US" sz="1000" dirty="0">
                <a:solidFill>
                  <a:srgbClr val="201B1A"/>
                </a:solidFill>
                <a:latin typeface="Calibri"/>
              </a:rPr>
              <a:t>of the </a:t>
            </a:r>
            <a:r>
              <a:rPr kumimoji="0" lang="en-US" sz="1000" b="0" i="0" u="none" strike="noStrike" kern="1200" cap="none" spc="0" normalizeH="0" baseline="0" noProof="0" dirty="0">
                <a:ln>
                  <a:noFill/>
                </a:ln>
                <a:solidFill>
                  <a:srgbClr val="201B1A"/>
                </a:solidFill>
                <a:effectLst/>
                <a:uLnTx/>
                <a:uFillTx/>
                <a:latin typeface="Calibri"/>
                <a:ea typeface="+mn-ea"/>
                <a:cs typeface="+mn-cs"/>
              </a:rPr>
              <a:t>nitrogen volume in malt barley was applied as ESN/Super U in 2023.</a:t>
            </a:r>
          </a:p>
        </p:txBody>
      </p:sp>
      <p:pic>
        <p:nvPicPr>
          <p:cNvPr id="18" name="Picture 17" descr="Asset 17.png">
            <a:extLst>
              <a:ext uri="{FF2B5EF4-FFF2-40B4-BE49-F238E27FC236}">
                <a16:creationId xmlns:a16="http://schemas.microsoft.com/office/drawing/2014/main" id="{3E7500AD-B7C1-4D95-88B9-5B91501D5EFF}"/>
              </a:ext>
            </a:extLst>
          </p:cNvPr>
          <p:cNvPicPr>
            <a:picLocks noChangeAspect="1"/>
          </p:cNvPicPr>
          <p:nvPr/>
        </p:nvPicPr>
        <p:blipFill>
          <a:blip r:embed="rId12"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nitrogen volume applied at all timings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3811245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4D31F2-86AD-4F16-9E3C-AD82FA42AAC3}"/>
              </a:ext>
            </a:extLst>
          </p:cNvPr>
          <p:cNvPicPr>
            <a:picLocks noChangeAspect="1"/>
          </p:cNvPicPr>
          <p:nvPr/>
        </p:nvPicPr>
        <p:blipFill>
          <a:blip r:embed="rId2"/>
          <a:stretch>
            <a:fillRect/>
          </a:stretch>
        </p:blipFill>
        <p:spPr>
          <a:xfrm>
            <a:off x="2668123" y="812520"/>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Malt Barley - Fall Timing</a:t>
            </a:r>
            <a:endParaRPr lang="en-US" sz="2200" u="none" dirty="0"/>
          </a:p>
        </p:txBody>
      </p:sp>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22" name="Picture 21" descr="Asset 8.png">
            <a:hlinkClick r:id="rId3" action="ppaction://hlinksldjump"/>
            <a:extLst>
              <a:ext uri="{FF2B5EF4-FFF2-40B4-BE49-F238E27FC236}">
                <a16:creationId xmlns:a16="http://schemas.microsoft.com/office/drawing/2014/main" id="{BB89A52C-DBED-4721-896E-6253EE68E5BD}"/>
              </a:ext>
            </a:extLst>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62B8FE4-F652-263B-1A05-54F813E389D3}"/>
              </a:ext>
            </a:extLst>
          </p:cNvPr>
          <p:cNvPicPr>
            <a:picLocks noChangeAspect="1"/>
          </p:cNvPicPr>
          <p:nvPr/>
        </p:nvPicPr>
        <p:blipFill>
          <a:blip r:embed="rId5"/>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CEB66BC-600C-A4BE-65E3-3A8E28295A38}"/>
              </a:ext>
            </a:extLst>
          </p:cNvPr>
          <p:cNvPicPr>
            <a:picLocks noChangeAspect="1"/>
          </p:cNvPicPr>
          <p:nvPr/>
        </p:nvPicPr>
        <p:blipFill>
          <a:blip r:embed="rId6" cstate="print"/>
          <a:stretch>
            <a:fillRect/>
          </a:stretch>
        </p:blipFill>
        <p:spPr>
          <a:xfrm>
            <a:off x="226808" y="4568952"/>
            <a:ext cx="305631" cy="304800"/>
          </a:xfrm>
          <a:prstGeom prst="rect">
            <a:avLst/>
          </a:prstGeom>
        </p:spPr>
      </p:pic>
      <p:pic>
        <p:nvPicPr>
          <p:cNvPr id="18" name="Picture 17" descr="Asset 7.png">
            <a:extLst>
              <a:ext uri="{FF2B5EF4-FFF2-40B4-BE49-F238E27FC236}">
                <a16:creationId xmlns:a16="http://schemas.microsoft.com/office/drawing/2014/main" id="{65E780AC-554B-45B9-BE87-6B3276190D7C}"/>
              </a:ext>
            </a:extLst>
          </p:cNvPr>
          <p:cNvPicPr>
            <a:picLocks noChangeAspect="1"/>
          </p:cNvPicPr>
          <p:nvPr/>
        </p:nvPicPr>
        <p:blipFill>
          <a:blip r:embed="rId7" cstate="print"/>
          <a:stretch>
            <a:fillRect/>
          </a:stretch>
        </p:blipFill>
        <p:spPr>
          <a:xfrm>
            <a:off x="225215" y="5120640"/>
            <a:ext cx="301752" cy="301752"/>
          </a:xfrm>
          <a:prstGeom prst="rect">
            <a:avLst/>
          </a:prstGeom>
        </p:spPr>
      </p:pic>
      <p:sp>
        <p:nvSpPr>
          <p:cNvPr id="19" name="EX-MOREINFO-001">
            <a:extLst>
              <a:ext uri="{FF2B5EF4-FFF2-40B4-BE49-F238E27FC236}">
                <a16:creationId xmlns:a16="http://schemas.microsoft.com/office/drawing/2014/main" id="{C7DD58E5-C581-46A9-B56A-46CC5432C4FB}"/>
              </a:ext>
            </a:extLst>
          </p:cNvPr>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fall of the previous year that was provided by each fertilizer type. The nitrogen volume was calculated from all sources of nitrogen contained in all fertilizer types.</a:t>
            </a:r>
          </a:p>
        </p:txBody>
      </p:sp>
      <p:pic>
        <p:nvPicPr>
          <p:cNvPr id="20" name="Picture 19" descr="Asset 17.png">
            <a:extLst>
              <a:ext uri="{FF2B5EF4-FFF2-40B4-BE49-F238E27FC236}">
                <a16:creationId xmlns:a16="http://schemas.microsoft.com/office/drawing/2014/main" id="{8FAA0B45-E124-4288-BA42-E1EBCD289AB0}"/>
              </a:ext>
            </a:extLst>
          </p:cNvPr>
          <p:cNvPicPr>
            <a:picLocks noChangeAspect="1"/>
          </p:cNvPicPr>
          <p:nvPr/>
        </p:nvPicPr>
        <p:blipFill>
          <a:blip r:embed="rId8" cstate="print"/>
          <a:stretch>
            <a:fillRect/>
          </a:stretch>
        </p:blipFill>
        <p:spPr>
          <a:xfrm>
            <a:off x="11706540" y="295922"/>
            <a:ext cx="407672" cy="407672"/>
          </a:xfrm>
          <a:prstGeom prst="rect">
            <a:avLst/>
          </a:prstGeom>
        </p:spPr>
      </p:pic>
    </p:spTree>
    <p:extLst>
      <p:ext uri="{BB962C8B-B14F-4D97-AF65-F5344CB8AC3E}">
        <p14:creationId xmlns:p14="http://schemas.microsoft.com/office/powerpoint/2010/main" val="2096143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6017E-6 0 L -0.4423 0 " pathEditMode="relative" rAng="0" ptsTypes="AA">
                                      <p:cBhvr>
                                        <p:cTn id="6" dur="1100" fill="hold"/>
                                        <p:tgtEl>
                                          <p:spTgt spid="3"/>
                                        </p:tgtEl>
                                        <p:attrNameLst>
                                          <p:attrName>ppt_x</p:attrName>
                                          <p:attrName>ppt_y</p:attrName>
                                        </p:attrNameLst>
                                      </p:cBhvr>
                                      <p:rCtr x="-22115"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accel="12000" decel="12000" fill="hold" grpId="0" nodeType="clickEffect">
                                  <p:stCondLst>
                                    <p:cond delay="0"/>
                                  </p:stCondLst>
                                  <p:childTnLst>
                                    <p:animMotion origin="layout" path="M -4.42997E-6 -2.88457E-6 L 0.00261 -0.48901 " pathEditMode="relative" rAng="0" ptsTypes="AA">
                                      <p:cBhvr>
                                        <p:cTn id="15" dur="500" fill="hold"/>
                                        <p:tgtEl>
                                          <p:spTgt spid="19"/>
                                        </p:tgtEl>
                                        <p:attrNameLst>
                                          <p:attrName>ppt_x</p:attrName>
                                          <p:attrName>ppt_y</p:attrName>
                                        </p:attrNameLst>
                                      </p:cBhvr>
                                      <p:rCtr x="130" y="-24451"/>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9" grpId="1"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41B04589-F6A4-4347-B9A9-2245AC4B4DD6}"/>
              </a:ext>
            </a:extLst>
          </p:cNvPr>
          <p:cNvPicPr>
            <a:picLocks noChangeAspect="1"/>
          </p:cNvPicPr>
          <p:nvPr/>
        </p:nvPicPr>
        <p:blipFill>
          <a:blip r:embed="rId3"/>
          <a:stretch>
            <a:fillRect/>
          </a:stretch>
        </p:blipFill>
        <p:spPr>
          <a:xfrm>
            <a:off x="2668123" y="812520"/>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Malt Barley – At Planting</a:t>
            </a:r>
            <a:endParaRPr lang="en-US" sz="2200" u="none" dirty="0"/>
          </a:p>
        </p:txBody>
      </p:sp>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22" name="Picture 21" descr="Asset 8.png">
            <a:hlinkClick r:id="rId4" action="ppaction://hlinksldjump"/>
            <a:extLst>
              <a:ext uri="{FF2B5EF4-FFF2-40B4-BE49-F238E27FC236}">
                <a16:creationId xmlns:a16="http://schemas.microsoft.com/office/drawing/2014/main" id="{BB89A52C-DBED-4721-896E-6253EE68E5BD}"/>
              </a:ext>
            </a:extLst>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62B8FE4-F652-263B-1A05-54F813E389D3}"/>
              </a:ext>
            </a:extLst>
          </p:cNvPr>
          <p:cNvPicPr>
            <a:picLocks noChangeAspect="1"/>
          </p:cNvPicPr>
          <p:nvPr/>
        </p:nvPicPr>
        <p:blipFill>
          <a:blip r:embed="rId6"/>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CEB66BC-600C-A4BE-65E3-3A8E28295A38}"/>
              </a:ext>
            </a:extLst>
          </p:cNvPr>
          <p:cNvPicPr>
            <a:picLocks noChangeAspect="1"/>
          </p:cNvPicPr>
          <p:nvPr/>
        </p:nvPicPr>
        <p:blipFill>
          <a:blip r:embed="rId7" cstate="print"/>
          <a:stretch>
            <a:fillRect/>
          </a:stretch>
        </p:blipFill>
        <p:spPr>
          <a:xfrm>
            <a:off x="226808" y="4568952"/>
            <a:ext cx="305631" cy="304800"/>
          </a:xfrm>
          <a:prstGeom prst="rect">
            <a:avLst/>
          </a:prstGeom>
        </p:spPr>
      </p:pic>
      <p:pic>
        <p:nvPicPr>
          <p:cNvPr id="20" name="Picture 19" descr="Asset 7.png">
            <a:extLst>
              <a:ext uri="{FF2B5EF4-FFF2-40B4-BE49-F238E27FC236}">
                <a16:creationId xmlns:a16="http://schemas.microsoft.com/office/drawing/2014/main" id="{8430991B-41D6-4E56-B44E-C65FF58288ED}"/>
              </a:ext>
            </a:extLst>
          </p:cNvPr>
          <p:cNvPicPr>
            <a:picLocks noChangeAspect="1"/>
          </p:cNvPicPr>
          <p:nvPr/>
        </p:nvPicPr>
        <p:blipFill>
          <a:blip r:embed="rId8" cstate="print"/>
          <a:stretch>
            <a:fillRect/>
          </a:stretch>
        </p:blipFill>
        <p:spPr>
          <a:xfrm>
            <a:off x="225215" y="5120640"/>
            <a:ext cx="301752" cy="301752"/>
          </a:xfrm>
          <a:prstGeom prst="rect">
            <a:avLst/>
          </a:prstGeom>
        </p:spPr>
      </p:pic>
      <p:sp>
        <p:nvSpPr>
          <p:cNvPr id="21" name="MoreInfo">
            <a:extLst>
              <a:ext uri="{FF2B5EF4-FFF2-40B4-BE49-F238E27FC236}">
                <a16:creationId xmlns:a16="http://schemas.microsoft.com/office/drawing/2014/main" id="{B2A1A195-92EC-4D2D-8628-8B87EED9EF81}"/>
              </a:ext>
            </a:extLst>
          </p:cNvPr>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spring at planting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2462694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6017E-6 0 L -0.4423 0 " pathEditMode="relative" rAng="0" ptsTypes="AA">
                                      <p:cBhvr>
                                        <p:cTn id="6" dur="1100" fill="hold"/>
                                        <p:tgtEl>
                                          <p:spTgt spid="3"/>
                                        </p:tgtEl>
                                        <p:attrNameLst>
                                          <p:attrName>ppt_x</p:attrName>
                                          <p:attrName>ppt_y</p:attrName>
                                        </p:attrNameLst>
                                      </p:cBhvr>
                                      <p:rCtr x="-22115"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accel="12000" decel="12000" fill="hold" grpId="0" nodeType="clickEffect">
                                  <p:stCondLst>
                                    <p:cond delay="0"/>
                                  </p:stCondLst>
                                  <p:childTnLst>
                                    <p:animMotion origin="layout" path="M -4.42997E-6 -2.88457E-6 L 0.00261 -0.48901 " pathEditMode="relative" rAng="0" ptsTypes="AA">
                                      <p:cBhvr>
                                        <p:cTn id="15" dur="500" fill="hold"/>
                                        <p:tgtEl>
                                          <p:spTgt spid="21"/>
                                        </p:tgtEl>
                                        <p:attrNameLst>
                                          <p:attrName>ppt_x</p:attrName>
                                          <p:attrName>ppt_y</p:attrName>
                                        </p:attrNameLst>
                                      </p:cBhvr>
                                      <p:rCtr x="130" y="-24451"/>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1" grpId="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CBD5E3E-078C-8C12-DE40-7E0B661F29EA}"/>
              </a:ext>
            </a:extLst>
          </p:cNvPr>
          <p:cNvPicPr>
            <a:picLocks noChangeAspect="1"/>
          </p:cNvPicPr>
          <p:nvPr/>
        </p:nvPicPr>
        <p:blipFill>
          <a:blip r:embed="rId4"/>
          <a:stretch>
            <a:fillRect/>
          </a:stretch>
        </p:blipFill>
        <p:spPr>
          <a:xfrm>
            <a:off x="2657820" y="826044"/>
            <a:ext cx="894297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Feed Barley - % Crop Acres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pic>
        <p:nvPicPr>
          <p:cNvPr id="16" name="Picture 15" descr="Asset 9.png">
            <a:extLst>
              <a:ext uri="{FF2B5EF4-FFF2-40B4-BE49-F238E27FC236}">
                <a16:creationId xmlns:a16="http://schemas.microsoft.com/office/drawing/2014/main" id="{D3835D0C-99BB-4EA4-B60F-E55488CC03DA}"/>
              </a:ext>
            </a:extLst>
          </p:cNvPr>
          <p:cNvPicPr>
            <a:picLocks noChangeAspect="1"/>
          </p:cNvPicPr>
          <p:nvPr/>
        </p:nvPicPr>
        <p:blipFill>
          <a:blip r:embed="rId9" cstate="print"/>
          <a:stretch>
            <a:fillRect/>
          </a:stretch>
        </p:blipFill>
        <p:spPr>
          <a:xfrm>
            <a:off x="225219" y="4568952"/>
            <a:ext cx="305631" cy="304800"/>
          </a:xfrm>
          <a:prstGeom prst="rect">
            <a:avLst/>
          </a:prstGeom>
        </p:spPr>
      </p:pic>
      <p:sp>
        <p:nvSpPr>
          <p:cNvPr id="20" name="TextBox 19">
            <a:extLst>
              <a:ext uri="{FF2B5EF4-FFF2-40B4-BE49-F238E27FC236}">
                <a16:creationId xmlns:a16="http://schemas.microsoft.com/office/drawing/2014/main" id="{9F7DE58A-4F27-4F40-B734-66453DD768CE}"/>
              </a:ext>
            </a:extLst>
          </p:cNvPr>
          <p:cNvSpPr txBox="1"/>
          <p:nvPr/>
        </p:nvSpPr>
        <p:spPr>
          <a:xfrm>
            <a:off x="9253067" y="2139268"/>
            <a:ext cx="1718145"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18% of total feed barley acres were treated with Potassium in the fall, an increase in 2023.</a:t>
            </a:r>
          </a:p>
        </p:txBody>
      </p:sp>
      <p:pic>
        <p:nvPicPr>
          <p:cNvPr id="3" name="Picture 2">
            <a:extLst>
              <a:ext uri="{FF2B5EF4-FFF2-40B4-BE49-F238E27FC236}">
                <a16:creationId xmlns:a16="http://schemas.microsoft.com/office/drawing/2014/main" id="{D302186F-A379-264C-8100-D408E483D0B0}"/>
              </a:ext>
            </a:extLst>
          </p:cNvPr>
          <p:cNvPicPr>
            <a:picLocks noChangeAspect="1"/>
          </p:cNvPicPr>
          <p:nvPr/>
        </p:nvPicPr>
        <p:blipFill>
          <a:blip r:embed="rId10"/>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E35136F-A650-B205-BC17-47B31B757021}"/>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The chart illustrates the % of total feed barley acres that were treated with a primary Potassium fertilizer at each timing in 2023. A list of Primary Potassium fertilizers can be accessed by clicking on the “A” button. </a:t>
            </a:r>
          </a:p>
        </p:txBody>
      </p:sp>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445F7C-263A-4C97-AEA5-FAE5DD24B3F3}"/>
              </a:ext>
            </a:extLst>
          </p:cNvPr>
          <p:cNvPicPr>
            <a:picLocks noChangeAspect="1"/>
          </p:cNvPicPr>
          <p:nvPr/>
        </p:nvPicPr>
        <p:blipFill>
          <a:blip r:embed="rId3"/>
          <a:stretch>
            <a:fillRect/>
          </a:stretch>
        </p:blipFill>
        <p:spPr>
          <a:xfrm>
            <a:off x="11086856" y="6132826"/>
            <a:ext cx="182896" cy="182896"/>
          </a:xfrm>
          <a:prstGeom prst="rect">
            <a:avLst/>
          </a:prstGeom>
        </p:spPr>
      </p:pic>
      <p:pic>
        <p:nvPicPr>
          <p:cNvPr id="14" name="Picture 13">
            <a:extLst>
              <a:ext uri="{FF2B5EF4-FFF2-40B4-BE49-F238E27FC236}">
                <a16:creationId xmlns:a16="http://schemas.microsoft.com/office/drawing/2014/main" id="{1FEC4EEA-7880-437C-B93C-A4F2E8BECA63}"/>
              </a:ext>
            </a:extLst>
          </p:cNvPr>
          <p:cNvPicPr>
            <a:picLocks noChangeAspect="1"/>
          </p:cNvPicPr>
          <p:nvPr/>
        </p:nvPicPr>
        <p:blipFill>
          <a:blip r:embed="rId3"/>
          <a:stretch>
            <a:fillRect/>
          </a:stretch>
        </p:blipFill>
        <p:spPr>
          <a:xfrm>
            <a:off x="7597630" y="6131512"/>
            <a:ext cx="182896" cy="182896"/>
          </a:xfrm>
          <a:prstGeom prst="rect">
            <a:avLst/>
          </a:prstGeom>
        </p:spPr>
      </p:pic>
      <p:pic>
        <p:nvPicPr>
          <p:cNvPr id="10" name="Picture 9">
            <a:extLst>
              <a:ext uri="{FF2B5EF4-FFF2-40B4-BE49-F238E27FC236}">
                <a16:creationId xmlns:a16="http://schemas.microsoft.com/office/drawing/2014/main" id="{A26E86D3-6320-40D2-92DE-83F3DCDD7905}"/>
              </a:ext>
            </a:extLst>
          </p:cNvPr>
          <p:cNvPicPr>
            <a:picLocks noChangeAspect="1"/>
          </p:cNvPicPr>
          <p:nvPr/>
        </p:nvPicPr>
        <p:blipFill>
          <a:blip r:embed="rId4"/>
          <a:stretch>
            <a:fillRect/>
          </a:stretch>
        </p:blipFill>
        <p:spPr>
          <a:xfrm>
            <a:off x="2589212" y="81861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Malt Barley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5" name="Picture 14" descr="Asset 8.png">
            <a:hlinkClick r:id="rId6" action="ppaction://hlinksldjump"/>
            <a:extLst>
              <a:ext uri="{FF2B5EF4-FFF2-40B4-BE49-F238E27FC236}">
                <a16:creationId xmlns:a16="http://schemas.microsoft.com/office/drawing/2014/main" id="{46D2A1A1-6D12-4247-9A82-DB2B7F7AB686}"/>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9AB9F38A-9102-9AB9-D887-1EF384D135CD}"/>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D79E96C1-A27F-403C-AAE9-B31994E7D105}"/>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904CB0F3-1A81-44D6-B90B-A4DC0FDD0CD4}"/>
              </a:ext>
            </a:extLst>
          </p:cNvPr>
          <p:cNvGraphicFramePr>
            <a:graphicFrameLocks/>
          </p:cNvGraphicFramePr>
          <p:nvPr>
            <p:extLst>
              <p:ext uri="{D42A27DB-BD31-4B8C-83A1-F6EECF244321}">
                <p14:modId xmlns:p14="http://schemas.microsoft.com/office/powerpoint/2010/main" val="2921427187"/>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graphs illustrate the % of total nitrogen volume applied in malt barley that came from each fertilizer source.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nitrogen applied was calculated based on all sources of nitrogen from all fertilizer types.</a:t>
            </a:r>
          </a:p>
        </p:txBody>
      </p:sp>
    </p:spTree>
    <p:extLst>
      <p:ext uri="{BB962C8B-B14F-4D97-AF65-F5344CB8AC3E}">
        <p14:creationId xmlns:p14="http://schemas.microsoft.com/office/powerpoint/2010/main" val="2885386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96A79A-C88A-BFB2-D086-10512501D4D8}"/>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Malt Barley Growers Using Each </a:t>
            </a:r>
            <a:r>
              <a:rPr lang="en-CA" sz="2400" u="none" kern="1200" dirty="0">
                <a:solidFill>
                  <a:schemeClr val="accent2"/>
                </a:solidFill>
                <a:effectLst/>
                <a:latin typeface="Calibri" pitchFamily="34" charset="0"/>
                <a:ea typeface="+mj-ea"/>
                <a:cs typeface="+mj-cs"/>
              </a:rPr>
              <a:t>Phosphorus (P₂O₅)</a:t>
            </a:r>
            <a:r>
              <a:rPr lang="en-CA" sz="2200" u="none" dirty="0"/>
              <a:t> Source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pic>
        <p:nvPicPr>
          <p:cNvPr id="19" name="Picture 18" descr="Asset 8.png">
            <a:hlinkClick r:id="rId6" action="ppaction://hlinksldjump"/>
            <a:extLst>
              <a:ext uri="{FF2B5EF4-FFF2-40B4-BE49-F238E27FC236}">
                <a16:creationId xmlns:a16="http://schemas.microsoft.com/office/drawing/2014/main" id="{03572EF5-C3B2-4663-8EB3-BB7B312FD80E}"/>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Isosceles Triangle 3">
            <a:extLst>
              <a:ext uri="{FF2B5EF4-FFF2-40B4-BE49-F238E27FC236}">
                <a16:creationId xmlns:a16="http://schemas.microsoft.com/office/drawing/2014/main" id="{EE510DB2-5CD9-579B-BCBA-ABCAF707BF01}"/>
              </a:ext>
            </a:extLst>
          </p:cNvPr>
          <p:cNvSpPr/>
          <p:nvPr/>
        </p:nvSpPr>
        <p:spPr>
          <a:xfrm>
            <a:off x="9403197" y="463694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5" name="TextBox 4">
            <a:extLst>
              <a:ext uri="{FF2B5EF4-FFF2-40B4-BE49-F238E27FC236}">
                <a16:creationId xmlns:a16="http://schemas.microsoft.com/office/drawing/2014/main" id="{34D8BE3B-C2F7-5D5F-4CF5-C0087AD570DB}"/>
              </a:ext>
            </a:extLst>
          </p:cNvPr>
          <p:cNvSpPr txBox="1"/>
          <p:nvPr/>
        </p:nvSpPr>
        <p:spPr>
          <a:xfrm>
            <a:off x="8853171" y="4832294"/>
            <a:ext cx="146790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54% of malt barley growers used MAP in 2023.</a:t>
            </a:r>
          </a:p>
        </p:txBody>
      </p:sp>
      <p:pic>
        <p:nvPicPr>
          <p:cNvPr id="9" name="Picture 8">
            <a:extLst>
              <a:ext uri="{FF2B5EF4-FFF2-40B4-BE49-F238E27FC236}">
                <a16:creationId xmlns:a16="http://schemas.microsoft.com/office/drawing/2014/main" id="{8B2A50D7-F2CC-F5D2-9984-C200EADEB2AF}"/>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0099064A-8455-1E96-7839-5A03415ABDC5}"/>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F694A773-320A-B62E-5EAC-B25570AD6001}"/>
              </a:ext>
            </a:extLst>
          </p:cNvPr>
          <p:cNvGraphicFramePr>
            <a:graphicFrameLocks/>
          </p:cNvGraphicFramePr>
          <p:nvPr>
            <p:extLst>
              <p:ext uri="{D42A27DB-BD31-4B8C-83A1-F6EECF244321}">
                <p14:modId xmlns:p14="http://schemas.microsoft.com/office/powerpoint/2010/main" val="11997215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8BD374D8-5E68-D6F4-DFB1-DDEFBE0FCE1C}"/>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malt barley crop, did you apply fertilizer or manure at each timing? – and given the options of a) Applied in fall of previous year, b) in the spring before planting, c) in the spring at planting and d) after planting/in-crop.  For your 2023 malt barley crop, which fertilizer types did you apply at each timing?</a:t>
            </a:r>
          </a:p>
          <a:p>
            <a:pPr lvl="0">
              <a:defRPr/>
            </a:pPr>
            <a:r>
              <a:rPr lang="en-CA" dirty="0"/>
              <a:t>The chart illustrates the % of malt barley growers who indicated that they used this nutrient and each fertilizer type in malt barley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241787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8290FD-F3C6-42C2-8AA8-97D185FCDEA3}"/>
              </a:ext>
            </a:extLst>
          </p:cNvPr>
          <p:cNvPicPr>
            <a:picLocks noChangeAspect="1"/>
          </p:cNvPicPr>
          <p:nvPr/>
        </p:nvPicPr>
        <p:blipFill>
          <a:blip r:embed="rId3"/>
          <a:stretch>
            <a:fillRect/>
          </a:stretch>
        </p:blipFill>
        <p:spPr>
          <a:xfrm>
            <a:off x="4005269" y="5701545"/>
            <a:ext cx="182896" cy="182896"/>
          </a:xfrm>
          <a:prstGeom prst="rect">
            <a:avLst/>
          </a:prstGeom>
        </p:spPr>
      </p:pic>
      <p:pic>
        <p:nvPicPr>
          <p:cNvPr id="4" name="Picture 3">
            <a:extLst>
              <a:ext uri="{FF2B5EF4-FFF2-40B4-BE49-F238E27FC236}">
                <a16:creationId xmlns:a16="http://schemas.microsoft.com/office/drawing/2014/main" id="{819515AA-35ED-2E06-FF05-4D307DEDCDBC}"/>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Malt Barley Growers Using </a:t>
            </a:r>
            <a:r>
              <a:rPr lang="en-CA" sz="2400" u="none" kern="1200" dirty="0">
                <a:solidFill>
                  <a:schemeClr val="accent2"/>
                </a:solidFill>
                <a:effectLst/>
                <a:latin typeface="Calibri" pitchFamily="34" charset="0"/>
                <a:ea typeface="+mj-ea"/>
                <a:cs typeface="+mj-cs"/>
              </a:rPr>
              <a:t>Phosphorus (P₂O₅) </a:t>
            </a:r>
            <a:r>
              <a:rPr lang="en-CA" sz="2200" u="none" dirty="0"/>
              <a:t>in 2023</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6" name="Picture 15" descr="Asset 8.png">
            <a:hlinkClick r:id="rId6" action="ppaction://hlinksldjump"/>
            <a:extLst>
              <a:ext uri="{FF2B5EF4-FFF2-40B4-BE49-F238E27FC236}">
                <a16:creationId xmlns:a16="http://schemas.microsoft.com/office/drawing/2014/main" id="{46A623E5-B369-47A0-8C45-945D7AFEBFC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malt barley crop, did you apply fertilizer or manure at each timing? – and given the options of a) Applied in fall of previous year, b) in the spring before planting, c) in the spring at planting and d) after planting/in-crop.  For your 2023 malt barley crop, which fertilizer types did you apply at each timing?</a:t>
            </a:r>
          </a:p>
          <a:p>
            <a:pPr lvl="0">
              <a:defRPr/>
            </a:pPr>
            <a:r>
              <a:rPr lang="en-CA" dirty="0"/>
              <a:t>The chart illustrates the % of malt barley growers who indicated that they used this nutrient in malt barley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70367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40859-FA0E-9E8F-5805-F5459F97E737}"/>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a:t>
            </a:r>
            <a:r>
              <a:rPr lang="en-CA" sz="2400" u="none" kern="1200" dirty="0">
                <a:solidFill>
                  <a:schemeClr val="accent2"/>
                </a:solidFill>
                <a:effectLst/>
                <a:latin typeface="Calibri" pitchFamily="34" charset="0"/>
                <a:ea typeface="+mj-ea"/>
                <a:cs typeface="+mj-cs"/>
              </a:rPr>
              <a:t>Phosphorus (P₂O₅)</a:t>
            </a:r>
            <a:r>
              <a:rPr lang="en-CA" sz="2200" u="none" dirty="0"/>
              <a:t> Source in Malt Barley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rot="16200000">
            <a:off x="9073125" y="44641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9258918" y="4392852"/>
            <a:ext cx="219330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47% of malt barley acres received an application of MAP in 2023. </a:t>
            </a:r>
          </a:p>
        </p:txBody>
      </p:sp>
      <p:pic>
        <p:nvPicPr>
          <p:cNvPr id="20" name="Picture 19" descr="Asset 8.png">
            <a:hlinkClick r:id="rId5" action="ppaction://hlinksldjump"/>
            <a:extLst>
              <a:ext uri="{FF2B5EF4-FFF2-40B4-BE49-F238E27FC236}">
                <a16:creationId xmlns:a16="http://schemas.microsoft.com/office/drawing/2014/main" id="{6D537EAD-E352-4CA4-AF10-F0C306B9E600}"/>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4" name="Rectangle 3">
            <a:hlinkClick r:id="rId7" action="ppaction://hlinksldjump"/>
            <a:extLst>
              <a:ext uri="{FF2B5EF4-FFF2-40B4-BE49-F238E27FC236}">
                <a16:creationId xmlns:a16="http://schemas.microsoft.com/office/drawing/2014/main" id="{035D9BA8-AB5C-6E85-8287-93056205B27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951F1D1-C725-63C6-2E6F-6F93795280C6}"/>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51B3FF7D-D839-FEFF-C87D-0529E4C59D4E}"/>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120D551C-C684-CD65-3544-00F677C8F820}"/>
              </a:ext>
            </a:extLst>
          </p:cNvPr>
          <p:cNvGraphicFramePr>
            <a:graphicFrameLocks/>
          </p:cNvGraphicFramePr>
          <p:nvPr>
            <p:extLst>
              <p:ext uri="{D42A27DB-BD31-4B8C-83A1-F6EECF244321}">
                <p14:modId xmlns:p14="http://schemas.microsoft.com/office/powerpoint/2010/main" val="14977230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E7DC32E4-BB25-FAE4-FCB6-39AB8732822F}"/>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malt barley, how many acres of each fertilizer type did you apply?”</a:t>
            </a:r>
          </a:p>
          <a:p>
            <a:pPr lvl="0">
              <a:defRPr/>
            </a:pPr>
            <a:r>
              <a:rPr lang="en-US" dirty="0"/>
              <a:t>The chart illustrates the % of total malt barley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2071629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086F96-E4BB-5D4D-A572-DBFC6AA3F8B1}"/>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Malt Barley</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14" name="Picture 13" descr="Asset 8.png">
            <a:hlinkClick r:id="rId5" action="ppaction://hlinksldjump"/>
            <a:extLst>
              <a:ext uri="{FF2B5EF4-FFF2-40B4-BE49-F238E27FC236}">
                <a16:creationId xmlns:a16="http://schemas.microsoft.com/office/drawing/2014/main" id="{5CAE24EE-C1B1-4F13-AA57-7F49FCA7F459}"/>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E5CEA21E-CB76-DF93-1C46-0095CFDA52FC}"/>
              </a:ext>
            </a:extLst>
          </p:cNvPr>
          <p:cNvGraphicFramePr>
            <a:graphicFrameLocks/>
          </p:cNvGraphicFramePr>
          <p:nvPr>
            <p:extLst>
              <p:ext uri="{D42A27DB-BD31-4B8C-83A1-F6EECF244321}">
                <p14:modId xmlns:p14="http://schemas.microsoft.com/office/powerpoint/2010/main" val="77055595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FE58B14-1105-C184-91D0-27C9CBDD3AA2}"/>
              </a:ext>
            </a:extLst>
          </p:cNvPr>
          <p:cNvSpPr txBox="1"/>
          <p:nvPr/>
        </p:nvSpPr>
        <p:spPr>
          <a:xfrm>
            <a:off x="6627812" y="4751500"/>
            <a:ext cx="207883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An estimated </a:t>
            </a:r>
            <a:r>
              <a:rPr lang="en-US" sz="1000" dirty="0">
                <a:solidFill>
                  <a:srgbClr val="201B1A"/>
                </a:solidFill>
                <a:latin typeface="Calibri"/>
              </a:rPr>
              <a:t>4.3</a:t>
            </a:r>
            <a:r>
              <a:rPr kumimoji="0" lang="en-US" sz="1000" b="0" i="0" u="none" strike="noStrike" kern="1200" cap="none" spc="0" normalizeH="0" baseline="0" noProof="0" dirty="0">
                <a:ln>
                  <a:noFill/>
                </a:ln>
                <a:solidFill>
                  <a:srgbClr val="201B1A"/>
                </a:solidFill>
                <a:effectLst/>
                <a:uLnTx/>
                <a:uFillTx/>
                <a:latin typeface="Calibri"/>
                <a:ea typeface="+mn-ea"/>
                <a:cs typeface="+mn-cs"/>
              </a:rPr>
              <a:t> million pounds of P</a:t>
            </a:r>
            <a:r>
              <a:rPr kumimoji="0" lang="en-US" sz="1000" b="0" i="0" u="none" strike="noStrike" kern="1200" cap="none" spc="0" normalizeH="0" baseline="-25000" noProof="0" dirty="0">
                <a:ln>
                  <a:noFill/>
                </a:ln>
                <a:solidFill>
                  <a:srgbClr val="201B1A"/>
                </a:solidFill>
                <a:effectLst/>
                <a:uLnTx/>
                <a:uFillTx/>
                <a:latin typeface="Calibri"/>
                <a:ea typeface="+mn-ea"/>
                <a:cs typeface="+mn-cs"/>
              </a:rPr>
              <a:t>2</a:t>
            </a:r>
            <a:r>
              <a:rPr kumimoji="0" lang="en-US" sz="1000" b="0" i="0" u="none" strike="noStrike" kern="1200" cap="none" spc="0" normalizeH="0" baseline="0" noProof="0" dirty="0">
                <a:ln>
                  <a:noFill/>
                </a:ln>
                <a:solidFill>
                  <a:srgbClr val="201B1A"/>
                </a:solidFill>
                <a:effectLst/>
                <a:uLnTx/>
                <a:uFillTx/>
                <a:latin typeface="Calibri"/>
                <a:ea typeface="+mn-ea"/>
                <a:cs typeface="+mn-cs"/>
              </a:rPr>
              <a:t>O</a:t>
            </a:r>
            <a:r>
              <a:rPr kumimoji="0" lang="en-US" sz="1000" b="0" i="0" u="none" strike="noStrike" kern="1200" cap="none" spc="0" normalizeH="0" baseline="-25000" noProof="0" dirty="0">
                <a:ln>
                  <a:noFill/>
                </a:ln>
                <a:solidFill>
                  <a:srgbClr val="201B1A"/>
                </a:solidFill>
                <a:effectLst/>
                <a:uLnTx/>
                <a:uFillTx/>
                <a:latin typeface="Calibri"/>
                <a:ea typeface="+mn-ea"/>
                <a:cs typeface="+mn-cs"/>
              </a:rPr>
              <a:t>5</a:t>
            </a:r>
            <a:r>
              <a:rPr kumimoji="0" lang="en-US" sz="1000" b="0" i="0" u="none" strike="noStrike" kern="1200" cap="none" spc="0" normalizeH="0" baseline="0" noProof="0" dirty="0">
                <a:ln>
                  <a:noFill/>
                </a:ln>
                <a:solidFill>
                  <a:srgbClr val="201B1A"/>
                </a:solidFill>
                <a:effectLst/>
                <a:uLnTx/>
                <a:uFillTx/>
                <a:latin typeface="Calibri"/>
                <a:ea typeface="+mn-ea"/>
                <a:cs typeface="+mn-cs"/>
              </a:rPr>
              <a:t> was used in malt barley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phosphorus (P₂O₅) volume (000’s of pounds) that was used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3733327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7F9DA0-3E3C-9187-5568-3F21EE364C6A}"/>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Malt Barley</a:t>
            </a:r>
            <a:r>
              <a:rPr lang="en-CA" sz="2200" u="none" dirty="0"/>
              <a:t>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11" name="Picture 10" descr="Asset 8.png">
            <a:hlinkClick r:id="rId5" action="ppaction://hlinksldjump"/>
            <a:extLst>
              <a:ext uri="{FF2B5EF4-FFF2-40B4-BE49-F238E27FC236}">
                <a16:creationId xmlns:a16="http://schemas.microsoft.com/office/drawing/2014/main" id="{A7802A5F-D03B-4B31-B6E4-D05960EB3D8C}"/>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8A1E13DF-5307-4F92-05ED-B6201095828B}"/>
              </a:ext>
            </a:extLst>
          </p:cNvPr>
          <p:cNvGraphicFramePr>
            <a:graphicFrameLocks/>
          </p:cNvGraphicFramePr>
          <p:nvPr>
            <p:extLst>
              <p:ext uri="{D42A27DB-BD31-4B8C-83A1-F6EECF244321}">
                <p14:modId xmlns:p14="http://schemas.microsoft.com/office/powerpoint/2010/main" val="355933067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phosphorus (P₂O₅) volume (000’s of pounds) that was used in each year by application timing. The phosphorus (P₂O₅) volume was calculated from all sources of phosphorus (P₂O₅) contained in all fertilizer types.</a:t>
            </a:r>
          </a:p>
        </p:txBody>
      </p:sp>
    </p:spTree>
    <p:extLst>
      <p:ext uri="{BB962C8B-B14F-4D97-AF65-F5344CB8AC3E}">
        <p14:creationId xmlns:p14="http://schemas.microsoft.com/office/powerpoint/2010/main" val="2390467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A640E0-42FF-460C-9BC8-37C84AB1C5EC}"/>
              </a:ext>
            </a:extLst>
          </p:cNvPr>
          <p:cNvPicPr>
            <a:picLocks noChangeAspect="1"/>
          </p:cNvPicPr>
          <p:nvPr/>
        </p:nvPicPr>
        <p:blipFill>
          <a:blip r:embed="rId3"/>
          <a:stretch>
            <a:fillRect/>
          </a:stretch>
        </p:blipFill>
        <p:spPr>
          <a:xfrm>
            <a:off x="2648356" y="816898"/>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Malt Barley – All Timing</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19" name="Picture 18" descr="Asset 8.png">
            <a:hlinkClick r:id="rId5" action="ppaction://hlinksldjump"/>
            <a:extLst>
              <a:ext uri="{FF2B5EF4-FFF2-40B4-BE49-F238E27FC236}">
                <a16:creationId xmlns:a16="http://schemas.microsoft.com/office/drawing/2014/main" id="{29797195-E6DD-4D95-9745-BA9AA89278B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0" name="Rectangle 19">
            <a:hlinkClick r:id="rId7" action="ppaction://hlinksldjump"/>
            <a:extLst>
              <a:ext uri="{FF2B5EF4-FFF2-40B4-BE49-F238E27FC236}">
                <a16:creationId xmlns:a16="http://schemas.microsoft.com/office/drawing/2014/main" id="{326A25C9-C9A4-4053-B7B8-3B07AF54C07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3DCC4B9-0626-9B52-727D-0C40C2490B4C}"/>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958566DF-87E5-77E2-135D-C868132455F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2DC88D15-5526-EB6E-347D-5ADB4EC0D02E}"/>
              </a:ext>
            </a:extLst>
          </p:cNvPr>
          <p:cNvGraphicFramePr>
            <a:graphicFrameLocks/>
          </p:cNvGraphicFramePr>
          <p:nvPr>
            <p:extLst>
              <p:ext uri="{D42A27DB-BD31-4B8C-83A1-F6EECF244321}">
                <p14:modId xmlns:p14="http://schemas.microsoft.com/office/powerpoint/2010/main" val="410745723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E5CEA21E-CB76-DF93-1C46-0095CFDA52FC}"/>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Isosceles Triangle 3">
            <a:extLst>
              <a:ext uri="{FF2B5EF4-FFF2-40B4-BE49-F238E27FC236}">
                <a16:creationId xmlns:a16="http://schemas.microsoft.com/office/drawing/2014/main" id="{583739F9-4F15-078B-5F66-C9BD8D065AB2}"/>
              </a:ext>
            </a:extLst>
          </p:cNvPr>
          <p:cNvSpPr/>
          <p:nvPr/>
        </p:nvSpPr>
        <p:spPr>
          <a:xfrm>
            <a:off x="11123612" y="332414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9415232" y="3530553"/>
            <a:ext cx="218387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 higher % of the total Phosphorus (P₂O₅) volume was applied as MAP in 2023.</a:t>
            </a:r>
          </a:p>
        </p:txBody>
      </p:sp>
      <p:pic>
        <p:nvPicPr>
          <p:cNvPr id="16" name="Picture 15" descr="Asset 17.png">
            <a:extLst>
              <a:ext uri="{FF2B5EF4-FFF2-40B4-BE49-F238E27FC236}">
                <a16:creationId xmlns:a16="http://schemas.microsoft.com/office/drawing/2014/main" id="{108488A4-953F-4D20-96BD-87C4CC92C695}"/>
              </a:ext>
            </a:extLst>
          </p:cNvPr>
          <p:cNvPicPr>
            <a:picLocks noChangeAspect="1"/>
          </p:cNvPicPr>
          <p:nvPr/>
        </p:nvPicPr>
        <p:blipFill>
          <a:blip r:embed="rId12"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phosphorus (P₂O₅) volume applied at all timings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2031854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D1045B-F091-490B-805B-B38F0701FE8B}"/>
              </a:ext>
            </a:extLst>
          </p:cNvPr>
          <p:cNvPicPr>
            <a:picLocks noChangeAspect="1"/>
          </p:cNvPicPr>
          <p:nvPr/>
        </p:nvPicPr>
        <p:blipFill>
          <a:blip r:embed="rId3"/>
          <a:stretch>
            <a:fillRect/>
          </a:stretch>
        </p:blipFill>
        <p:spPr>
          <a:xfrm>
            <a:off x="2677267" y="788134"/>
            <a:ext cx="8949704" cy="582828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Malt Barley – At Planting</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19" name="Picture 18" descr="Asset 8.png">
            <a:hlinkClick r:id="rId5" action="ppaction://hlinksldjump"/>
            <a:extLst>
              <a:ext uri="{FF2B5EF4-FFF2-40B4-BE49-F238E27FC236}">
                <a16:creationId xmlns:a16="http://schemas.microsoft.com/office/drawing/2014/main" id="{29797195-E6DD-4D95-9745-BA9AA89278BA}"/>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3DCC4B9-0626-9B52-727D-0C40C2490B4C}"/>
              </a:ext>
            </a:extLst>
          </p:cNvPr>
          <p:cNvPicPr>
            <a:picLocks noChangeAspect="1"/>
          </p:cNvPicPr>
          <p:nvPr/>
        </p:nvPicPr>
        <p:blipFill>
          <a:blip r:embed="rId7"/>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958566DF-87E5-77E2-135D-C868132455FF}"/>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phosphorus (P₂O₅) volume applied at all timings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967480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611" y="609887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F1CB1299-8BD5-4FD1-8478-5F94128648D3}"/>
              </a:ext>
            </a:extLst>
          </p:cNvPr>
          <p:cNvPicPr>
            <a:picLocks noChangeAspect="1"/>
          </p:cNvPicPr>
          <p:nvPr/>
        </p:nvPicPr>
        <p:blipFill>
          <a:blip r:embed="rId4"/>
          <a:stretch>
            <a:fillRect/>
          </a:stretch>
        </p:blipFill>
        <p:spPr>
          <a:xfrm>
            <a:off x="7578669" y="6108648"/>
            <a:ext cx="182896" cy="182896"/>
          </a:xfrm>
          <a:prstGeom prst="rect">
            <a:avLst/>
          </a:prstGeom>
        </p:spPr>
      </p:pic>
      <p:pic>
        <p:nvPicPr>
          <p:cNvPr id="11" name="Picture 10">
            <a:extLst>
              <a:ext uri="{FF2B5EF4-FFF2-40B4-BE49-F238E27FC236}">
                <a16:creationId xmlns:a16="http://schemas.microsoft.com/office/drawing/2014/main" id="{ED18B522-4199-FEAC-8DB4-5516BED28EE4}"/>
              </a:ext>
            </a:extLst>
          </p:cNvPr>
          <p:cNvPicPr>
            <a:picLocks noChangeAspect="1"/>
          </p:cNvPicPr>
          <p:nvPr/>
        </p:nvPicPr>
        <p:blipFill>
          <a:blip r:embed="rId4"/>
          <a:stretch>
            <a:fillRect/>
          </a:stretch>
        </p:blipFill>
        <p:spPr>
          <a:xfrm>
            <a:off x="11134495" y="6105383"/>
            <a:ext cx="182896" cy="182896"/>
          </a:xfrm>
          <a:prstGeom prst="rect">
            <a:avLst/>
          </a:prstGeom>
        </p:spPr>
      </p:pic>
      <p:pic>
        <p:nvPicPr>
          <p:cNvPr id="5" name="Picture 4">
            <a:extLst>
              <a:ext uri="{FF2B5EF4-FFF2-40B4-BE49-F238E27FC236}">
                <a16:creationId xmlns:a16="http://schemas.microsoft.com/office/drawing/2014/main" id="{340B799B-51AC-7814-76A7-A96F7BC930C0}"/>
              </a:ext>
            </a:extLst>
          </p:cNvPr>
          <p:cNvPicPr>
            <a:picLocks noChangeAspect="1"/>
          </p:cNvPicPr>
          <p:nvPr/>
        </p:nvPicPr>
        <p:blipFill>
          <a:blip r:embed="rId5"/>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Malt Barley by Timing</a:t>
            </a:r>
            <a:endParaRPr lang="en-US" sz="2200" u="none" dirty="0"/>
          </a:p>
        </p:txBody>
      </p:sp>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18" name="Picture 17" descr="Asset 8.png">
            <a:hlinkClick r:id="rId7" action="ppaction://hlinksldjump"/>
            <a:extLst>
              <a:ext uri="{FF2B5EF4-FFF2-40B4-BE49-F238E27FC236}">
                <a16:creationId xmlns:a16="http://schemas.microsoft.com/office/drawing/2014/main" id="{8DA13D2A-CEF3-4D03-9552-3434F275CAA8}"/>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44C28927-AF5D-39ED-682A-FA4F952621CD}"/>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75CE8A0-0860-3EB5-A3CE-1773058A1702}"/>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3AE29A53-C31A-9CE6-4456-C4691330CEDE}"/>
              </a:ext>
            </a:extLst>
          </p:cNvPr>
          <p:cNvGraphicFramePr>
            <a:graphicFrameLocks/>
          </p:cNvGraphicFramePr>
          <p:nvPr>
            <p:extLst>
              <p:ext uri="{D42A27DB-BD31-4B8C-83A1-F6EECF244321}">
                <p14:modId xmlns:p14="http://schemas.microsoft.com/office/powerpoint/2010/main" val="240582952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3" name="Object 2">
                        <a:extLst>
                          <a:ext uri="{FF2B5EF4-FFF2-40B4-BE49-F238E27FC236}">
                            <a16:creationId xmlns:a16="http://schemas.microsoft.com/office/drawing/2014/main" id="{8A1E13DF-5307-4F92-05ED-B6201095828B}"/>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graphs illustrate the % of total phosphorus (P₂O₅) volume applied in malt barley that came from each fertilizer source.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3495810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387E89A-61B8-05B8-A1F0-C628A28CA286}"/>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Malt Barley Growers Using Each </a:t>
            </a:r>
            <a:r>
              <a:rPr lang="en-CA" sz="2400" u="none" kern="1200" dirty="0">
                <a:solidFill>
                  <a:schemeClr val="accent2"/>
                </a:solidFill>
                <a:effectLst/>
                <a:latin typeface="Calibri" pitchFamily="34" charset="0"/>
                <a:ea typeface="+mj-ea"/>
                <a:cs typeface="+mj-cs"/>
              </a:rPr>
              <a:t>Potassium (K₂O)</a:t>
            </a:r>
            <a:r>
              <a:rPr lang="en-CA" sz="2200" u="none" dirty="0"/>
              <a:t> Source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pic>
        <p:nvPicPr>
          <p:cNvPr id="19" name="Picture 18" descr="Asset 8.png">
            <a:hlinkClick r:id="rId6" action="ppaction://hlinksldjump"/>
            <a:extLst>
              <a:ext uri="{FF2B5EF4-FFF2-40B4-BE49-F238E27FC236}">
                <a16:creationId xmlns:a16="http://schemas.microsoft.com/office/drawing/2014/main" id="{03572EF5-C3B2-4663-8EB3-BB7B312FD80E}"/>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Isosceles Triangle 3">
            <a:extLst>
              <a:ext uri="{FF2B5EF4-FFF2-40B4-BE49-F238E27FC236}">
                <a16:creationId xmlns:a16="http://schemas.microsoft.com/office/drawing/2014/main" id="{8F0F9930-6262-264F-2496-BA1AD13303A4}"/>
              </a:ext>
            </a:extLst>
          </p:cNvPr>
          <p:cNvSpPr/>
          <p:nvPr/>
        </p:nvSpPr>
        <p:spPr>
          <a:xfrm>
            <a:off x="9252295" y="497840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5" name="TextBox 4">
            <a:extLst>
              <a:ext uri="{FF2B5EF4-FFF2-40B4-BE49-F238E27FC236}">
                <a16:creationId xmlns:a16="http://schemas.microsoft.com/office/drawing/2014/main" id="{9C536BE3-90CA-A2A1-9E17-A17BC427B1DA}"/>
              </a:ext>
            </a:extLst>
          </p:cNvPr>
          <p:cNvSpPr txBox="1"/>
          <p:nvPr/>
        </p:nvSpPr>
        <p:spPr>
          <a:xfrm>
            <a:off x="8702269" y="5173754"/>
            <a:ext cx="1676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30</a:t>
            </a:r>
            <a:r>
              <a:rPr kumimoji="0" lang="en-US" sz="1000" b="0" i="0" u="none" strike="noStrike" kern="1200" cap="none" spc="0" normalizeH="0" baseline="0" noProof="0" dirty="0">
                <a:ln>
                  <a:noFill/>
                </a:ln>
                <a:solidFill>
                  <a:srgbClr val="201B1A"/>
                </a:solidFill>
                <a:effectLst/>
                <a:uLnTx/>
                <a:uFillTx/>
                <a:latin typeface="Calibri"/>
                <a:ea typeface="+mn-ea"/>
                <a:cs typeface="+mn-cs"/>
              </a:rPr>
              <a:t>% of malt barley growers used dry potash in 2023.</a:t>
            </a:r>
          </a:p>
        </p:txBody>
      </p:sp>
      <p:pic>
        <p:nvPicPr>
          <p:cNvPr id="9" name="Picture 8">
            <a:extLst>
              <a:ext uri="{FF2B5EF4-FFF2-40B4-BE49-F238E27FC236}">
                <a16:creationId xmlns:a16="http://schemas.microsoft.com/office/drawing/2014/main" id="{98F36458-2FD4-31D3-7843-6A2FF23738C8}"/>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1B789C4C-D68E-6917-48CE-4C71F8750DD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25B82F2F-4077-39B2-0CC6-6528D84DA726}"/>
              </a:ext>
            </a:extLst>
          </p:cNvPr>
          <p:cNvGraphicFramePr>
            <a:graphicFrameLocks/>
          </p:cNvGraphicFramePr>
          <p:nvPr>
            <p:extLst>
              <p:ext uri="{D42A27DB-BD31-4B8C-83A1-F6EECF244321}">
                <p14:modId xmlns:p14="http://schemas.microsoft.com/office/powerpoint/2010/main" val="21542738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F694A773-320A-B62E-5EAC-B25570AD6001}"/>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malt barley crop, did you apply fertilizer or manure at each timing? – and given the options of a) Applied in fall of previous year, b) in the spring before planting, c) in the spring at planting and d) after planting/in-crop.  For your 2023 malt barley crop, which fertilizer types did you apply at each timing?</a:t>
            </a:r>
          </a:p>
          <a:p>
            <a:pPr lvl="0">
              <a:defRPr/>
            </a:pPr>
            <a:r>
              <a:rPr lang="en-CA" dirty="0"/>
              <a:t>The chart illustrates the % of malt barley growers who indicated that they used this nutrient and each fertilizer type in malt barley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591206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D76FDF-3228-F7AB-DEB6-73C345E5C1AC}"/>
              </a:ext>
            </a:extLst>
          </p:cNvPr>
          <p:cNvPicPr>
            <a:picLocks noChangeAspect="1"/>
          </p:cNvPicPr>
          <p:nvPr/>
        </p:nvPicPr>
        <p:blipFill>
          <a:blip r:embed="rId3"/>
          <a:stretch>
            <a:fillRect/>
          </a:stretch>
        </p:blipFill>
        <p:spPr>
          <a:xfrm>
            <a:off x="2648356" y="846154"/>
            <a:ext cx="8961897" cy="572099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Feed Barley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pic>
        <p:nvPicPr>
          <p:cNvPr id="4" name="Picture 3">
            <a:extLst>
              <a:ext uri="{FF2B5EF4-FFF2-40B4-BE49-F238E27FC236}">
                <a16:creationId xmlns:a16="http://schemas.microsoft.com/office/drawing/2014/main" id="{FD7CCA93-DA2F-4412-1436-ABD42A850E2C}"/>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86B77ABA-FD49-012D-98BB-B2D026C1C21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Separately for each timing, the charts illustrate the % of total feed barley acres that was treated with a primary potassium fertilizer by farm size, age and 4R program familiarity.</a:t>
            </a:r>
          </a:p>
          <a:p>
            <a:r>
              <a:rPr lang="en-CA" dirty="0"/>
              <a:t>Potassium only includes those fertilizer types where potassium is the primary component. A list can be accessed by clicking on the “A” button.</a:t>
            </a:r>
          </a:p>
        </p:txBody>
      </p:sp>
    </p:spTree>
    <p:extLst>
      <p:ext uri="{BB962C8B-B14F-4D97-AF65-F5344CB8AC3E}">
        <p14:creationId xmlns:p14="http://schemas.microsoft.com/office/powerpoint/2010/main" val="4052515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746400-E081-4CE3-AC9E-8B0FEE21B0C1}"/>
              </a:ext>
            </a:extLst>
          </p:cNvPr>
          <p:cNvPicPr>
            <a:picLocks noChangeAspect="1"/>
          </p:cNvPicPr>
          <p:nvPr/>
        </p:nvPicPr>
        <p:blipFill>
          <a:blip r:embed="rId3"/>
          <a:stretch>
            <a:fillRect/>
          </a:stretch>
        </p:blipFill>
        <p:spPr>
          <a:xfrm>
            <a:off x="4006516" y="5715000"/>
            <a:ext cx="182896" cy="182896"/>
          </a:xfrm>
          <a:prstGeom prst="rect">
            <a:avLst/>
          </a:prstGeom>
        </p:spPr>
      </p:pic>
      <p:pic>
        <p:nvPicPr>
          <p:cNvPr id="3" name="Picture 2">
            <a:extLst>
              <a:ext uri="{FF2B5EF4-FFF2-40B4-BE49-F238E27FC236}">
                <a16:creationId xmlns:a16="http://schemas.microsoft.com/office/drawing/2014/main" id="{3F2CD57C-32B6-15A6-38DD-824F8F9EC47C}"/>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Malt Barley Growers Using </a:t>
            </a:r>
            <a:r>
              <a:rPr lang="en-CA" sz="2400" u="none" kern="1200" dirty="0">
                <a:solidFill>
                  <a:schemeClr val="accent2"/>
                </a:solidFill>
                <a:effectLst/>
                <a:latin typeface="Calibri" pitchFamily="34" charset="0"/>
                <a:ea typeface="+mj-ea"/>
                <a:cs typeface="+mj-cs"/>
              </a:rPr>
              <a:t>Potassium (K₂O) </a:t>
            </a:r>
            <a:r>
              <a:rPr lang="en-CA" sz="2200" u="none" dirty="0"/>
              <a:t>in 2023</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6" name="Picture 15" descr="Asset 8.png">
            <a:hlinkClick r:id="rId6" action="ppaction://hlinksldjump"/>
            <a:extLst>
              <a:ext uri="{FF2B5EF4-FFF2-40B4-BE49-F238E27FC236}">
                <a16:creationId xmlns:a16="http://schemas.microsoft.com/office/drawing/2014/main" id="{46A623E5-B369-47A0-8C45-945D7AFEBFC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malt barley crop, did you apply fertilizer or manure at each timing? – and given the options of a) Applied in fall of previous year, b) in the spring before planting, c) in the spring at planting and d) after planting/in-crop.  For your 2023 malt barley crop, which fertilizer types did you apply at each timing?</a:t>
            </a:r>
          </a:p>
          <a:p>
            <a:pPr lvl="0">
              <a:defRPr/>
            </a:pPr>
            <a:r>
              <a:rPr lang="en-CA" dirty="0"/>
              <a:t>The chart illustrates the % of malt barley growers who indicated that they used this nutrient in malt barley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818598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F22451-15CB-6E0A-C2DD-1A0D37576B6C}"/>
              </a:ext>
            </a:extLst>
          </p:cNvPr>
          <p:cNvPicPr>
            <a:picLocks noChangeAspect="1"/>
          </p:cNvPicPr>
          <p:nvPr/>
        </p:nvPicPr>
        <p:blipFill>
          <a:blip r:embed="rId3"/>
          <a:stretch>
            <a:fillRect/>
          </a:stretch>
        </p:blipFill>
        <p:spPr>
          <a:xfrm>
            <a:off x="2653087" y="822996"/>
            <a:ext cx="8952435"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a:t>
            </a:r>
            <a:r>
              <a:rPr lang="en-CA" sz="2400" u="none" kern="1200" dirty="0">
                <a:solidFill>
                  <a:schemeClr val="accent2"/>
                </a:solidFill>
                <a:effectLst/>
                <a:latin typeface="Calibri" pitchFamily="34" charset="0"/>
                <a:ea typeface="+mj-ea"/>
                <a:cs typeface="+mj-cs"/>
              </a:rPr>
              <a:t>Potassium (K₂O) </a:t>
            </a:r>
            <a:r>
              <a:rPr lang="en-CA" sz="2200" u="none" dirty="0"/>
              <a:t>Source in Malt Barley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a:off x="9471685" y="497840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8304212" y="5173754"/>
            <a:ext cx="204030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3</a:t>
            </a:r>
            <a:r>
              <a:rPr kumimoji="0" lang="en-US" sz="1000" b="0" i="0" u="none" strike="noStrike" kern="1200" cap="none" spc="0" normalizeH="0" baseline="0" noProof="0" dirty="0">
                <a:ln>
                  <a:noFill/>
                </a:ln>
                <a:solidFill>
                  <a:srgbClr val="201B1A"/>
                </a:solidFill>
                <a:effectLst/>
                <a:uLnTx/>
                <a:uFillTx/>
                <a:latin typeface="Calibri"/>
                <a:ea typeface="+mn-ea"/>
                <a:cs typeface="+mn-cs"/>
              </a:rPr>
              <a:t>1% of malt barley acres received an application of dry potash in 2023.</a:t>
            </a:r>
          </a:p>
        </p:txBody>
      </p:sp>
      <p:pic>
        <p:nvPicPr>
          <p:cNvPr id="20" name="Picture 19" descr="Asset 8.png">
            <a:hlinkClick r:id="rId5" action="ppaction://hlinksldjump"/>
            <a:extLst>
              <a:ext uri="{FF2B5EF4-FFF2-40B4-BE49-F238E27FC236}">
                <a16:creationId xmlns:a16="http://schemas.microsoft.com/office/drawing/2014/main" id="{6D537EAD-E352-4CA4-AF10-F0C306B9E600}"/>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3" name="Rectangle 2">
            <a:hlinkClick r:id="rId7" action="ppaction://hlinksldjump"/>
            <a:extLst>
              <a:ext uri="{FF2B5EF4-FFF2-40B4-BE49-F238E27FC236}">
                <a16:creationId xmlns:a16="http://schemas.microsoft.com/office/drawing/2014/main" id="{259FC6DA-8BDB-19F1-39D5-6E3EA26826F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2AFB58D-ECBD-7668-AE72-4A524B17D4DC}"/>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FD8DDD4A-4980-BA8B-A8C4-2106CDC55748}"/>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E1B6769E-D33A-D49D-B7B5-4E14D7B07984}"/>
              </a:ext>
            </a:extLst>
          </p:cNvPr>
          <p:cNvGraphicFramePr>
            <a:graphicFrameLocks/>
          </p:cNvGraphicFramePr>
          <p:nvPr>
            <p:extLst>
              <p:ext uri="{D42A27DB-BD31-4B8C-83A1-F6EECF244321}">
                <p14:modId xmlns:p14="http://schemas.microsoft.com/office/powerpoint/2010/main" val="167733330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0" name="Object 9">
                        <a:extLst>
                          <a:ext uri="{FF2B5EF4-FFF2-40B4-BE49-F238E27FC236}">
                            <a16:creationId xmlns:a16="http://schemas.microsoft.com/office/drawing/2014/main" id="{120D551C-C684-CD65-3544-00F677C8F820}"/>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malt barley, how many acres of each fertilizer type did you apply?”</a:t>
            </a:r>
          </a:p>
          <a:p>
            <a:pPr lvl="0">
              <a:defRPr/>
            </a:pPr>
            <a:r>
              <a:rPr lang="en-US" dirty="0"/>
              <a:t>The chart illustrates the % of total malt barley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2409278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3C7800-9D2C-0B4B-55C6-175C52C23697}"/>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Malt Barley</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14" name="Picture 13" descr="Asset 8.png">
            <a:hlinkClick r:id="rId5" action="ppaction://hlinksldjump"/>
            <a:extLst>
              <a:ext uri="{FF2B5EF4-FFF2-40B4-BE49-F238E27FC236}">
                <a16:creationId xmlns:a16="http://schemas.microsoft.com/office/drawing/2014/main" id="{78457805-8752-48A3-ABF1-D00DBC5C5189}"/>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2B26B9EB-7CE4-3F21-86B8-1D1522192A00}"/>
              </a:ext>
            </a:extLst>
          </p:cNvPr>
          <p:cNvGraphicFramePr>
            <a:graphicFrameLocks/>
          </p:cNvGraphicFramePr>
          <p:nvPr>
            <p:extLst>
              <p:ext uri="{D42A27DB-BD31-4B8C-83A1-F6EECF244321}">
                <p14:modId xmlns:p14="http://schemas.microsoft.com/office/powerpoint/2010/main" val="288844627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77E9206-AE49-1FD7-776D-002402A15ABC}"/>
              </a:ext>
            </a:extLst>
          </p:cNvPr>
          <p:cNvSpPr txBox="1"/>
          <p:nvPr/>
        </p:nvSpPr>
        <p:spPr>
          <a:xfrm>
            <a:off x="7484529" y="47625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An estimated 2.0 million pounds of K</a:t>
            </a:r>
            <a:r>
              <a:rPr kumimoji="0" lang="en-US" sz="1000" b="0" i="0" u="none" strike="noStrike" kern="1200" cap="none" spc="0" normalizeH="0" baseline="-25000" noProof="0" dirty="0">
                <a:ln>
                  <a:noFill/>
                </a:ln>
                <a:solidFill>
                  <a:srgbClr val="201B1A"/>
                </a:solidFill>
                <a:effectLst/>
                <a:uLnTx/>
                <a:uFillTx/>
                <a:latin typeface="Calibri"/>
                <a:ea typeface="+mn-ea"/>
                <a:cs typeface="+mn-cs"/>
              </a:rPr>
              <a:t>2</a:t>
            </a:r>
            <a:r>
              <a:rPr kumimoji="0" lang="en-US" sz="1000" b="0" i="0" u="none" strike="noStrike" kern="1200" cap="none" spc="0" normalizeH="0" baseline="0" noProof="0" dirty="0">
                <a:ln>
                  <a:noFill/>
                </a:ln>
                <a:solidFill>
                  <a:srgbClr val="201B1A"/>
                </a:solidFill>
                <a:effectLst/>
                <a:uLnTx/>
                <a:uFillTx/>
                <a:latin typeface="Calibri"/>
                <a:ea typeface="+mn-ea"/>
                <a:cs typeface="+mn-cs"/>
              </a:rPr>
              <a:t>O was used in malt barley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potassium (K₂O) volume (000’s of pounds) that was used in each year. The potassium (K₂O) volume was calculated from all sources of potassium (K₂O) contained in all fertilizer types.</a:t>
            </a:r>
          </a:p>
        </p:txBody>
      </p:sp>
    </p:spTree>
    <p:extLst>
      <p:ext uri="{BB962C8B-B14F-4D97-AF65-F5344CB8AC3E}">
        <p14:creationId xmlns:p14="http://schemas.microsoft.com/office/powerpoint/2010/main" val="3727771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328F8D-A833-CF40-7848-CF7189C910AA}"/>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Malt Barley</a:t>
            </a:r>
            <a:r>
              <a:rPr lang="en-CA" sz="2200" u="none" dirty="0"/>
              <a:t>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12" name="Picture 11" descr="Asset 8.png">
            <a:hlinkClick r:id="rId5" action="ppaction://hlinksldjump"/>
            <a:extLst>
              <a:ext uri="{FF2B5EF4-FFF2-40B4-BE49-F238E27FC236}">
                <a16:creationId xmlns:a16="http://schemas.microsoft.com/office/drawing/2014/main" id="{AD1AE1C3-6CB9-40B5-BCF0-6A60A2B61FF8}"/>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270AB3EA-ECAB-7399-1CA3-A40ED34FFB14}"/>
              </a:ext>
            </a:extLst>
          </p:cNvPr>
          <p:cNvGraphicFramePr>
            <a:graphicFrameLocks/>
          </p:cNvGraphicFramePr>
          <p:nvPr>
            <p:extLst>
              <p:ext uri="{D42A27DB-BD31-4B8C-83A1-F6EECF244321}">
                <p14:modId xmlns:p14="http://schemas.microsoft.com/office/powerpoint/2010/main" val="48061798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potassium (K₂O) volume (000’s of pounds) that was used in each year by application timing. The potassium (K₂O) volume was calculated from all sources of potassium (K₂O) contained in all fertilizer types.</a:t>
            </a:r>
          </a:p>
        </p:txBody>
      </p:sp>
    </p:spTree>
    <p:extLst>
      <p:ext uri="{BB962C8B-B14F-4D97-AF65-F5344CB8AC3E}">
        <p14:creationId xmlns:p14="http://schemas.microsoft.com/office/powerpoint/2010/main" val="545003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7693C4-7F75-4556-9D1A-2354CFBAD632}"/>
              </a:ext>
            </a:extLst>
          </p:cNvPr>
          <p:cNvPicPr>
            <a:picLocks noChangeAspect="1"/>
          </p:cNvPicPr>
          <p:nvPr/>
        </p:nvPicPr>
        <p:blipFill>
          <a:blip r:embed="rId2"/>
          <a:stretch>
            <a:fillRect/>
          </a:stretch>
        </p:blipFill>
        <p:spPr>
          <a:xfrm>
            <a:off x="2648356" y="816900"/>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Fertilizer Source in Malt Barley - All Timings</a:t>
            </a:r>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potassium (K₂O) volume applied at all timings that was provided by each fertilizer type. The potassium (K₂O) volume was calculated from all sources of potassium (K₂O) contained in all fertilizer types.</a:t>
            </a:r>
          </a:p>
        </p:txBody>
      </p:sp>
      <p:pic>
        <p:nvPicPr>
          <p:cNvPr id="20" name="Picture 19" descr="Asset 8.png">
            <a:hlinkClick r:id="rId4" action="ppaction://hlinksldjump"/>
            <a:extLst>
              <a:ext uri="{FF2B5EF4-FFF2-40B4-BE49-F238E27FC236}">
                <a16:creationId xmlns:a16="http://schemas.microsoft.com/office/drawing/2014/main" id="{0386B45F-682A-4304-95D7-C2A636F9666B}"/>
              </a:ext>
            </a:extLst>
          </p:cNvPr>
          <p:cNvPicPr>
            <a:picLocks noChangeAspect="1"/>
          </p:cNvPicPr>
          <p:nvPr/>
        </p:nvPicPr>
        <p:blipFill>
          <a:blip r:embed="rId5" cstate="print"/>
          <a:stretch>
            <a:fillRect/>
          </a:stretch>
        </p:blipFill>
        <p:spPr>
          <a:xfrm>
            <a:off x="1371600" y="5178212"/>
            <a:ext cx="301752" cy="171642"/>
          </a:xfrm>
          <a:prstGeom prst="rect">
            <a:avLst/>
          </a:prstGeom>
        </p:spPr>
      </p:pic>
      <p:sp>
        <p:nvSpPr>
          <p:cNvPr id="21" name="Rectangle 20">
            <a:hlinkClick r:id="rId6" action="ppaction://hlinksldjump"/>
            <a:extLst>
              <a:ext uri="{FF2B5EF4-FFF2-40B4-BE49-F238E27FC236}">
                <a16:creationId xmlns:a16="http://schemas.microsoft.com/office/drawing/2014/main" id="{808F47B0-1435-4123-AFAC-A0172AE5594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p:cNvSpPr txBox="1"/>
          <p:nvPr/>
        </p:nvSpPr>
        <p:spPr>
          <a:xfrm>
            <a:off x="7609390" y="3581400"/>
            <a:ext cx="192162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77% of the potassium volume in malt barley was applied as potash.</a:t>
            </a:r>
          </a:p>
        </p:txBody>
      </p:sp>
      <p:pic>
        <p:nvPicPr>
          <p:cNvPr id="3" name="Picture 2">
            <a:extLst>
              <a:ext uri="{FF2B5EF4-FFF2-40B4-BE49-F238E27FC236}">
                <a16:creationId xmlns:a16="http://schemas.microsoft.com/office/drawing/2014/main" id="{AD0DB0B8-6150-B5E8-3D2B-109FB0D1F309}"/>
              </a:ext>
            </a:extLst>
          </p:cNvPr>
          <p:cNvPicPr>
            <a:picLocks noChangeAspect="1"/>
          </p:cNvPicPr>
          <p:nvPr/>
        </p:nvPicPr>
        <p:blipFill>
          <a:blip r:embed="rId7"/>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0502B400-A69D-E3B7-BD98-A56B408A3E48}"/>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A7BDC2BF-E71E-CDA0-8C3B-B3B6C014470B}"/>
              </a:ext>
            </a:extLst>
          </p:cNvPr>
          <p:cNvGraphicFramePr>
            <a:graphicFrameLocks/>
          </p:cNvGraphicFramePr>
          <p:nvPr>
            <p:extLst>
              <p:ext uri="{D42A27DB-BD31-4B8C-83A1-F6EECF244321}">
                <p14:modId xmlns:p14="http://schemas.microsoft.com/office/powerpoint/2010/main" val="29466957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2B26B9EB-7CE4-3F21-86B8-1D1522192A00}"/>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2701336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550" y="610533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038918A6-846D-4AB5-71E4-ED91F03B620E}"/>
              </a:ext>
            </a:extLst>
          </p:cNvPr>
          <p:cNvPicPr>
            <a:picLocks noChangeAspect="1"/>
          </p:cNvPicPr>
          <p:nvPr/>
        </p:nvPicPr>
        <p:blipFill>
          <a:blip r:embed="rId4"/>
          <a:stretch>
            <a:fillRect/>
          </a:stretch>
        </p:blipFill>
        <p:spPr>
          <a:xfrm>
            <a:off x="9733350" y="6104998"/>
            <a:ext cx="182896" cy="182896"/>
          </a:xfrm>
          <a:prstGeom prst="rect">
            <a:avLst/>
          </a:prstGeom>
        </p:spPr>
      </p:pic>
      <p:pic>
        <p:nvPicPr>
          <p:cNvPr id="6" name="Picture 5">
            <a:extLst>
              <a:ext uri="{FF2B5EF4-FFF2-40B4-BE49-F238E27FC236}">
                <a16:creationId xmlns:a16="http://schemas.microsoft.com/office/drawing/2014/main" id="{87AAC8FC-FD8A-EDB1-CD37-803831D6EB1C}"/>
              </a:ext>
            </a:extLst>
          </p:cNvPr>
          <p:cNvPicPr>
            <a:picLocks noChangeAspect="1"/>
          </p:cNvPicPr>
          <p:nvPr/>
        </p:nvPicPr>
        <p:blipFill>
          <a:blip r:embed="rId5"/>
          <a:stretch>
            <a:fillRect/>
          </a:stretch>
        </p:blipFill>
        <p:spPr>
          <a:xfrm>
            <a:off x="3588619" y="826044"/>
            <a:ext cx="708137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Potassium (K₂O) Fertilizer Source in Malt Barley by Timing</a:t>
            </a:r>
            <a:endParaRPr lang="en-US" sz="2200" u="none" dirty="0"/>
          </a:p>
        </p:txBody>
      </p:sp>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18" name="Picture 17" descr="Asset 8.png">
            <a:hlinkClick r:id="rId7" action="ppaction://hlinksldjump"/>
            <a:extLst>
              <a:ext uri="{FF2B5EF4-FFF2-40B4-BE49-F238E27FC236}">
                <a16:creationId xmlns:a16="http://schemas.microsoft.com/office/drawing/2014/main" id="{88AB4C42-49D1-4392-8F14-C9D63E8F47F8}"/>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2D93E964-1D15-CBA8-A912-821B646A0C0B}"/>
              </a:ext>
            </a:extLst>
          </p:cNvPr>
          <p:cNvPicPr>
            <a:picLocks noChangeAspect="1"/>
          </p:cNvPicPr>
          <p:nvPr/>
        </p:nvPicPr>
        <p:blipFill>
          <a:blip r:embed="rId9"/>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0407B774-9490-B36A-33B9-649E6501CC38}"/>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A2E3ED81-56C8-CE00-B20D-A11259FDB00B}"/>
              </a:ext>
            </a:extLst>
          </p:cNvPr>
          <p:cNvGraphicFramePr>
            <a:graphicFrameLocks/>
          </p:cNvGraphicFramePr>
          <p:nvPr>
            <p:extLst>
              <p:ext uri="{D42A27DB-BD31-4B8C-83A1-F6EECF244321}">
                <p14:modId xmlns:p14="http://schemas.microsoft.com/office/powerpoint/2010/main" val="73785099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3" name="Object 2">
                        <a:extLst>
                          <a:ext uri="{FF2B5EF4-FFF2-40B4-BE49-F238E27FC236}">
                            <a16:creationId xmlns:a16="http://schemas.microsoft.com/office/drawing/2014/main" id="{270AB3EA-ECAB-7399-1CA3-A40ED34FFB14}"/>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graphs illustrate the % of total potassium (K₂O) volume applied in malt barley that came from each fertilizer source.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378687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3FBA47-0D16-FE82-861F-BCB9B0AABB09}"/>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Malt Barley Growers Using Each Sulphur Source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pic>
        <p:nvPicPr>
          <p:cNvPr id="19" name="Picture 18" descr="Asset 8.png">
            <a:hlinkClick r:id="rId6" action="ppaction://hlinksldjump"/>
            <a:extLst>
              <a:ext uri="{FF2B5EF4-FFF2-40B4-BE49-F238E27FC236}">
                <a16:creationId xmlns:a16="http://schemas.microsoft.com/office/drawing/2014/main" id="{03572EF5-C3B2-4663-8EB3-BB7B312FD80E}"/>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9" name="Isosceles Triangle 8">
            <a:extLst>
              <a:ext uri="{FF2B5EF4-FFF2-40B4-BE49-F238E27FC236}">
                <a16:creationId xmlns:a16="http://schemas.microsoft.com/office/drawing/2014/main" id="{795CE490-5638-5AA7-32CD-DC08A46060AF}"/>
              </a:ext>
            </a:extLst>
          </p:cNvPr>
          <p:cNvSpPr/>
          <p:nvPr/>
        </p:nvSpPr>
        <p:spPr>
          <a:xfrm rot="16200000">
            <a:off x="6493414" y="420471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5" name="TextBox 4">
            <a:extLst>
              <a:ext uri="{FF2B5EF4-FFF2-40B4-BE49-F238E27FC236}">
                <a16:creationId xmlns:a16="http://schemas.microsoft.com/office/drawing/2014/main" id="{41EFCDB6-F9EA-8A33-0E66-4C6681211EEF}"/>
              </a:ext>
            </a:extLst>
          </p:cNvPr>
          <p:cNvSpPr txBox="1"/>
          <p:nvPr/>
        </p:nvSpPr>
        <p:spPr>
          <a:xfrm>
            <a:off x="6674467" y="4133462"/>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8% of </a:t>
            </a:r>
            <a:r>
              <a:rPr lang="en-US" sz="1000" dirty="0">
                <a:solidFill>
                  <a:srgbClr val="201B1A"/>
                </a:solidFill>
                <a:latin typeface="Calibri"/>
              </a:rPr>
              <a:t>malt barley</a:t>
            </a:r>
            <a:r>
              <a:rPr kumimoji="0" lang="en-US" sz="1000" b="0" i="0" u="none" strike="noStrike" kern="1200" cap="none" spc="0" normalizeH="0" baseline="0" noProof="0" dirty="0">
                <a:ln>
                  <a:noFill/>
                </a:ln>
                <a:solidFill>
                  <a:srgbClr val="201B1A"/>
                </a:solidFill>
                <a:effectLst/>
                <a:uLnTx/>
                <a:uFillTx/>
                <a:latin typeface="Calibri"/>
                <a:ea typeface="+mn-ea"/>
                <a:cs typeface="+mn-cs"/>
              </a:rPr>
              <a:t> growers used ammonium thiosulphate in 2023.</a:t>
            </a:r>
          </a:p>
        </p:txBody>
      </p:sp>
      <p:pic>
        <p:nvPicPr>
          <p:cNvPr id="4" name="Picture 3">
            <a:extLst>
              <a:ext uri="{FF2B5EF4-FFF2-40B4-BE49-F238E27FC236}">
                <a16:creationId xmlns:a16="http://schemas.microsoft.com/office/drawing/2014/main" id="{19CAD184-C636-A03A-0172-EE4728BE39F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A1530E0E-5DF4-8148-EC93-CC31376E8B18}"/>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5" name="Object 14">
            <a:extLst>
              <a:ext uri="{FF2B5EF4-FFF2-40B4-BE49-F238E27FC236}">
                <a16:creationId xmlns:a16="http://schemas.microsoft.com/office/drawing/2014/main" id="{31CC6A1F-2054-E157-E46F-E26443627287}"/>
              </a:ext>
            </a:extLst>
          </p:cNvPr>
          <p:cNvGraphicFramePr>
            <a:graphicFrameLocks/>
          </p:cNvGraphicFramePr>
          <p:nvPr>
            <p:extLst>
              <p:ext uri="{D42A27DB-BD31-4B8C-83A1-F6EECF244321}">
                <p14:modId xmlns:p14="http://schemas.microsoft.com/office/powerpoint/2010/main" val="222281633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F694A773-320A-B62E-5EAC-B25570AD6001}"/>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malt barley crop, did you apply fertilizer or manure at each timing? – and given the options of a) Applied in fall of previous year, b) in the spring before planting, c) in the spring at planting and d) after planting/in-crop.  For your 2023 malt barley crop, which fertilizer types did you apply at each timing?</a:t>
            </a:r>
          </a:p>
          <a:p>
            <a:pPr lvl="0">
              <a:defRPr/>
            </a:pPr>
            <a:r>
              <a:rPr lang="en-CA" dirty="0"/>
              <a:t>The chart illustrates the % of malt barley growers who indicated that they used this nutrient and each fertilizer type in malt barley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227168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D4B82AD-1477-4CB1-B838-0BD0517A4DB1}"/>
              </a:ext>
            </a:extLst>
          </p:cNvPr>
          <p:cNvPicPr>
            <a:picLocks noChangeAspect="1"/>
          </p:cNvPicPr>
          <p:nvPr/>
        </p:nvPicPr>
        <p:blipFill>
          <a:blip r:embed="rId3"/>
          <a:stretch>
            <a:fillRect/>
          </a:stretch>
        </p:blipFill>
        <p:spPr>
          <a:xfrm>
            <a:off x="4015660" y="5702792"/>
            <a:ext cx="182896" cy="182896"/>
          </a:xfrm>
          <a:prstGeom prst="rect">
            <a:avLst/>
          </a:prstGeom>
        </p:spPr>
      </p:pic>
      <p:pic>
        <p:nvPicPr>
          <p:cNvPr id="5" name="Picture 4">
            <a:extLst>
              <a:ext uri="{FF2B5EF4-FFF2-40B4-BE49-F238E27FC236}">
                <a16:creationId xmlns:a16="http://schemas.microsoft.com/office/drawing/2014/main" id="{69A30D2E-FC77-9C98-4E1B-68DE7947AFF5}"/>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Malt Barley Growers Using Sulphur</a:t>
            </a:r>
            <a:r>
              <a:rPr lang="en-CA" sz="2400" u="none" kern="1200" dirty="0">
                <a:solidFill>
                  <a:schemeClr val="accent2"/>
                </a:solidFill>
                <a:effectLst/>
                <a:latin typeface="Calibri" pitchFamily="34" charset="0"/>
                <a:ea typeface="+mj-ea"/>
                <a:cs typeface="+mj-cs"/>
              </a:rPr>
              <a:t> </a:t>
            </a:r>
            <a:r>
              <a:rPr lang="en-CA" sz="2200" u="none" dirty="0"/>
              <a:t>in 2023</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any fertilizer type that contains the nutrient.</a:t>
            </a:r>
          </a:p>
        </p:txBody>
      </p:sp>
      <p:pic>
        <p:nvPicPr>
          <p:cNvPr id="16" name="Picture 15" descr="Asset 8.png">
            <a:hlinkClick r:id="rId6" action="ppaction://hlinksldjump"/>
            <a:extLst>
              <a:ext uri="{FF2B5EF4-FFF2-40B4-BE49-F238E27FC236}">
                <a16:creationId xmlns:a16="http://schemas.microsoft.com/office/drawing/2014/main" id="{46A623E5-B369-47A0-8C45-945D7AFEBFC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malt barley crop, did you apply fertilizer or manure at each timing? – and given the options of a) Applied in fall of previous year, b) in the spring before planting, c) in the spring at planting and d) after planting/in-crop.  For your 2023 malt barley crop, which fertilizer types did you apply at each timing?</a:t>
            </a:r>
          </a:p>
          <a:p>
            <a:pPr lvl="0">
              <a:defRPr/>
            </a:pPr>
            <a:r>
              <a:rPr lang="en-CA" dirty="0"/>
              <a:t>The chart illustrates the % of malt barley growers who indicated that they used this nutrient in malt barley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252998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A9867E-5BEA-D946-D2FF-68D056F2AA47}"/>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Sulphur</a:t>
            </a:r>
            <a:r>
              <a:rPr lang="en-CA" sz="2400" u="none" kern="1200" dirty="0">
                <a:solidFill>
                  <a:schemeClr val="accent2"/>
                </a:solidFill>
                <a:effectLst/>
                <a:latin typeface="Calibri" pitchFamily="34" charset="0"/>
                <a:ea typeface="+mj-ea"/>
                <a:cs typeface="+mj-cs"/>
              </a:rPr>
              <a:t> </a:t>
            </a:r>
            <a:r>
              <a:rPr lang="en-CA" sz="2200" u="none" dirty="0"/>
              <a:t>Source in Malt Barley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sp>
        <p:nvSpPr>
          <p:cNvPr id="14" name="Isosceles Triangle 13"/>
          <p:cNvSpPr/>
          <p:nvPr/>
        </p:nvSpPr>
        <p:spPr>
          <a:xfrm rot="16200000">
            <a:off x="7185406" y="496403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5" name="TextBox 14"/>
          <p:cNvSpPr txBox="1"/>
          <p:nvPr/>
        </p:nvSpPr>
        <p:spPr>
          <a:xfrm>
            <a:off x="7332862" y="4869087"/>
            <a:ext cx="251105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10</a:t>
            </a:r>
            <a:r>
              <a:rPr kumimoji="0" lang="en-US" sz="1000" b="0" i="0" u="none" strike="noStrike" kern="1200" cap="none" spc="0" normalizeH="0" baseline="0" noProof="0" dirty="0">
                <a:ln>
                  <a:noFill/>
                </a:ln>
                <a:solidFill>
                  <a:srgbClr val="201B1A"/>
                </a:solidFill>
                <a:effectLst/>
                <a:uLnTx/>
                <a:uFillTx/>
                <a:latin typeface="Calibri"/>
                <a:ea typeface="+mn-ea"/>
                <a:cs typeface="+mn-cs"/>
              </a:rPr>
              <a:t>% of malt barley acres received an application of elemental Sulphur in 2023.</a:t>
            </a:r>
          </a:p>
        </p:txBody>
      </p:sp>
      <p:pic>
        <p:nvPicPr>
          <p:cNvPr id="20" name="Picture 19" descr="Asset 8.png">
            <a:hlinkClick r:id="rId5" action="ppaction://hlinksldjump"/>
            <a:extLst>
              <a:ext uri="{FF2B5EF4-FFF2-40B4-BE49-F238E27FC236}">
                <a16:creationId xmlns:a16="http://schemas.microsoft.com/office/drawing/2014/main" id="{6D537EAD-E352-4CA4-AF10-F0C306B9E600}"/>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4" name="Rectangle 3">
            <a:hlinkClick r:id="rId7" action="ppaction://hlinksldjump"/>
            <a:extLst>
              <a:ext uri="{FF2B5EF4-FFF2-40B4-BE49-F238E27FC236}">
                <a16:creationId xmlns:a16="http://schemas.microsoft.com/office/drawing/2014/main" id="{EF314E48-CD85-1B3C-F56D-5D47BCB9DBF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85CDFBA-57C7-D4C1-5428-B837CF350AA8}"/>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E2EE0DAF-AB11-36FF-44AD-4DAD89F9A510}"/>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9E459D50-386D-8DE9-E474-ACAB407C4BA7}"/>
              </a:ext>
            </a:extLst>
          </p:cNvPr>
          <p:cNvGraphicFramePr>
            <a:graphicFrameLocks/>
          </p:cNvGraphicFramePr>
          <p:nvPr>
            <p:extLst>
              <p:ext uri="{D42A27DB-BD31-4B8C-83A1-F6EECF244321}">
                <p14:modId xmlns:p14="http://schemas.microsoft.com/office/powerpoint/2010/main" val="33945692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0" name="Object 9">
                        <a:extLst>
                          <a:ext uri="{FF2B5EF4-FFF2-40B4-BE49-F238E27FC236}">
                            <a16:creationId xmlns:a16="http://schemas.microsoft.com/office/drawing/2014/main" id="{120D551C-C684-CD65-3544-00F677C8F820}"/>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malt barley, how many acres of each fertilizer type did you apply?”</a:t>
            </a:r>
          </a:p>
          <a:p>
            <a:pPr lvl="0">
              <a:defRPr/>
            </a:pPr>
            <a:r>
              <a:rPr lang="en-US" dirty="0"/>
              <a:t>The chart illustrates the % of total malt barley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1322493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0A7589-2802-52EA-1F52-775CE7F31B54}"/>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Malt Barley</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14" name="Picture 13" descr="Asset 8.png">
            <a:hlinkClick r:id="rId5" action="ppaction://hlinksldjump"/>
            <a:extLst>
              <a:ext uri="{FF2B5EF4-FFF2-40B4-BE49-F238E27FC236}">
                <a16:creationId xmlns:a16="http://schemas.microsoft.com/office/drawing/2014/main" id="{F0A2E7A0-5D4F-41C4-BF0A-2AFB2DE56ECC}"/>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F080C416-8A3B-3F7C-D0FC-5CFF8D80B6BA}"/>
              </a:ext>
            </a:extLst>
          </p:cNvPr>
          <p:cNvGraphicFramePr>
            <a:graphicFrameLocks/>
          </p:cNvGraphicFramePr>
          <p:nvPr>
            <p:extLst>
              <p:ext uri="{D42A27DB-BD31-4B8C-83A1-F6EECF244321}">
                <p14:modId xmlns:p14="http://schemas.microsoft.com/office/powerpoint/2010/main" val="8827384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87544BD0-CA0D-1100-C273-1477F9EFE8CD}"/>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7775110-CB67-82B9-4650-9696346047B2}"/>
              </a:ext>
            </a:extLst>
          </p:cNvPr>
          <p:cNvGraphicFramePr>
            <a:graphicFrameLocks/>
          </p:cNvGraphicFramePr>
          <p:nvPr>
            <p:extLst>
              <p:ext uri="{D42A27DB-BD31-4B8C-83A1-F6EECF244321}">
                <p14:modId xmlns:p14="http://schemas.microsoft.com/office/powerpoint/2010/main" val="44596036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FDB57D2-BD17-D3DA-7CF0-714C2E8D1980}"/>
              </a:ext>
            </a:extLst>
          </p:cNvPr>
          <p:cNvSpPr txBox="1"/>
          <p:nvPr/>
        </p:nvSpPr>
        <p:spPr>
          <a:xfrm>
            <a:off x="7847012" y="4627880"/>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An estimated </a:t>
            </a:r>
            <a:r>
              <a:rPr lang="en-US" sz="1000" dirty="0">
                <a:solidFill>
                  <a:srgbClr val="201B1A"/>
                </a:solidFill>
                <a:latin typeface="Calibri"/>
              </a:rPr>
              <a:t>1 million </a:t>
            </a:r>
            <a:r>
              <a:rPr kumimoji="0" lang="en-US" sz="1000" b="0" i="0" u="none" strike="noStrike" kern="1200" cap="none" spc="0" normalizeH="0" baseline="0" noProof="0" dirty="0">
                <a:ln>
                  <a:noFill/>
                </a:ln>
                <a:solidFill>
                  <a:srgbClr val="201B1A"/>
                </a:solidFill>
                <a:effectLst/>
                <a:uLnTx/>
                <a:uFillTx/>
                <a:latin typeface="Calibri"/>
                <a:ea typeface="+mn-ea"/>
                <a:cs typeface="+mn-cs"/>
              </a:rPr>
              <a:t>pounds of Sulphur was used in malt barley in 2023.</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sulphur volume (000’s of pounds) that was used in each year. The sulphur volume was calculated from all sources of sulphur contained in all fertilizer types.</a:t>
            </a:r>
          </a:p>
        </p:txBody>
      </p:sp>
    </p:spTree>
    <p:extLst>
      <p:ext uri="{BB962C8B-B14F-4D97-AF65-F5344CB8AC3E}">
        <p14:creationId xmlns:p14="http://schemas.microsoft.com/office/powerpoint/2010/main" val="1846463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9C1C07-560D-BDD8-4275-4B4A83F7E5B7}"/>
              </a:ext>
            </a:extLst>
          </p:cNvPr>
          <p:cNvPicPr>
            <a:picLocks noChangeAspect="1"/>
          </p:cNvPicPr>
          <p:nvPr/>
        </p:nvPicPr>
        <p:blipFill>
          <a:blip r:embed="rId4"/>
          <a:stretch>
            <a:fillRect/>
          </a:stretch>
        </p:blipFill>
        <p:spPr>
          <a:xfrm>
            <a:off x="2654778" y="826044"/>
            <a:ext cx="894905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Feed Barley - % Crop Acres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20" name="TextBox 19">
            <a:extLst>
              <a:ext uri="{FF2B5EF4-FFF2-40B4-BE49-F238E27FC236}">
                <a16:creationId xmlns:a16="http://schemas.microsoft.com/office/drawing/2014/main" id="{2580BB1B-1347-44A7-B46A-F11460B65149}"/>
              </a:ext>
            </a:extLst>
          </p:cNvPr>
          <p:cNvSpPr txBox="1"/>
          <p:nvPr/>
        </p:nvSpPr>
        <p:spPr>
          <a:xfrm>
            <a:off x="7524280" y="5291048"/>
            <a:ext cx="218508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15% of feed barley acres were treated with a Sulphur fertilizer at planting.</a:t>
            </a:r>
          </a:p>
        </p:txBody>
      </p:sp>
      <p:pic>
        <p:nvPicPr>
          <p:cNvPr id="3" name="Picture 2">
            <a:extLst>
              <a:ext uri="{FF2B5EF4-FFF2-40B4-BE49-F238E27FC236}">
                <a16:creationId xmlns:a16="http://schemas.microsoft.com/office/drawing/2014/main" id="{0EE99660-52CF-7813-6CA8-504916B99988}"/>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6ADE044-499F-5664-59F9-A9C213B0D8F8}"/>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The chart illustrates the % of total feed barley acres that were treated with a primary Sulphur fertilizer at each timing in 2023. A list of Primary Sulphur fertilizers can be accessed by clicking on the “A” button</a:t>
            </a:r>
          </a:p>
        </p:txBody>
      </p:sp>
    </p:spTree>
    <p:extLst>
      <p:ext uri="{BB962C8B-B14F-4D97-AF65-F5344CB8AC3E}">
        <p14:creationId xmlns:p14="http://schemas.microsoft.com/office/powerpoint/2010/main" val="4288736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B40F5-1A07-70F9-5855-81E14FBD7F05}"/>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Malt Barley</a:t>
            </a:r>
            <a:r>
              <a:rPr lang="en-CA" sz="2200" u="none" dirty="0"/>
              <a:t> by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12" name="Picture 11" descr="Asset 8.png">
            <a:hlinkClick r:id="rId5" action="ppaction://hlinksldjump"/>
            <a:extLst>
              <a:ext uri="{FF2B5EF4-FFF2-40B4-BE49-F238E27FC236}">
                <a16:creationId xmlns:a16="http://schemas.microsoft.com/office/drawing/2014/main" id="{E9EE36F4-674C-4F44-AD08-469D00D9642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95E239A3-40EC-8C12-5E34-1042C4302844}"/>
              </a:ext>
            </a:extLst>
          </p:cNvPr>
          <p:cNvGraphicFramePr>
            <a:graphicFrameLocks/>
          </p:cNvGraphicFramePr>
          <p:nvPr>
            <p:extLst>
              <p:ext uri="{D42A27DB-BD31-4B8C-83A1-F6EECF244321}">
                <p14:modId xmlns:p14="http://schemas.microsoft.com/office/powerpoint/2010/main" val="217626272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total sulphur volume (000’s of pounds) that was used in each year by application timing. The sulphur volume was calculated from all sources of sulphur contained in all fertilizer types.</a:t>
            </a:r>
          </a:p>
        </p:txBody>
      </p:sp>
    </p:spTree>
    <p:extLst>
      <p:ext uri="{BB962C8B-B14F-4D97-AF65-F5344CB8AC3E}">
        <p14:creationId xmlns:p14="http://schemas.microsoft.com/office/powerpoint/2010/main" val="3756115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534178-6348-48B7-B73B-B0E3F6D6F746}"/>
              </a:ext>
            </a:extLst>
          </p:cNvPr>
          <p:cNvPicPr>
            <a:picLocks noChangeAspect="1"/>
          </p:cNvPicPr>
          <p:nvPr/>
        </p:nvPicPr>
        <p:blipFill>
          <a:blip r:embed="rId3"/>
          <a:stretch>
            <a:fillRect/>
          </a:stretch>
        </p:blipFill>
        <p:spPr>
          <a:xfrm>
            <a:off x="2658747" y="785725"/>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Malt Barley -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20" name="Picture 19" descr="Asset 8.png">
            <a:hlinkClick r:id="rId5" action="ppaction://hlinksldjump"/>
            <a:extLst>
              <a:ext uri="{FF2B5EF4-FFF2-40B4-BE49-F238E27FC236}">
                <a16:creationId xmlns:a16="http://schemas.microsoft.com/office/drawing/2014/main" id="{4A782C92-6842-49B1-A8C6-5ECD62083C28}"/>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45670DE6-D8F6-44E9-A70F-6CE448C1B84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Isosceles Triangle 18">
            <a:extLst>
              <a:ext uri="{FF2B5EF4-FFF2-40B4-BE49-F238E27FC236}">
                <a16:creationId xmlns:a16="http://schemas.microsoft.com/office/drawing/2014/main" id="{58DEDB4D-D13D-4F02-BC62-E37807ED6FC0}"/>
              </a:ext>
            </a:extLst>
          </p:cNvPr>
          <p:cNvSpPr/>
          <p:nvPr/>
        </p:nvSpPr>
        <p:spPr>
          <a:xfrm rot="16200000">
            <a:off x="9047168" y="471981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9219987" y="4648570"/>
            <a:ext cx="190362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26% of the total Sulphur volume was applied as Tiger 90 in 2023.</a:t>
            </a:r>
          </a:p>
        </p:txBody>
      </p:sp>
      <p:pic>
        <p:nvPicPr>
          <p:cNvPr id="3" name="Picture 2">
            <a:extLst>
              <a:ext uri="{FF2B5EF4-FFF2-40B4-BE49-F238E27FC236}">
                <a16:creationId xmlns:a16="http://schemas.microsoft.com/office/drawing/2014/main" id="{92031D90-29DD-127B-298B-4279697CC3A5}"/>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170DCDD-3D85-A940-F91D-80AD154A6828}"/>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DC3BD535-AEA5-E078-3E8B-3C8AA1D7D809}"/>
              </a:ext>
            </a:extLst>
          </p:cNvPr>
          <p:cNvGraphicFramePr>
            <a:graphicFrameLocks/>
          </p:cNvGraphicFramePr>
          <p:nvPr>
            <p:extLst>
              <p:ext uri="{D42A27DB-BD31-4B8C-83A1-F6EECF244321}">
                <p14:modId xmlns:p14="http://schemas.microsoft.com/office/powerpoint/2010/main" val="294083777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37775110-CB67-82B9-4650-9696346047B2}"/>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sulphur volume applied at all timings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2922933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D47BE8FE-7AAD-44C1-BDE1-DD75B8970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010" y="611413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78088204-2D75-4958-A70D-207ABCCB1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7331" y="612252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ECF2E0B-C3E4-9810-8739-76CB8154C6AE}"/>
              </a:ext>
            </a:extLst>
          </p:cNvPr>
          <p:cNvPicPr>
            <a:picLocks noChangeAspect="1"/>
          </p:cNvPicPr>
          <p:nvPr/>
        </p:nvPicPr>
        <p:blipFill>
          <a:blip r:embed="rId4"/>
          <a:stretch>
            <a:fillRect/>
          </a:stretch>
        </p:blipFill>
        <p:spPr>
          <a:xfrm>
            <a:off x="3291896" y="818616"/>
            <a:ext cx="6681129"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Malt Barley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16" name="Picture 15" descr="Asset 8.png">
            <a:hlinkClick r:id="rId6" action="ppaction://hlinksldjump"/>
            <a:extLst>
              <a:ext uri="{FF2B5EF4-FFF2-40B4-BE49-F238E27FC236}">
                <a16:creationId xmlns:a16="http://schemas.microsoft.com/office/drawing/2014/main" id="{048CC9D7-135C-45B1-8EFC-E4960FB810F9}"/>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0023114C-CF0C-47B7-4567-35627723F69C}"/>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002FE68D-0099-7E9D-65A0-5292C2E048CB}"/>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4B5F5DC9-B749-3C62-2DF4-3E7B532055C5}"/>
              </a:ext>
            </a:extLst>
          </p:cNvPr>
          <p:cNvGraphicFramePr>
            <a:graphicFrameLocks/>
          </p:cNvGraphicFramePr>
          <p:nvPr>
            <p:extLst>
              <p:ext uri="{D42A27DB-BD31-4B8C-83A1-F6EECF244321}">
                <p14:modId xmlns:p14="http://schemas.microsoft.com/office/powerpoint/2010/main" val="305586504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95E239A3-40EC-8C12-5E34-1042C430284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graphs illustrate the % of total sulphur volume applied in malt barley that came from each fertilizer source.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sulphur applied was calculated based on all sources of sulphur from all fertilizer types.</a:t>
            </a:r>
          </a:p>
        </p:txBody>
      </p:sp>
    </p:spTree>
    <p:extLst>
      <p:ext uri="{BB962C8B-B14F-4D97-AF65-F5344CB8AC3E}">
        <p14:creationId xmlns:p14="http://schemas.microsoft.com/office/powerpoint/2010/main" val="3498265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C09B0E-002B-41F0-BD9B-8F46810867E5}"/>
              </a:ext>
            </a:extLst>
          </p:cNvPr>
          <p:cNvPicPr>
            <a:picLocks noChangeAspect="1"/>
          </p:cNvPicPr>
          <p:nvPr/>
        </p:nvPicPr>
        <p:blipFill>
          <a:blip r:embed="rId3"/>
          <a:stretch>
            <a:fillRect/>
          </a:stretch>
        </p:blipFill>
        <p:spPr>
          <a:xfrm>
            <a:off x="2671171" y="81861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Placement in Malt Barley - %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pic>
        <p:nvPicPr>
          <p:cNvPr id="17" name="Picture 16" descr="Asset 8.png">
            <a:hlinkClick r:id="rId5" action="ppaction://hlinksldjump"/>
            <a:extLst>
              <a:ext uri="{FF2B5EF4-FFF2-40B4-BE49-F238E27FC236}">
                <a16:creationId xmlns:a16="http://schemas.microsoft.com/office/drawing/2014/main" id="{37BC20E4-3EE2-4F6E-B687-3D632447876C}"/>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1F8A749A-AF5C-6EFB-9293-2F5835F047A7}"/>
              </a:ext>
            </a:extLst>
          </p:cNvPr>
          <p:cNvPicPr>
            <a:picLocks noChangeAspect="1"/>
          </p:cNvPicPr>
          <p:nvPr/>
        </p:nvPicPr>
        <p:blipFill>
          <a:blip r:embed="rId7"/>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76B3BF1A-5032-3813-9CCE-FB9E414A8BA3}"/>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5AE854C7-D8E8-414E-BAA5-B37BD3AA07D7}"/>
              </a:ext>
            </a:extLst>
          </p:cNvPr>
          <p:cNvGraphicFramePr>
            <a:graphicFrameLocks/>
          </p:cNvGraphicFramePr>
          <p:nvPr>
            <p:extLst>
              <p:ext uri="{D42A27DB-BD31-4B8C-83A1-F6EECF244321}">
                <p14:modId xmlns:p14="http://schemas.microsoft.com/office/powerpoint/2010/main" val="1853689496"/>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malt barley, how many acres of each fertilizer type did you apply?”</a:t>
            </a:r>
          </a:p>
          <a:p>
            <a:r>
              <a:rPr lang="en-US" dirty="0"/>
              <a:t>For Nitrogen, the chart illustrates the % of total malt barley acres that was applied using each placement at each timing.</a:t>
            </a:r>
          </a:p>
          <a:p>
            <a:pPr lvl="0">
              <a:defRPr/>
            </a:pPr>
            <a:r>
              <a:rPr lang="en-US" dirty="0"/>
              <a:t>Nitrogen was defined based on it being the primary component (see adjacent fertilizer types by clicking on the “A” button).</a:t>
            </a:r>
          </a:p>
        </p:txBody>
      </p:sp>
    </p:spTree>
    <p:extLst>
      <p:ext uri="{BB962C8B-B14F-4D97-AF65-F5344CB8AC3E}">
        <p14:creationId xmlns:p14="http://schemas.microsoft.com/office/powerpoint/2010/main" val="3706976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B95A45-053D-4722-AEE9-93F4FA9AA2D3}"/>
              </a:ext>
            </a:extLst>
          </p:cNvPr>
          <p:cNvPicPr>
            <a:picLocks noChangeAspect="1"/>
          </p:cNvPicPr>
          <p:nvPr/>
        </p:nvPicPr>
        <p:blipFill>
          <a:blip r:embed="rId3"/>
          <a:stretch>
            <a:fillRect/>
          </a:stretch>
        </p:blipFill>
        <p:spPr>
          <a:xfrm>
            <a:off x="2671171" y="821665"/>
            <a:ext cx="8961897" cy="5761219"/>
          </a:xfrm>
          <a:prstGeom prst="rect">
            <a:avLst/>
          </a:prstGeom>
        </p:spPr>
      </p:pic>
      <p:sp>
        <p:nvSpPr>
          <p:cNvPr id="2" name="Title 1"/>
          <p:cNvSpPr>
            <a:spLocks noGrp="1"/>
          </p:cNvSpPr>
          <p:nvPr>
            <p:ph type="title" idx="4294967295"/>
          </p:nvPr>
        </p:nvSpPr>
        <p:spPr>
          <a:xfrm>
            <a:off x="2215136" y="235217"/>
            <a:ext cx="9477375" cy="334963"/>
          </a:xfrm>
          <a:prstGeom prst="rect">
            <a:avLst/>
          </a:prstGeom>
        </p:spPr>
        <p:txBody>
          <a:bodyPr/>
          <a:lstStyle/>
          <a:p>
            <a:r>
              <a:rPr lang="en-CA" sz="2200" u="none" dirty="0"/>
              <a:t>Nitrogen Placement in Malt Barley - % Nutrient Volume Applied at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4" name="Picture 13" descr="Asset 8.png">
            <a:hlinkClick r:id="rId5" action="ppaction://hlinksldjump"/>
            <a:extLst>
              <a:ext uri="{FF2B5EF4-FFF2-40B4-BE49-F238E27FC236}">
                <a16:creationId xmlns:a16="http://schemas.microsoft.com/office/drawing/2014/main" id="{80D92264-5E92-46C5-A8E5-FC7DED72F70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8" name="Rectangle 17">
            <a:hlinkClick r:id="rId7" action="ppaction://hlinksldjump"/>
            <a:extLst>
              <a:ext uri="{FF2B5EF4-FFF2-40B4-BE49-F238E27FC236}">
                <a16:creationId xmlns:a16="http://schemas.microsoft.com/office/drawing/2014/main" id="{5E84BEF0-7493-47AA-8C62-35524B1B523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0442C30-C9A0-F036-93E1-77E579FA650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E3CB922-50F4-1A29-FA3D-950CB514C89F}"/>
              </a:ext>
            </a:extLst>
          </p:cNvPr>
          <p:cNvPicPr>
            <a:picLocks noChangeAspect="1"/>
          </p:cNvPicPr>
          <p:nvPr/>
        </p:nvPicPr>
        <p:blipFill>
          <a:blip r:embed="rId9" cstate="print"/>
          <a:stretch>
            <a:fillRect/>
          </a:stretch>
        </p:blipFill>
        <p:spPr>
          <a:xfrm>
            <a:off x="226808" y="4568952"/>
            <a:ext cx="305631" cy="304800"/>
          </a:xfrm>
          <a:prstGeom prst="rect">
            <a:avLst/>
          </a:prstGeom>
        </p:spPr>
      </p:pic>
      <p:pic>
        <p:nvPicPr>
          <p:cNvPr id="11" name="Picture 10" descr="Asset 17.png">
            <a:extLst>
              <a:ext uri="{FF2B5EF4-FFF2-40B4-BE49-F238E27FC236}">
                <a16:creationId xmlns:a16="http://schemas.microsoft.com/office/drawing/2014/main" id="{85288A9A-BA12-37E5-628D-3503254C330E}"/>
              </a:ext>
            </a:extLst>
          </p:cNvPr>
          <p:cNvPicPr>
            <a:picLocks noChangeAspect="1"/>
          </p:cNvPicPr>
          <p:nvPr/>
        </p:nvPicPr>
        <p:blipFill>
          <a:blip r:embed="rId10"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A7B2A94F-7212-49D2-BAA4-ED1B13AE2015}"/>
              </a:ext>
            </a:extLst>
          </p:cNvPr>
          <p:cNvGraphicFramePr>
            <a:graphicFrameLocks/>
          </p:cNvGraphicFramePr>
          <p:nvPr>
            <p:extLst>
              <p:ext uri="{D42A27DB-BD31-4B8C-83A1-F6EECF244321}">
                <p14:modId xmlns:p14="http://schemas.microsoft.com/office/powerpoint/2010/main" val="455706210"/>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0" name=""/>
                      <p:cNvPicPr/>
                      <p:nvPr/>
                    </p:nvPicPr>
                    <p:blipFill>
                      <a:blip r:embed="rId12"/>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Nitrogen, the graph illustrates the % of total nutrient volume applied in malt barley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2609336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6E14FC-C5D9-4E3B-AB9C-B193EB158AED}"/>
              </a:ext>
            </a:extLst>
          </p:cNvPr>
          <p:cNvPicPr>
            <a:picLocks noChangeAspect="1"/>
          </p:cNvPicPr>
          <p:nvPr/>
        </p:nvPicPr>
        <p:blipFill>
          <a:blip r:embed="rId3"/>
          <a:stretch>
            <a:fillRect/>
          </a:stretch>
        </p:blipFill>
        <p:spPr>
          <a:xfrm>
            <a:off x="2671171" y="82166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400" u="none" kern="1200" dirty="0">
                <a:solidFill>
                  <a:schemeClr val="accent2"/>
                </a:solidFill>
                <a:effectLst/>
                <a:latin typeface="Calibri" pitchFamily="34" charset="0"/>
                <a:ea typeface="+mj-ea"/>
                <a:cs typeface="+mj-cs"/>
              </a:rPr>
              <a:t>Phosphorus (P₂O₅)</a:t>
            </a:r>
            <a:r>
              <a:rPr lang="en-US" sz="2400" u="none" kern="1200" baseline="0" dirty="0">
                <a:solidFill>
                  <a:schemeClr val="accent2"/>
                </a:solidFill>
                <a:effectLst/>
                <a:latin typeface="Calibri" pitchFamily="34" charset="0"/>
                <a:ea typeface="+mj-ea"/>
                <a:cs typeface="+mj-cs"/>
              </a:rPr>
              <a:t> </a:t>
            </a:r>
            <a:r>
              <a:rPr lang="en-CA" sz="2200" u="none" dirty="0"/>
              <a:t>Placement in Malt Barley - %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37BC20E4-3EE2-4F6E-B687-3D632447876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79C1B236-327E-9815-4E49-2520AD1CAAC5}"/>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B75936A3-B958-42CF-8104-0BB1683AF38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malt barley, how many acres of each fertilizer type did you apply?”</a:t>
            </a:r>
          </a:p>
          <a:p>
            <a:r>
              <a:rPr lang="en-US" dirty="0"/>
              <a:t>For Phosphorus, the chart illustrates the % of total malt barley acres that was applied using each placement at each timing.</a:t>
            </a:r>
          </a:p>
          <a:p>
            <a:pPr lvl="0">
              <a:defRPr/>
            </a:pPr>
            <a:r>
              <a:rPr lang="en-US" dirty="0"/>
              <a:t>Phosphorus was defined based on it being the primary component (see adjacent fertilizer types by clicking on the “A” button).</a:t>
            </a:r>
          </a:p>
        </p:txBody>
      </p:sp>
    </p:spTree>
    <p:extLst>
      <p:ext uri="{BB962C8B-B14F-4D97-AF65-F5344CB8AC3E}">
        <p14:creationId xmlns:p14="http://schemas.microsoft.com/office/powerpoint/2010/main" val="1710215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7B6329-6CB9-413A-8A1B-32FE2073F62F}"/>
              </a:ext>
            </a:extLst>
          </p:cNvPr>
          <p:cNvPicPr>
            <a:picLocks noChangeAspect="1"/>
          </p:cNvPicPr>
          <p:nvPr/>
        </p:nvPicPr>
        <p:blipFill>
          <a:blip r:embed="rId3"/>
          <a:stretch>
            <a:fillRect/>
          </a:stretch>
        </p:blipFill>
        <p:spPr>
          <a:xfrm>
            <a:off x="2671171" y="821665"/>
            <a:ext cx="8961897" cy="5761219"/>
          </a:xfrm>
          <a:prstGeom prst="rect">
            <a:avLst/>
          </a:prstGeom>
        </p:spPr>
      </p:pic>
      <p:sp>
        <p:nvSpPr>
          <p:cNvPr id="2" name="Title 1"/>
          <p:cNvSpPr>
            <a:spLocks noGrp="1"/>
          </p:cNvSpPr>
          <p:nvPr>
            <p:ph type="title" idx="4294967295"/>
          </p:nvPr>
        </p:nvSpPr>
        <p:spPr>
          <a:xfrm>
            <a:off x="2010092" y="262606"/>
            <a:ext cx="9875520" cy="316704"/>
          </a:xfrm>
          <a:prstGeom prst="rect">
            <a:avLst/>
          </a:prstGeom>
        </p:spPr>
        <p:txBody>
          <a:bodyPr/>
          <a:lstStyle/>
          <a:p>
            <a:r>
              <a:rPr lang="en-US" sz="2150" u="none" kern="1200" dirty="0">
                <a:solidFill>
                  <a:schemeClr val="accent2"/>
                </a:solidFill>
                <a:effectLst/>
              </a:rPr>
              <a:t>Phosphorus (P₂O₅) </a:t>
            </a:r>
            <a:r>
              <a:rPr lang="en-CA" sz="2150" u="none" dirty="0"/>
              <a:t>Placement in Malt Barley - % Nutrient Volume Applied at All Timings</a:t>
            </a:r>
            <a:endParaRPr lang="en-US" sz="215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4" name="Picture 13" descr="Asset 8.png">
            <a:hlinkClick r:id="rId5" action="ppaction://hlinksldjump"/>
            <a:extLst>
              <a:ext uri="{FF2B5EF4-FFF2-40B4-BE49-F238E27FC236}">
                <a16:creationId xmlns:a16="http://schemas.microsoft.com/office/drawing/2014/main" id="{80D92264-5E92-46C5-A8E5-FC7DED72F70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4" name="Rectangle 3">
            <a:hlinkClick r:id="rId7" action="ppaction://hlinksldjump"/>
            <a:extLst>
              <a:ext uri="{FF2B5EF4-FFF2-40B4-BE49-F238E27FC236}">
                <a16:creationId xmlns:a16="http://schemas.microsoft.com/office/drawing/2014/main" id="{4AA94DF7-37D3-6256-3D54-A9D7636B257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664DAEE-6D03-EAFC-E06A-964AC77B0B74}"/>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745B5CA0-F9AE-7D21-18D4-763603252CDE}"/>
              </a:ext>
            </a:extLst>
          </p:cNvPr>
          <p:cNvPicPr>
            <a:picLocks noChangeAspect="1"/>
          </p:cNvPicPr>
          <p:nvPr/>
        </p:nvPicPr>
        <p:blipFill>
          <a:blip r:embed="rId9" cstate="print"/>
          <a:stretch>
            <a:fillRect/>
          </a:stretch>
        </p:blipFill>
        <p:spPr>
          <a:xfrm>
            <a:off x="226808" y="4568952"/>
            <a:ext cx="305631" cy="304800"/>
          </a:xfrm>
          <a:prstGeom prst="rect">
            <a:avLst/>
          </a:prstGeom>
        </p:spPr>
      </p:pic>
      <p:pic>
        <p:nvPicPr>
          <p:cNvPr id="11" name="Picture 10" descr="Asset 17.png">
            <a:extLst>
              <a:ext uri="{FF2B5EF4-FFF2-40B4-BE49-F238E27FC236}">
                <a16:creationId xmlns:a16="http://schemas.microsoft.com/office/drawing/2014/main" id="{55DD10C0-7375-8231-7A0F-D5DDDF70181D}"/>
              </a:ext>
            </a:extLst>
          </p:cNvPr>
          <p:cNvPicPr>
            <a:picLocks noChangeAspect="1"/>
          </p:cNvPicPr>
          <p:nvPr/>
        </p:nvPicPr>
        <p:blipFill>
          <a:blip r:embed="rId10" cstate="print"/>
          <a:stretch>
            <a:fillRect/>
          </a:stretch>
        </p:blipFill>
        <p:spPr>
          <a:xfrm>
            <a:off x="11782740" y="228600"/>
            <a:ext cx="407672" cy="407672"/>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Phosphorus, the graph illustrates the % of total nutrient volume applied in malt barley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2107453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E3BA06-6CFA-4FD6-BCE6-350DC345C1F6}"/>
              </a:ext>
            </a:extLst>
          </p:cNvPr>
          <p:cNvPicPr>
            <a:picLocks noChangeAspect="1"/>
          </p:cNvPicPr>
          <p:nvPr/>
        </p:nvPicPr>
        <p:blipFill>
          <a:blip r:embed="rId3"/>
          <a:stretch>
            <a:fillRect/>
          </a:stretch>
        </p:blipFill>
        <p:spPr>
          <a:xfrm>
            <a:off x="2671171" y="82166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u="none" kern="1200" dirty="0">
                <a:solidFill>
                  <a:schemeClr val="accent2"/>
                </a:solidFill>
                <a:effectLst/>
                <a:latin typeface="Calibri" pitchFamily="34" charset="0"/>
                <a:ea typeface="+mj-ea"/>
                <a:cs typeface="+mj-cs"/>
              </a:rPr>
              <a:t>Potassium (K₂O)</a:t>
            </a:r>
            <a:r>
              <a:rPr lang="en-CA" sz="2200" u="none" dirty="0"/>
              <a:t> Placement in Malt Barley - %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37BC20E4-3EE2-4F6E-B687-3D632447876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FDE3E2A8-EFFA-B63B-D072-AEB260AF282F}"/>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AE9856AE-91C8-B1DF-A15A-11019E55E225}"/>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malt barley, how many acres of each fertilizer type did you apply?”</a:t>
            </a:r>
          </a:p>
          <a:p>
            <a:r>
              <a:rPr lang="en-US" dirty="0"/>
              <a:t>For Potassium, the chart illustrates the % of total malt barley acres that was applied using each placement at each timing.</a:t>
            </a:r>
          </a:p>
          <a:p>
            <a:pPr lvl="0">
              <a:defRPr/>
            </a:pPr>
            <a:r>
              <a:rPr lang="en-US" dirty="0"/>
              <a:t>Potassium was defined based on it being the primary component (see adjacent fertilizer types by clicking on the “A” button).</a:t>
            </a:r>
          </a:p>
        </p:txBody>
      </p:sp>
    </p:spTree>
    <p:extLst>
      <p:ext uri="{BB962C8B-B14F-4D97-AF65-F5344CB8AC3E}">
        <p14:creationId xmlns:p14="http://schemas.microsoft.com/office/powerpoint/2010/main" val="3513274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2AD79C-D4EF-45A7-A56F-ACA4C3CD97C3}"/>
              </a:ext>
            </a:extLst>
          </p:cNvPr>
          <p:cNvPicPr>
            <a:picLocks noChangeAspect="1"/>
          </p:cNvPicPr>
          <p:nvPr/>
        </p:nvPicPr>
        <p:blipFill>
          <a:blip r:embed="rId3"/>
          <a:stretch>
            <a:fillRect/>
          </a:stretch>
        </p:blipFill>
        <p:spPr>
          <a:xfrm>
            <a:off x="2671171" y="824713"/>
            <a:ext cx="8961897" cy="5755123"/>
          </a:xfrm>
          <a:prstGeom prst="rect">
            <a:avLst/>
          </a:prstGeom>
        </p:spPr>
      </p:pic>
      <p:sp>
        <p:nvSpPr>
          <p:cNvPr id="2" name="Title 1"/>
          <p:cNvSpPr>
            <a:spLocks noGrp="1"/>
          </p:cNvSpPr>
          <p:nvPr>
            <p:ph type="title" idx="4294967295"/>
          </p:nvPr>
        </p:nvSpPr>
        <p:spPr>
          <a:xfrm>
            <a:off x="1979612" y="76200"/>
            <a:ext cx="9966960" cy="316704"/>
          </a:xfrm>
          <a:prstGeom prst="rect">
            <a:avLst/>
          </a:prstGeom>
        </p:spPr>
        <p:txBody>
          <a:bodyPr/>
          <a:lstStyle/>
          <a:p>
            <a:r>
              <a:rPr lang="en-CA" sz="2400" u="none" kern="1200" dirty="0">
                <a:solidFill>
                  <a:schemeClr val="accent2"/>
                </a:solidFill>
                <a:effectLst/>
                <a:latin typeface="Calibri" pitchFamily="34" charset="0"/>
                <a:ea typeface="+mj-ea"/>
                <a:cs typeface="+mj-cs"/>
              </a:rPr>
              <a:t>Potassium (K₂O) </a:t>
            </a:r>
            <a:r>
              <a:rPr lang="en-CA" sz="2200" u="none" dirty="0"/>
              <a:t>Placement in Malt Barley - % Nutrient Volume Applied at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4" name="Picture 13" descr="Asset 8.png">
            <a:hlinkClick r:id="rId5" action="ppaction://hlinksldjump"/>
            <a:extLst>
              <a:ext uri="{FF2B5EF4-FFF2-40B4-BE49-F238E27FC236}">
                <a16:creationId xmlns:a16="http://schemas.microsoft.com/office/drawing/2014/main" id="{80D92264-5E92-46C5-A8E5-FC7DED72F70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4" name="Rectangle 3">
            <a:hlinkClick r:id="rId7" action="ppaction://hlinksldjump"/>
            <a:extLst>
              <a:ext uri="{FF2B5EF4-FFF2-40B4-BE49-F238E27FC236}">
                <a16:creationId xmlns:a16="http://schemas.microsoft.com/office/drawing/2014/main" id="{7BC294B6-8524-F080-76B1-D979F11244D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EC20966-0177-6B38-507B-562B72AA8A6B}"/>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32B29EB7-851A-F405-8237-A0B14A3EC8B0}"/>
              </a:ext>
            </a:extLst>
          </p:cNvPr>
          <p:cNvPicPr>
            <a:picLocks noChangeAspect="1"/>
          </p:cNvPicPr>
          <p:nvPr/>
        </p:nvPicPr>
        <p:blipFill>
          <a:blip r:embed="rId9" cstate="print"/>
          <a:stretch>
            <a:fillRect/>
          </a:stretch>
        </p:blipFill>
        <p:spPr>
          <a:xfrm>
            <a:off x="226808" y="4568952"/>
            <a:ext cx="305631" cy="304800"/>
          </a:xfrm>
          <a:prstGeom prst="rect">
            <a:avLst/>
          </a:prstGeom>
        </p:spPr>
      </p:pic>
      <p:pic>
        <p:nvPicPr>
          <p:cNvPr id="11" name="Picture 10" descr="Asset 17.png">
            <a:extLst>
              <a:ext uri="{FF2B5EF4-FFF2-40B4-BE49-F238E27FC236}">
                <a16:creationId xmlns:a16="http://schemas.microsoft.com/office/drawing/2014/main" id="{89E8B8DA-EBC7-C31C-1F6D-29228591250F}"/>
              </a:ext>
            </a:extLst>
          </p:cNvPr>
          <p:cNvPicPr>
            <a:picLocks noChangeAspect="1"/>
          </p:cNvPicPr>
          <p:nvPr/>
        </p:nvPicPr>
        <p:blipFill>
          <a:blip r:embed="rId10" cstate="print"/>
          <a:stretch>
            <a:fillRect/>
          </a:stretch>
        </p:blipFill>
        <p:spPr>
          <a:xfrm>
            <a:off x="11782740" y="314584"/>
            <a:ext cx="407672" cy="407672"/>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Potassium, the graph illustrates the % of total nutrient volume applied in malt barley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4208774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078975-27A1-A7BF-E8B3-328965972166}"/>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Placement in Malt Barley - % Crop Acres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37BC20E4-3EE2-4F6E-B687-3D632447876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9F065EA6-D935-B65C-3C67-A170A900AF28}"/>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F24D3874-E5B5-7138-DCED-2793D37B0804}"/>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malt barley, how many acres of each fertilizer type did you apply?”</a:t>
            </a:r>
          </a:p>
          <a:p>
            <a:r>
              <a:rPr lang="en-US" dirty="0"/>
              <a:t>For Sulphur, the chart illustrates the % of total malt barley acres that was applied using each placement at each timing.</a:t>
            </a:r>
          </a:p>
          <a:p>
            <a:pPr lvl="0">
              <a:defRPr/>
            </a:pPr>
            <a:r>
              <a:rPr lang="en-US" dirty="0"/>
              <a:t>Sulphur was defined based on it being the primary component (see adjacent fertilizer types by clicking on the “A” button).</a:t>
            </a:r>
          </a:p>
        </p:txBody>
      </p:sp>
    </p:spTree>
    <p:extLst>
      <p:ext uri="{BB962C8B-B14F-4D97-AF65-F5344CB8AC3E}">
        <p14:creationId xmlns:p14="http://schemas.microsoft.com/office/powerpoint/2010/main" val="1879841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CB910E-4174-B37D-C645-DEFA135507FE}"/>
              </a:ext>
            </a:extLst>
          </p:cNvPr>
          <p:cNvPicPr>
            <a:picLocks noChangeAspect="1"/>
          </p:cNvPicPr>
          <p:nvPr/>
        </p:nvPicPr>
        <p:blipFill>
          <a:blip r:embed="rId3"/>
          <a:stretch>
            <a:fillRect/>
          </a:stretch>
        </p:blipFill>
        <p:spPr>
          <a:xfrm>
            <a:off x="2679657" y="826044"/>
            <a:ext cx="8899296"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Feed Barley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pic>
        <p:nvPicPr>
          <p:cNvPr id="4" name="Picture 3">
            <a:extLst>
              <a:ext uri="{FF2B5EF4-FFF2-40B4-BE49-F238E27FC236}">
                <a16:creationId xmlns:a16="http://schemas.microsoft.com/office/drawing/2014/main" id="{BB140A45-F6B7-F4FC-5BF7-658234A33151}"/>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B74FC3D3-3016-0AF6-8285-6644BE6091AA}"/>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7010400"/>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feed barley, how many acres of each fertilizer type did you apply?”</a:t>
            </a:r>
          </a:p>
          <a:p>
            <a:r>
              <a:rPr lang="en-CA" dirty="0"/>
              <a:t>Separately for each timing, the charts illustrate the % of total feed barley acres that was treated with a primary sulphur fertilizer by farm size, age and 4R program familiarity.</a:t>
            </a:r>
          </a:p>
          <a:p>
            <a:r>
              <a:rPr lang="en-CA" dirty="0"/>
              <a:t>Sulphur only includes those fertilizer types where sulphur is the primary component. A list can be accessed by clicking on the “A” button.</a:t>
            </a:r>
          </a:p>
        </p:txBody>
      </p:sp>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90E5E-A429-4134-36E6-F4767C14BE17}"/>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Placement in Malt Barley - % Nutrient Volume Applied at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pic>
        <p:nvPicPr>
          <p:cNvPr id="14" name="Picture 13" descr="Asset 8.png">
            <a:hlinkClick r:id="rId5" action="ppaction://hlinksldjump"/>
            <a:extLst>
              <a:ext uri="{FF2B5EF4-FFF2-40B4-BE49-F238E27FC236}">
                <a16:creationId xmlns:a16="http://schemas.microsoft.com/office/drawing/2014/main" id="{80D92264-5E92-46C5-A8E5-FC7DED72F70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4" name="Rectangle 3">
            <a:hlinkClick r:id="rId7" action="ppaction://hlinksldjump"/>
            <a:extLst>
              <a:ext uri="{FF2B5EF4-FFF2-40B4-BE49-F238E27FC236}">
                <a16:creationId xmlns:a16="http://schemas.microsoft.com/office/drawing/2014/main" id="{8B6CF2A9-98C8-181B-71DE-F5CA0A17ECA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0234215-F3B7-B3F0-A4C5-804081F80ED7}"/>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9B45A997-4F01-ED91-9D93-7EB1BB7FDEC9}"/>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Sulphur, the graphs illustrate the % of total nutrient volume applied in malt barley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2849590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44991-6C76-0DE7-8292-2E20E53628C0}"/>
              </a:ext>
            </a:extLst>
          </p:cNvPr>
          <p:cNvPicPr>
            <a:picLocks noChangeAspect="1"/>
          </p:cNvPicPr>
          <p:nvPr/>
        </p:nvPicPr>
        <p:blipFill>
          <a:blip r:embed="rId3"/>
          <a:stretch>
            <a:fillRect/>
          </a:stretch>
        </p:blipFill>
        <p:spPr>
          <a:xfrm>
            <a:off x="2656137" y="828002"/>
            <a:ext cx="894633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Malt Barley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nitrogen</a:t>
            </a:r>
          </a:p>
        </p:txBody>
      </p:sp>
      <p:pic>
        <p:nvPicPr>
          <p:cNvPr id="21" name="Picture 20" descr="Asset 8.png">
            <a:hlinkClick r:id="rId5" action="ppaction://hlinksldjump"/>
            <a:extLst>
              <a:ext uri="{FF2B5EF4-FFF2-40B4-BE49-F238E27FC236}">
                <a16:creationId xmlns:a16="http://schemas.microsoft.com/office/drawing/2014/main" id="{7B595FA7-C288-407E-A999-CDFE0377B78A}"/>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C091AC3E-5A99-5E7B-2874-025190638347}"/>
              </a:ext>
            </a:extLst>
          </p:cNvPr>
          <p:cNvGraphicFramePr>
            <a:graphicFrameLocks/>
          </p:cNvGraphicFramePr>
          <p:nvPr>
            <p:extLst>
              <p:ext uri="{D42A27DB-BD31-4B8C-83A1-F6EECF244321}">
                <p14:modId xmlns:p14="http://schemas.microsoft.com/office/powerpoint/2010/main" val="330164454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Rectangle 5">
            <a:hlinkClick r:id="rId9" action="ppaction://hlinksldjump"/>
            <a:extLst>
              <a:ext uri="{FF2B5EF4-FFF2-40B4-BE49-F238E27FC236}">
                <a16:creationId xmlns:a16="http://schemas.microsoft.com/office/drawing/2014/main" id="{68EBAC33-9DF4-2D8D-109F-A0EB0462E70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D782D4E-8BD7-5DCB-8576-033132A6FA20}"/>
              </a:ext>
            </a:extLst>
          </p:cNvPr>
          <p:cNvSpPr txBox="1"/>
          <p:nvPr/>
        </p:nvSpPr>
        <p:spPr>
          <a:xfrm>
            <a:off x="8685212" y="1143000"/>
            <a:ext cx="190362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Nitrogen rates in malt barley were higher in 2023 compared to 2022.</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in each year expressed in pounds of actual nitrogen per acre.</a:t>
            </a:r>
          </a:p>
        </p:txBody>
      </p:sp>
    </p:spTree>
    <p:extLst>
      <p:ext uri="{BB962C8B-B14F-4D97-AF65-F5344CB8AC3E}">
        <p14:creationId xmlns:p14="http://schemas.microsoft.com/office/powerpoint/2010/main" val="1731941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9A06D6DA-C76C-4E22-B422-6D202BF44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913" y="571394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09D02BF0-EBA5-6E76-A551-4E4658EDC457}"/>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Malt Barley - Average Rate in 2023</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nitrogen</a:t>
            </a:r>
          </a:p>
        </p:txBody>
      </p:sp>
      <p:pic>
        <p:nvPicPr>
          <p:cNvPr id="21" name="Picture 20" descr="Asset 8.png">
            <a:hlinkClick r:id="rId7" action="ppaction://hlinksldjump"/>
            <a:extLst>
              <a:ext uri="{FF2B5EF4-FFF2-40B4-BE49-F238E27FC236}">
                <a16:creationId xmlns:a16="http://schemas.microsoft.com/office/drawing/2014/main" id="{7B595FA7-C288-407E-A999-CDFE0377B78A}"/>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3" name="Rectangle 2">
            <a:hlinkClick r:id="rId9" action="ppaction://hlinksldjump"/>
            <a:extLst>
              <a:ext uri="{FF2B5EF4-FFF2-40B4-BE49-F238E27FC236}">
                <a16:creationId xmlns:a16="http://schemas.microsoft.com/office/drawing/2014/main" id="{EADDAEC6-CA07-6272-8C7C-768103C354A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AB75FAD-BAA6-CE8F-8144-3737C5D5026E}"/>
              </a:ext>
            </a:extLst>
          </p:cNvPr>
          <p:cNvPicPr>
            <a:picLocks noChangeAspect="1"/>
          </p:cNvPicPr>
          <p:nvPr/>
        </p:nvPicPr>
        <p:blipFill>
          <a:blip r:embed="rId10"/>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35CC9E5-D6BC-74B5-6417-E13973F34708}"/>
              </a:ext>
            </a:extLst>
          </p:cNvPr>
          <p:cNvPicPr>
            <a:picLocks noChangeAspect="1"/>
          </p:cNvPicPr>
          <p:nvPr/>
        </p:nvPicPr>
        <p:blipFill>
          <a:blip r:embed="rId11"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EE147866-8EE9-85A8-56F8-A72F80D363BE}"/>
              </a:ext>
            </a:extLst>
          </p:cNvPr>
          <p:cNvGraphicFramePr>
            <a:graphicFrameLocks/>
          </p:cNvGraphicFramePr>
          <p:nvPr>
            <p:extLst>
              <p:ext uri="{D42A27DB-BD31-4B8C-83A1-F6EECF244321}">
                <p14:modId xmlns:p14="http://schemas.microsoft.com/office/powerpoint/2010/main" val="39667462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2" imgW="914400" imgH="771480" progId="Excel.Sheet.12">
                  <p:embed/>
                </p:oleObj>
              </mc:Choice>
              <mc:Fallback>
                <p:oleObj name="Worksheet" showAsIcon="1" r:id="rId12" imgW="914400" imgH="771480" progId="Excel.Sheet.12">
                  <p:embed/>
                  <p:pic>
                    <p:nvPicPr>
                      <p:cNvPr id="0" name=""/>
                      <p:cNvPicPr/>
                      <p:nvPr/>
                    </p:nvPicPr>
                    <p:blipFill>
                      <a:blip r:embed="rId13"/>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farm size, age and 4R familiarity, the graph illustrates the average nitrogen application rate in pounds of nitrogen per acre (including untreated malt barley acres).</a:t>
            </a:r>
          </a:p>
        </p:txBody>
      </p:sp>
    </p:spTree>
    <p:extLst>
      <p:ext uri="{BB962C8B-B14F-4D97-AF65-F5344CB8AC3E}">
        <p14:creationId xmlns:p14="http://schemas.microsoft.com/office/powerpoint/2010/main" val="3771697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F1C94B-6469-E370-CBB4-D8306EA6D949}"/>
              </a:ext>
            </a:extLst>
          </p:cNvPr>
          <p:cNvPicPr>
            <a:picLocks noChangeAspect="1"/>
          </p:cNvPicPr>
          <p:nvPr/>
        </p:nvPicPr>
        <p:blipFill>
          <a:blip r:embed="rId3"/>
          <a:stretch>
            <a:fillRect/>
          </a:stretch>
        </p:blipFill>
        <p:spPr>
          <a:xfrm>
            <a:off x="2648356" y="828003"/>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Malt Barley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pic>
        <p:nvPicPr>
          <p:cNvPr id="18" name="Picture 17" descr="Asset 8.png">
            <a:hlinkClick r:id="rId5" action="ppaction://hlinksldjump"/>
            <a:extLst>
              <a:ext uri="{FF2B5EF4-FFF2-40B4-BE49-F238E27FC236}">
                <a16:creationId xmlns:a16="http://schemas.microsoft.com/office/drawing/2014/main" id="{2EEC0429-16DD-4CF0-8BA4-76D5255AF7D8}"/>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9" name="Isosceles Triangle 18">
            <a:extLst>
              <a:ext uri="{FF2B5EF4-FFF2-40B4-BE49-F238E27FC236}">
                <a16:creationId xmlns:a16="http://schemas.microsoft.com/office/drawing/2014/main" id="{1A8A748B-F972-40ED-8448-5A88C78206B0}"/>
              </a:ext>
            </a:extLst>
          </p:cNvPr>
          <p:cNvSpPr/>
          <p:nvPr/>
        </p:nvSpPr>
        <p:spPr>
          <a:xfrm>
            <a:off x="6769723" y="439295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C628A2A4-9158-4780-B8F5-D33859E2CDC9}"/>
              </a:ext>
            </a:extLst>
          </p:cNvPr>
          <p:cNvSpPr txBox="1"/>
          <p:nvPr/>
        </p:nvSpPr>
        <p:spPr>
          <a:xfrm>
            <a:off x="6114678" y="4585422"/>
            <a:ext cx="146249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The most common Nitrogen rate was between 90 – 99.9 pounds/acre.</a:t>
            </a:r>
          </a:p>
        </p:txBody>
      </p:sp>
      <p:pic>
        <p:nvPicPr>
          <p:cNvPr id="3" name="Picture 2">
            <a:extLst>
              <a:ext uri="{FF2B5EF4-FFF2-40B4-BE49-F238E27FC236}">
                <a16:creationId xmlns:a16="http://schemas.microsoft.com/office/drawing/2014/main" id="{7C8AE682-D809-6DD9-6E5D-3EF02E588044}"/>
              </a:ext>
            </a:extLst>
          </p:cNvPr>
          <p:cNvPicPr>
            <a:picLocks noChangeAspect="1"/>
          </p:cNvPicPr>
          <p:nvPr/>
        </p:nvPicPr>
        <p:blipFill>
          <a:blip r:embed="rId7"/>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BDEBCD7B-90B2-F8A2-1038-0E6C7F908277}"/>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malt barley acres that were treated with nitrogen at an application rate that fell within each rate range. The graph on the right illustrates the cumulative % of malt barley acres that were treated with nitrogen at an application rate that fell within each rate range. </a:t>
            </a:r>
          </a:p>
        </p:txBody>
      </p:sp>
    </p:spTree>
    <p:extLst>
      <p:ext uri="{BB962C8B-B14F-4D97-AF65-F5344CB8AC3E}">
        <p14:creationId xmlns:p14="http://schemas.microsoft.com/office/powerpoint/2010/main" val="2003561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C93EBF-EDB0-F4FF-A5D0-A5E7A990D16E}"/>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Rate Ranges in Malt Barley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4" name="TextBox 13">
            <a:extLst>
              <a:ext uri="{FF2B5EF4-FFF2-40B4-BE49-F238E27FC236}">
                <a16:creationId xmlns:a16="http://schemas.microsoft.com/office/drawing/2014/main" id="{C7C92DDB-E76F-47C5-A1D7-E66FD0AA95E7}"/>
              </a:ext>
            </a:extLst>
          </p:cNvPr>
          <p:cNvSpPr txBox="1"/>
          <p:nvPr/>
        </p:nvSpPr>
        <p:spPr>
          <a:xfrm>
            <a:off x="9773645" y="4578739"/>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55% of the N volume was applied between 90 – 109.9 lbs./ac.</a:t>
            </a:r>
          </a:p>
        </p:txBody>
      </p:sp>
      <p:pic>
        <p:nvPicPr>
          <p:cNvPr id="19" name="Picture 18" descr="Asset 8.png">
            <a:hlinkClick r:id="rId5" action="ppaction://hlinksldjump"/>
            <a:extLst>
              <a:ext uri="{FF2B5EF4-FFF2-40B4-BE49-F238E27FC236}">
                <a16:creationId xmlns:a16="http://schemas.microsoft.com/office/drawing/2014/main" id="{8A1DC071-E947-4E95-863F-5C18610799C4}"/>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AEB7BC23-5C53-F4B9-B934-5D2BE1F93C0A}"/>
              </a:ext>
            </a:extLst>
          </p:cNvPr>
          <p:cNvPicPr>
            <a:picLocks noChangeAspect="1"/>
          </p:cNvPicPr>
          <p:nvPr/>
        </p:nvPicPr>
        <p:blipFill>
          <a:blip r:embed="rId7"/>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0808ACC7-36BF-49D1-03E7-75EE02C8032D}"/>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184FC7DC-D4C0-442C-0804-C3E0EEA2D191}"/>
              </a:ext>
            </a:extLst>
          </p:cNvPr>
          <p:cNvGraphicFramePr>
            <a:graphicFrameLocks/>
          </p:cNvGraphicFramePr>
          <p:nvPr>
            <p:extLst>
              <p:ext uri="{D42A27DB-BD31-4B8C-83A1-F6EECF244321}">
                <p14:modId xmlns:p14="http://schemas.microsoft.com/office/powerpoint/2010/main" val="405157940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nitrogen volume that was applied in malt barley within each rate range.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Total pounds of actual nitrogen applied was calculated based on all sources of nitrogen from all fertilizer types.</a:t>
            </a:r>
          </a:p>
        </p:txBody>
      </p:sp>
    </p:spTree>
    <p:extLst>
      <p:ext uri="{BB962C8B-B14F-4D97-AF65-F5344CB8AC3E}">
        <p14:creationId xmlns:p14="http://schemas.microsoft.com/office/powerpoint/2010/main" val="3838577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4">
            <a:extLst>
              <a:ext uri="{FF2B5EF4-FFF2-40B4-BE49-F238E27FC236}">
                <a16:creationId xmlns:a16="http://schemas.microsoft.com/office/drawing/2014/main" id="{97E29F95-6D95-22BB-FF6E-894CF0743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714" y="575345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9BF10BF0-C531-41D6-AD4D-A2D7C3325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218" y="529004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4">
            <a:extLst>
              <a:ext uri="{FF2B5EF4-FFF2-40B4-BE49-F238E27FC236}">
                <a16:creationId xmlns:a16="http://schemas.microsoft.com/office/drawing/2014/main" id="{5DC5BBE4-9893-B628-B729-A2CC5ABD1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506" y="374001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75F3E23E-B535-420E-BE4C-EE5D10A64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010" y="32766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D27D6136-747E-4B3E-8D2E-62ED72D155D7}"/>
              </a:ext>
            </a:extLst>
          </p:cNvPr>
          <p:cNvPicPr>
            <a:picLocks noChangeAspect="1"/>
          </p:cNvPicPr>
          <p:nvPr/>
        </p:nvPicPr>
        <p:blipFill>
          <a:blip r:embed="rId5"/>
          <a:stretch>
            <a:fillRect/>
          </a:stretch>
        </p:blipFill>
        <p:spPr>
          <a:xfrm>
            <a:off x="2671171" y="82166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Malt Barley - By Timing</a:t>
            </a:r>
            <a:endParaRPr lang="en-US" sz="2200" u="none" dirty="0"/>
          </a:p>
        </p:txBody>
      </p:sp>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exclude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nitrogen</a:t>
            </a:r>
          </a:p>
        </p:txBody>
      </p:sp>
      <p:pic>
        <p:nvPicPr>
          <p:cNvPr id="20" name="Picture 19" descr="Asset 8.png">
            <a:hlinkClick r:id="rId7" action="ppaction://hlinksldjump"/>
            <a:extLst>
              <a:ext uri="{FF2B5EF4-FFF2-40B4-BE49-F238E27FC236}">
                <a16:creationId xmlns:a16="http://schemas.microsoft.com/office/drawing/2014/main" id="{CC123659-58D6-478F-9885-F7A613B192AC}"/>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21" name="Rectangle 20">
            <a:hlinkClick r:id="rId9" action="ppaction://hlinksldjump"/>
            <a:extLst>
              <a:ext uri="{FF2B5EF4-FFF2-40B4-BE49-F238E27FC236}">
                <a16:creationId xmlns:a16="http://schemas.microsoft.com/office/drawing/2014/main" id="{5CB33278-09FF-43C1-B572-788DCAA4169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Object 3">
            <a:extLst>
              <a:ext uri="{FF2B5EF4-FFF2-40B4-BE49-F238E27FC236}">
                <a16:creationId xmlns:a16="http://schemas.microsoft.com/office/drawing/2014/main" id="{34B1222A-BD48-4900-8426-B7F90D0499FA}"/>
              </a:ext>
            </a:extLst>
          </p:cNvPr>
          <p:cNvGraphicFramePr>
            <a:graphicFrameLocks/>
          </p:cNvGraphicFramePr>
          <p:nvPr>
            <p:extLst>
              <p:ext uri="{D42A27DB-BD31-4B8C-83A1-F6EECF244321}">
                <p14:modId xmlns:p14="http://schemas.microsoft.com/office/powerpoint/2010/main" val="1588183394"/>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Nitrogen applied at each application timing in each year expressed in pounds of actual Nitrogen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exclude non-users of Nitrogen.</a:t>
            </a:r>
          </a:p>
        </p:txBody>
      </p:sp>
    </p:spTree>
    <p:extLst>
      <p:ext uri="{BB962C8B-B14F-4D97-AF65-F5344CB8AC3E}">
        <p14:creationId xmlns:p14="http://schemas.microsoft.com/office/powerpoint/2010/main" val="30194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1F3F4-3A91-57B4-5CD9-93A1DF3761E5}"/>
              </a:ext>
            </a:extLst>
          </p:cNvPr>
          <p:cNvPicPr>
            <a:picLocks noChangeAspect="1"/>
          </p:cNvPicPr>
          <p:nvPr/>
        </p:nvPicPr>
        <p:blipFill>
          <a:blip r:embed="rId3"/>
          <a:stretch>
            <a:fillRect/>
          </a:stretch>
        </p:blipFill>
        <p:spPr>
          <a:xfrm>
            <a:off x="2656137" y="828002"/>
            <a:ext cx="894633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Malt Barley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20" name="TextBox 19"/>
          <p:cNvSpPr txBox="1"/>
          <p:nvPr/>
        </p:nvSpPr>
        <p:spPr>
          <a:xfrm>
            <a:off x="2165063" y="6516328"/>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21" name="TextBox 20"/>
          <p:cNvSpPr txBox="1"/>
          <p:nvPr/>
        </p:nvSpPr>
        <p:spPr>
          <a:xfrm>
            <a:off x="2166516" y="6668728"/>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phosphorus</a:t>
            </a:r>
          </a:p>
        </p:txBody>
      </p:sp>
      <p:pic>
        <p:nvPicPr>
          <p:cNvPr id="22" name="Picture 21" descr="Asset 8.png">
            <a:hlinkClick r:id="rId5" action="ppaction://hlinksldjump"/>
            <a:extLst>
              <a:ext uri="{FF2B5EF4-FFF2-40B4-BE49-F238E27FC236}">
                <a16:creationId xmlns:a16="http://schemas.microsoft.com/office/drawing/2014/main" id="{EB322EF2-9876-4D10-B05D-8C0D890B3FA6}"/>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75D5339F-E4F7-1F9F-1E78-F873BAF5102A}"/>
              </a:ext>
            </a:extLst>
          </p:cNvPr>
          <p:cNvGraphicFramePr>
            <a:graphicFrameLocks/>
          </p:cNvGraphicFramePr>
          <p:nvPr>
            <p:extLst>
              <p:ext uri="{D42A27DB-BD31-4B8C-83A1-F6EECF244321}">
                <p14:modId xmlns:p14="http://schemas.microsoft.com/office/powerpoint/2010/main" val="356527189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C091AC3E-5A99-5E7B-2874-025190638347}"/>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Rectangle 5">
            <a:hlinkClick r:id="rId9" action="ppaction://hlinksldjump"/>
            <a:extLst>
              <a:ext uri="{FF2B5EF4-FFF2-40B4-BE49-F238E27FC236}">
                <a16:creationId xmlns:a16="http://schemas.microsoft.com/office/drawing/2014/main" id="{3AF8986F-F5EF-1BBB-3E7B-0741E34C068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F446ADD-83FA-96B4-CB38-40A20EB2ABBC}"/>
              </a:ext>
            </a:extLst>
          </p:cNvPr>
          <p:cNvSpPr txBox="1"/>
          <p:nvPr/>
        </p:nvSpPr>
        <p:spPr>
          <a:xfrm>
            <a:off x="8609012" y="1624612"/>
            <a:ext cx="208553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Phosphorus rates in malt barley were lower in 2023 compared to 2022.</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in each year expressed in pounds of actual Phosphorus (P₂O₅) per acre.</a:t>
            </a:r>
          </a:p>
          <a:p>
            <a:r>
              <a:rPr lang="en-CA" dirty="0"/>
              <a:t>Note: Rates include non-users of Phosphorus (P₂O₅).</a:t>
            </a:r>
          </a:p>
        </p:txBody>
      </p:sp>
    </p:spTree>
    <p:extLst>
      <p:ext uri="{BB962C8B-B14F-4D97-AF65-F5344CB8AC3E}">
        <p14:creationId xmlns:p14="http://schemas.microsoft.com/office/powerpoint/2010/main" val="682185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4">
            <a:extLst>
              <a:ext uri="{FF2B5EF4-FFF2-40B4-BE49-F238E27FC236}">
                <a16:creationId xmlns:a16="http://schemas.microsoft.com/office/drawing/2014/main" id="{20235F64-0DB3-4ACF-998D-CAD33B649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702" y="570516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28F2ED4-494E-9A48-EBA9-B2A90026C5E8}"/>
              </a:ext>
            </a:extLst>
          </p:cNvPr>
          <p:cNvPicPr>
            <a:picLocks noChangeAspect="1"/>
          </p:cNvPicPr>
          <p:nvPr/>
        </p:nvPicPr>
        <p:blipFill>
          <a:blip r:embed="rId4"/>
          <a:stretch>
            <a:fillRect/>
          </a:stretch>
        </p:blipFill>
        <p:spPr>
          <a:xfrm>
            <a:off x="2656137" y="828002"/>
            <a:ext cx="894633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Malt Barley - Average Rate in 2023</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20" name="TextBox 19"/>
          <p:cNvSpPr txBox="1"/>
          <p:nvPr/>
        </p:nvSpPr>
        <p:spPr>
          <a:xfrm>
            <a:off x="2165063" y="6516328"/>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21" name="TextBox 20"/>
          <p:cNvSpPr txBox="1"/>
          <p:nvPr/>
        </p:nvSpPr>
        <p:spPr>
          <a:xfrm>
            <a:off x="2166516" y="6668728"/>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phosphorus</a:t>
            </a:r>
          </a:p>
        </p:txBody>
      </p:sp>
      <p:sp>
        <p:nvSpPr>
          <p:cNvPr id="18" name="TextBox 17">
            <a:extLst>
              <a:ext uri="{FF2B5EF4-FFF2-40B4-BE49-F238E27FC236}">
                <a16:creationId xmlns:a16="http://schemas.microsoft.com/office/drawing/2014/main" id="{10731FBB-1586-484F-B101-1E1B11F7E83E}"/>
              </a:ext>
            </a:extLst>
          </p:cNvPr>
          <p:cNvSpPr txBox="1"/>
          <p:nvPr/>
        </p:nvSpPr>
        <p:spPr>
          <a:xfrm>
            <a:off x="7847012" y="3354454"/>
            <a:ext cx="168567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Young malt barley growers tend to use lower P₂O₅ rates.</a:t>
            </a:r>
          </a:p>
        </p:txBody>
      </p:sp>
      <p:pic>
        <p:nvPicPr>
          <p:cNvPr id="22" name="Picture 21" descr="Asset 8.png">
            <a:hlinkClick r:id="rId7" action="ppaction://hlinksldjump"/>
            <a:extLst>
              <a:ext uri="{FF2B5EF4-FFF2-40B4-BE49-F238E27FC236}">
                <a16:creationId xmlns:a16="http://schemas.microsoft.com/office/drawing/2014/main" id="{EB322EF2-9876-4D10-B05D-8C0D890B3FA6}"/>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4" name="Rectangle 3">
            <a:hlinkClick r:id="rId9" action="ppaction://hlinksldjump"/>
            <a:extLst>
              <a:ext uri="{FF2B5EF4-FFF2-40B4-BE49-F238E27FC236}">
                <a16:creationId xmlns:a16="http://schemas.microsoft.com/office/drawing/2014/main" id="{77793433-6CB4-1E4C-C0D1-707065FCF32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1FEC819-7613-47EB-D9C6-683E3DDC65E0}"/>
              </a:ext>
            </a:extLst>
          </p:cNvPr>
          <p:cNvPicPr>
            <a:picLocks noChangeAspect="1"/>
          </p:cNvPicPr>
          <p:nvPr/>
        </p:nvPicPr>
        <p:blipFill>
          <a:blip r:embed="rId10"/>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B9A2124B-0A4B-D2FF-2ACB-06C40011BBEB}"/>
              </a:ext>
            </a:extLst>
          </p:cNvPr>
          <p:cNvPicPr>
            <a:picLocks noChangeAspect="1"/>
          </p:cNvPicPr>
          <p:nvPr/>
        </p:nvPicPr>
        <p:blipFill>
          <a:blip r:embed="rId11"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3855092E-3FAB-73B7-B2E8-3D8F9B92A89A}"/>
              </a:ext>
            </a:extLst>
          </p:cNvPr>
          <p:cNvGraphicFramePr>
            <a:graphicFrameLocks/>
          </p:cNvGraphicFramePr>
          <p:nvPr>
            <p:extLst>
              <p:ext uri="{D42A27DB-BD31-4B8C-83A1-F6EECF244321}">
                <p14:modId xmlns:p14="http://schemas.microsoft.com/office/powerpoint/2010/main" val="21428607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2" imgW="914400" imgH="771480" progId="Excel.Sheet.12">
                  <p:embed/>
                </p:oleObj>
              </mc:Choice>
              <mc:Fallback>
                <p:oleObj name="Worksheet" showAsIcon="1" r:id="rId12" imgW="914400" imgH="771480" progId="Excel.Sheet.12">
                  <p:embed/>
                  <p:pic>
                    <p:nvPicPr>
                      <p:cNvPr id="11" name="Object 10">
                        <a:extLst>
                          <a:ext uri="{FF2B5EF4-FFF2-40B4-BE49-F238E27FC236}">
                            <a16:creationId xmlns:a16="http://schemas.microsoft.com/office/drawing/2014/main" id="{EE147866-8EE9-85A8-56F8-A72F80D363BE}"/>
                          </a:ext>
                        </a:extLst>
                      </p:cNvPr>
                      <p:cNvPicPr/>
                      <p:nvPr/>
                    </p:nvPicPr>
                    <p:blipFill>
                      <a:blip r:embed="rId13"/>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farm size, age and 4R familiarity, the graph illustrates the average Phosphorus (P₂O₅) application rate in pounds of Phosphorus (P₂O₅) per acre (including untreated malt barley acres).</a:t>
            </a:r>
          </a:p>
        </p:txBody>
      </p:sp>
    </p:spTree>
    <p:extLst>
      <p:ext uri="{BB962C8B-B14F-4D97-AF65-F5344CB8AC3E}">
        <p14:creationId xmlns:p14="http://schemas.microsoft.com/office/powerpoint/2010/main" val="90613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1A1694-8229-A84E-03FC-A6C8059CC904}"/>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Malt Barley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20" name="Picture 19" descr="Asset 8.png">
            <a:hlinkClick r:id="rId5" action="ppaction://hlinksldjump"/>
            <a:extLst>
              <a:ext uri="{FF2B5EF4-FFF2-40B4-BE49-F238E27FC236}">
                <a16:creationId xmlns:a16="http://schemas.microsoft.com/office/drawing/2014/main" id="{0AC8E4C5-A755-41F9-8317-25E9D841E07C}"/>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1F73BA8F-C2C5-4065-86CA-F85DED0B3D6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Isosceles Triangle 15"/>
          <p:cNvSpPr/>
          <p:nvPr/>
        </p:nvSpPr>
        <p:spPr>
          <a:xfrm>
            <a:off x="6350969" y="142027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CB52775-91AD-3838-1C44-2B8D73A75C5F}"/>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52094793-3D4A-44F3-06BE-57971B8D701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17" name="TextBox 16"/>
          <p:cNvSpPr txBox="1"/>
          <p:nvPr/>
        </p:nvSpPr>
        <p:spPr>
          <a:xfrm>
            <a:off x="5317197" y="1601975"/>
            <a:ext cx="221994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30% of malt barley acres did not receive an application of Phosphorus in 2023.</a:t>
            </a:r>
            <a:endParaRPr kumimoji="0" lang="en-US"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malt barley acres that were treated with phosphorus (P</a:t>
            </a:r>
            <a:r>
              <a:rPr kumimoji="0" lang="en-US" sz="1050" b="0" i="0" u="none" strike="noStrike" kern="1200" cap="none" spc="0" normalizeH="0" baseline="-25000" noProof="0" dirty="0">
                <a:ln>
                  <a:noFill/>
                </a:ln>
                <a:solidFill>
                  <a:srgbClr val="201B1A"/>
                </a:solidFill>
                <a:effectLst/>
                <a:uLnTx/>
                <a:uFillTx/>
                <a:latin typeface="Calibri"/>
                <a:ea typeface="+mn-ea"/>
                <a:cs typeface="+mn-cs"/>
              </a:rPr>
              <a:t>2</a:t>
            </a:r>
            <a:r>
              <a:rPr kumimoji="0" lang="en-US" sz="1050" b="0" i="0" u="none" strike="noStrike" kern="1200" cap="none" spc="0" normalizeH="0" baseline="0" noProof="0" dirty="0">
                <a:ln>
                  <a:noFill/>
                </a:ln>
                <a:solidFill>
                  <a:srgbClr val="201B1A"/>
                </a:solidFill>
                <a:effectLst/>
                <a:uLnTx/>
                <a:uFillTx/>
                <a:latin typeface="Calibri"/>
                <a:ea typeface="+mn-ea"/>
                <a:cs typeface="+mn-cs"/>
              </a:rPr>
              <a:t>O</a:t>
            </a:r>
            <a:r>
              <a:rPr kumimoji="0" lang="en-US" sz="1050" b="0" i="0" u="none" strike="noStrike" kern="1200" cap="none" spc="0" normalizeH="0" baseline="-25000" noProof="0" dirty="0">
                <a:ln>
                  <a:noFill/>
                </a:ln>
                <a:solidFill>
                  <a:srgbClr val="201B1A"/>
                </a:solidFill>
                <a:effectLst/>
                <a:uLnTx/>
                <a:uFillTx/>
                <a:latin typeface="Calibri"/>
                <a:ea typeface="+mn-ea"/>
                <a:cs typeface="+mn-cs"/>
              </a:rPr>
              <a:t>5</a:t>
            </a:r>
            <a:r>
              <a:rPr kumimoji="0" lang="en-US" sz="1050" b="0" i="0" u="none" strike="noStrike" kern="1200" cap="none" spc="0" normalizeH="0" baseline="0" noProof="0" dirty="0">
                <a:ln>
                  <a:noFill/>
                </a:ln>
                <a:solidFill>
                  <a:srgbClr val="201B1A"/>
                </a:solidFill>
                <a:effectLst/>
                <a:uLnTx/>
                <a:uFillTx/>
                <a:latin typeface="Calibri"/>
                <a:ea typeface="+mn-ea"/>
                <a:cs typeface="+mn-cs"/>
              </a:rPr>
              <a:t>) at an application rate that fell within each rate range. The graph on the right illustrates the cumulative % of malt barley acres that were treated with phosphorus (P</a:t>
            </a:r>
            <a:r>
              <a:rPr kumimoji="0" lang="en-US" sz="1050" b="0" i="0" u="none" strike="noStrike" kern="1200" cap="none" spc="0" normalizeH="0" baseline="-25000" noProof="0" dirty="0">
                <a:ln>
                  <a:noFill/>
                </a:ln>
                <a:solidFill>
                  <a:srgbClr val="201B1A"/>
                </a:solidFill>
                <a:effectLst/>
                <a:uLnTx/>
                <a:uFillTx/>
                <a:latin typeface="Calibri"/>
                <a:ea typeface="+mn-ea"/>
                <a:cs typeface="+mn-cs"/>
              </a:rPr>
              <a:t>2</a:t>
            </a:r>
            <a:r>
              <a:rPr kumimoji="0" lang="en-US" sz="1050" b="0" i="0" u="none" strike="noStrike" kern="1200" cap="none" spc="0" normalizeH="0" baseline="0" noProof="0" dirty="0">
                <a:ln>
                  <a:noFill/>
                </a:ln>
                <a:solidFill>
                  <a:srgbClr val="201B1A"/>
                </a:solidFill>
                <a:effectLst/>
                <a:uLnTx/>
                <a:uFillTx/>
                <a:latin typeface="Calibri"/>
                <a:ea typeface="+mn-ea"/>
                <a:cs typeface="+mn-cs"/>
              </a:rPr>
              <a:t>O</a:t>
            </a:r>
            <a:r>
              <a:rPr kumimoji="0" lang="en-US" sz="1050" b="0" i="0" u="none" strike="noStrike" kern="1200" cap="none" spc="0" normalizeH="0" baseline="-25000" noProof="0" dirty="0">
                <a:ln>
                  <a:noFill/>
                </a:ln>
                <a:solidFill>
                  <a:srgbClr val="201B1A"/>
                </a:solidFill>
                <a:effectLst/>
                <a:uLnTx/>
                <a:uFillTx/>
                <a:latin typeface="Calibri"/>
                <a:ea typeface="+mn-ea"/>
                <a:cs typeface="+mn-cs"/>
              </a:rPr>
              <a:t>5</a:t>
            </a:r>
            <a:r>
              <a:rPr kumimoji="0" lang="en-US" sz="1050" b="0" i="0" u="none" strike="noStrike" kern="1200" cap="none" spc="0" normalizeH="0" baseline="0" noProof="0" dirty="0">
                <a:ln>
                  <a:noFill/>
                </a:ln>
                <a:solidFill>
                  <a:srgbClr val="201B1A"/>
                </a:solidFill>
                <a:effectLst/>
                <a:uLnTx/>
                <a:uFillTx/>
                <a:latin typeface="Calibri"/>
                <a:ea typeface="+mn-ea"/>
                <a:cs typeface="+mn-cs"/>
              </a:rPr>
              <a:t>) at an application rate that fell within each rate range. </a:t>
            </a:r>
          </a:p>
        </p:txBody>
      </p:sp>
    </p:spTree>
    <p:extLst>
      <p:ext uri="{BB962C8B-B14F-4D97-AF65-F5344CB8AC3E}">
        <p14:creationId xmlns:p14="http://schemas.microsoft.com/office/powerpoint/2010/main" val="3077546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4E720D-1952-A3DE-3D0C-9DC1301BB313}"/>
              </a:ext>
            </a:extLst>
          </p:cNvPr>
          <p:cNvPicPr>
            <a:picLocks noChangeAspect="1"/>
          </p:cNvPicPr>
          <p:nvPr/>
        </p:nvPicPr>
        <p:blipFill>
          <a:blip r:embed="rId2"/>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a:t>
            </a:r>
            <a:r>
              <a:rPr lang="en-US" sz="2200" u="none" dirty="0"/>
              <a:t> Rate Ranges in Malt Barley - % of Volume in 2023</a:t>
            </a:r>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phosphorus (P₂O₅) volume that was applied in malt barley within each rate range.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Total pounds of actual phosphorus (P₂O₅) applied was calculated based on all sources of phosphorus (P₂O₅) from all fertilizer types.</a:t>
            </a:r>
          </a:p>
        </p:txBody>
      </p:sp>
      <p:sp>
        <p:nvSpPr>
          <p:cNvPr id="15" name="TextBox 14">
            <a:extLst>
              <a:ext uri="{FF2B5EF4-FFF2-40B4-BE49-F238E27FC236}">
                <a16:creationId xmlns:a16="http://schemas.microsoft.com/office/drawing/2014/main" id="{8F03E53A-E4E0-4497-8AA3-9945EC64305F}"/>
              </a:ext>
            </a:extLst>
          </p:cNvPr>
          <p:cNvSpPr txBox="1"/>
          <p:nvPr/>
        </p:nvSpPr>
        <p:spPr>
          <a:xfrm>
            <a:off x="7926188" y="4775368"/>
            <a:ext cx="197822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65% of the P₂O₅ volume was applied between 35 – 44.9 </a:t>
            </a:r>
            <a:r>
              <a:rPr kumimoji="0" lang="en-US" sz="1000" b="0" i="0" u="none" strike="noStrike" kern="1200" cap="none" spc="0" normalizeH="0" baseline="0" noProof="0" dirty="0" err="1">
                <a:ln>
                  <a:noFill/>
                </a:ln>
                <a:solidFill>
                  <a:srgbClr val="201B1A"/>
                </a:solidFill>
                <a:effectLst/>
                <a:uLnTx/>
                <a:uFillTx/>
                <a:latin typeface="Calibri"/>
                <a:ea typeface="+mn-ea"/>
                <a:cs typeface="+mn-cs"/>
              </a:rPr>
              <a:t>lbs</a:t>
            </a:r>
            <a:r>
              <a:rPr kumimoji="0" lang="en-US" sz="1000" b="0" i="0" u="none" strike="noStrike" kern="1200" cap="none" spc="0" normalizeH="0" baseline="0" noProof="0" dirty="0">
                <a:ln>
                  <a:noFill/>
                </a:ln>
                <a:solidFill>
                  <a:srgbClr val="201B1A"/>
                </a:solidFill>
                <a:effectLst/>
                <a:uLnTx/>
                <a:uFillTx/>
                <a:latin typeface="Calibri"/>
                <a:ea typeface="+mn-ea"/>
                <a:cs typeface="+mn-cs"/>
              </a:rPr>
              <a:t>/ac.</a:t>
            </a:r>
          </a:p>
        </p:txBody>
      </p:sp>
      <p:pic>
        <p:nvPicPr>
          <p:cNvPr id="18" name="Picture 17" descr="Asset 8.png">
            <a:hlinkClick r:id="rId4" action="ppaction://hlinksldjump"/>
            <a:extLst>
              <a:ext uri="{FF2B5EF4-FFF2-40B4-BE49-F238E27FC236}">
                <a16:creationId xmlns:a16="http://schemas.microsoft.com/office/drawing/2014/main" id="{7F227475-7F83-4E01-8F99-66CFF6FA7332}"/>
              </a:ext>
            </a:extLst>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25C293FD-6421-2DE9-8B26-4E07C03126A6}"/>
              </a:ext>
            </a:extLst>
          </p:cNvPr>
          <p:cNvPicPr>
            <a:picLocks noChangeAspect="1"/>
          </p:cNvPicPr>
          <p:nvPr/>
        </p:nvPicPr>
        <p:blipFill>
          <a:blip r:embed="rId6"/>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8AB316A6-7C03-8119-DF0F-F4FEEA42B100}"/>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75765DA4-73E5-B70A-DE8B-EA73A65D770F}"/>
              </a:ext>
            </a:extLst>
          </p:cNvPr>
          <p:cNvGraphicFramePr>
            <a:graphicFrameLocks/>
          </p:cNvGraphicFramePr>
          <p:nvPr>
            <p:extLst>
              <p:ext uri="{D42A27DB-BD31-4B8C-83A1-F6EECF244321}">
                <p14:modId xmlns:p14="http://schemas.microsoft.com/office/powerpoint/2010/main" val="204296238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184FC7DC-D4C0-442C-0804-C3E0EEA2D19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3127739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7C395D-5896-448A-2FA6-A1A6E30AA3A7}"/>
              </a:ext>
            </a:extLst>
          </p:cNvPr>
          <p:cNvPicPr>
            <a:picLocks/>
          </p:cNvPicPr>
          <p:nvPr/>
        </p:nvPicPr>
        <p:blipFill>
          <a:blip r:embed="rId2"/>
          <a:stretch>
            <a:fillRect/>
          </a:stretch>
        </p:blipFill>
        <p:spPr>
          <a:xfrm>
            <a:off x="2662537" y="826044"/>
            <a:ext cx="896112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Feed Barley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8" name="EX-MOREINFO-002"/>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Nitrogen volume applied in feed barley that was applied at each timing in 2023.</a:t>
            </a:r>
          </a:p>
          <a:p>
            <a:r>
              <a:rPr lang="en-CA" dirty="0"/>
              <a:t>Total pounds of actual Nitrogen applied was calculated based on all sources of Nitrogen from all fertilizer types.</a:t>
            </a:r>
          </a:p>
        </p:txBody>
      </p:sp>
      <p:sp>
        <p:nvSpPr>
          <p:cNvPr id="17" name="TextBox 16"/>
          <p:cNvSpPr txBox="1"/>
          <p:nvPr/>
        </p:nvSpPr>
        <p:spPr>
          <a:xfrm>
            <a:off x="8380412" y="4127035"/>
            <a:ext cx="2158585"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About 45% of the total Nitrogen volume applied in feed barley was applied at planting, consistent with 2022.</a:t>
            </a:r>
          </a:p>
        </p:txBody>
      </p:sp>
      <p:sp>
        <p:nvSpPr>
          <p:cNvPr id="24" name="Rectangle 23">
            <a:hlinkClick r:id="rId7" action="ppaction://hlinksldjump"/>
            <a:extLst>
              <a:ext uri="{FF2B5EF4-FFF2-40B4-BE49-F238E27FC236}">
                <a16:creationId xmlns:a16="http://schemas.microsoft.com/office/drawing/2014/main" id="{821E1C49-5752-4059-B61C-1F9BC58D7E7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9B4BABC5-E433-7A5C-AF9A-051B76DBB172}"/>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C9CB5201-BDEF-83DD-0C52-67480C16610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2838FC25-C245-301C-269E-E56385F3BC4C}"/>
              </a:ext>
            </a:extLst>
          </p:cNvPr>
          <p:cNvGraphicFramePr>
            <a:graphicFrameLocks/>
          </p:cNvGraphicFramePr>
          <p:nvPr>
            <p:extLst>
              <p:ext uri="{D42A27DB-BD31-4B8C-83A1-F6EECF244321}">
                <p14:modId xmlns:p14="http://schemas.microsoft.com/office/powerpoint/2010/main" val="31803883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C8F2DB46-406D-B9D2-05C6-BCA43AA54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228" y="329954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E0A6D87C-F939-3A63-2072-F8F246B92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740" y="574866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92B8CD5A-8AA0-464B-081F-B8BB193D0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227" y="27432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7E623305-5EB8-465C-9BF9-8FB943474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232" y="373987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ACF3D000-0E3A-4FC1-A5DB-2EF35CDEE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580" y="229514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66D01D19-BECF-B47D-808B-226CE4D93E04}"/>
              </a:ext>
            </a:extLst>
          </p:cNvPr>
          <p:cNvPicPr>
            <a:picLocks noChangeAspect="1"/>
          </p:cNvPicPr>
          <p:nvPr/>
        </p:nvPicPr>
        <p:blipFill>
          <a:blip r:embed="rId4"/>
          <a:stretch>
            <a:fillRect/>
          </a:stretch>
        </p:blipFill>
        <p:spPr>
          <a:xfrm>
            <a:off x="2657821" y="832128"/>
            <a:ext cx="8942969" cy="574905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Malt Barley -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exclude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phosphorus</a:t>
            </a:r>
          </a:p>
        </p:txBody>
      </p:sp>
      <p:pic>
        <p:nvPicPr>
          <p:cNvPr id="17" name="Picture 16" descr="Asset 8.png">
            <a:hlinkClick r:id="rId6" action="ppaction://hlinksldjump"/>
            <a:extLst>
              <a:ext uri="{FF2B5EF4-FFF2-40B4-BE49-F238E27FC236}">
                <a16:creationId xmlns:a16="http://schemas.microsoft.com/office/drawing/2014/main" id="{3B1F2038-1D9A-4473-A403-73311C25CC17}"/>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9E850800-1F3B-41FE-982B-53A5E98B7F77}"/>
              </a:ext>
            </a:extLst>
          </p:cNvPr>
          <p:cNvGraphicFramePr>
            <a:graphicFrameLocks/>
          </p:cNvGraphicFramePr>
          <p:nvPr>
            <p:extLst>
              <p:ext uri="{D42A27DB-BD31-4B8C-83A1-F6EECF244321}">
                <p14:modId xmlns:p14="http://schemas.microsoft.com/office/powerpoint/2010/main" val="2980750855"/>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Phosphorus (P₂O₅) applied at each application timing in each year expressed in pounds of actual Phosphorus (P₂O₅)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a:t>
            </a:r>
            <a:r>
              <a:rPr kumimoji="0" lang="en-CA" sz="1050" b="0" i="0" u="sng" strike="noStrike" kern="1200" cap="none" spc="0" normalizeH="0" baseline="0" noProof="0" dirty="0">
                <a:ln>
                  <a:noFill/>
                </a:ln>
                <a:solidFill>
                  <a:srgbClr val="201B1A"/>
                </a:solidFill>
                <a:effectLst/>
                <a:uLnTx/>
                <a:uFillTx/>
                <a:latin typeface="Calibri"/>
                <a:ea typeface="+mn-ea"/>
                <a:cs typeface="+mn-cs"/>
              </a:rPr>
              <a:t>exclude</a:t>
            </a:r>
            <a:r>
              <a:rPr kumimoji="0" lang="en-CA" sz="1050" b="0" i="0" u="none" strike="noStrike" kern="1200" cap="none" spc="0" normalizeH="0" baseline="0" noProof="0" dirty="0">
                <a:ln>
                  <a:noFill/>
                </a:ln>
                <a:solidFill>
                  <a:srgbClr val="201B1A"/>
                </a:solidFill>
                <a:effectLst/>
                <a:uLnTx/>
                <a:uFillTx/>
                <a:latin typeface="Calibri"/>
                <a:ea typeface="+mn-ea"/>
                <a:cs typeface="+mn-cs"/>
              </a:rPr>
              <a:t> non-users of Phosphorus (P₂O₅).</a:t>
            </a:r>
          </a:p>
        </p:txBody>
      </p:sp>
    </p:spTree>
    <p:extLst>
      <p:ext uri="{BB962C8B-B14F-4D97-AF65-F5344CB8AC3E}">
        <p14:creationId xmlns:p14="http://schemas.microsoft.com/office/powerpoint/2010/main" val="2538737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A60D9-3283-3EC8-753C-9EB24454BE54}"/>
              </a:ext>
            </a:extLst>
          </p:cNvPr>
          <p:cNvPicPr>
            <a:picLocks noChangeAspect="1"/>
          </p:cNvPicPr>
          <p:nvPr/>
        </p:nvPicPr>
        <p:blipFill>
          <a:blip r:embed="rId2"/>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Malt Barley - Average Rate in 2023</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potassium</a:t>
            </a:r>
          </a:p>
        </p:txBody>
      </p:sp>
      <p:pic>
        <p:nvPicPr>
          <p:cNvPr id="22" name="Picture 21" descr="Asset 8.png">
            <a:hlinkClick r:id="rId4" action="ppaction://hlinksldjump"/>
            <a:extLst>
              <a:ext uri="{FF2B5EF4-FFF2-40B4-BE49-F238E27FC236}">
                <a16:creationId xmlns:a16="http://schemas.microsoft.com/office/drawing/2014/main" id="{B985A4A0-B8BB-46A8-88AD-F6E101934BDA}"/>
              </a:ext>
            </a:extLst>
          </p:cNvPr>
          <p:cNvPicPr>
            <a:picLocks noChangeAspect="1"/>
          </p:cNvPicPr>
          <p:nvPr/>
        </p:nvPicPr>
        <p:blipFill>
          <a:blip r:embed="rId5" cstate="print"/>
          <a:stretch>
            <a:fillRect/>
          </a:stretch>
        </p:blipFill>
        <p:spPr>
          <a:xfrm>
            <a:off x="1371600" y="5178212"/>
            <a:ext cx="301752" cy="171642"/>
          </a:xfrm>
          <a:prstGeom prst="rect">
            <a:avLst/>
          </a:prstGeom>
        </p:spPr>
      </p:pic>
      <p:sp>
        <p:nvSpPr>
          <p:cNvPr id="8" name="EX-MOREINFO-001"/>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in each year expressed in pounds of actual Potassium (K₂O) per acre.</a:t>
            </a:r>
          </a:p>
          <a:p>
            <a:r>
              <a:rPr lang="en-CA" dirty="0"/>
              <a:t>Note: Rates include non-users of Potassium (K₂O).</a:t>
            </a:r>
          </a:p>
        </p:txBody>
      </p:sp>
      <p:graphicFrame>
        <p:nvGraphicFramePr>
          <p:cNvPr id="5" name="Object 4">
            <a:extLst>
              <a:ext uri="{FF2B5EF4-FFF2-40B4-BE49-F238E27FC236}">
                <a16:creationId xmlns:a16="http://schemas.microsoft.com/office/drawing/2014/main" id="{36C3B2A7-4E6C-168A-8E4C-DEE8C2F41984}"/>
              </a:ext>
            </a:extLst>
          </p:cNvPr>
          <p:cNvGraphicFramePr>
            <a:graphicFrameLocks/>
          </p:cNvGraphicFramePr>
          <p:nvPr>
            <p:extLst>
              <p:ext uri="{D42A27DB-BD31-4B8C-83A1-F6EECF244321}">
                <p14:modId xmlns:p14="http://schemas.microsoft.com/office/powerpoint/2010/main" val="111361285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3" name="Object 2">
                        <a:extLst>
                          <a:ext uri="{FF2B5EF4-FFF2-40B4-BE49-F238E27FC236}">
                            <a16:creationId xmlns:a16="http://schemas.microsoft.com/office/drawing/2014/main" id="{C091AC3E-5A99-5E7B-2874-025190638347}"/>
                          </a:ext>
                        </a:extLst>
                      </p:cNvPr>
                      <p:cNvPicPr/>
                      <p:nvPr/>
                    </p:nvPicPr>
                    <p:blipFill>
                      <a:blip r:embed="rId7"/>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Rectangle 5">
            <a:hlinkClick r:id="rId8" action="ppaction://hlinksldjump"/>
            <a:extLst>
              <a:ext uri="{FF2B5EF4-FFF2-40B4-BE49-F238E27FC236}">
                <a16:creationId xmlns:a16="http://schemas.microsoft.com/office/drawing/2014/main" id="{FED81440-8DAD-7C8B-AE85-59015CCE0EA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442D19E7-4D09-C4DD-96EC-FE4E1DE693AC}"/>
              </a:ext>
            </a:extLst>
          </p:cNvPr>
          <p:cNvSpPr txBox="1"/>
          <p:nvPr/>
        </p:nvSpPr>
        <p:spPr>
          <a:xfrm>
            <a:off x="8532812" y="990600"/>
            <a:ext cx="220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Potassium rates in malt barley were slightly higher in 2023 compared to 2022.</a:t>
            </a:r>
          </a:p>
        </p:txBody>
      </p:sp>
    </p:spTree>
    <p:extLst>
      <p:ext uri="{BB962C8B-B14F-4D97-AF65-F5344CB8AC3E}">
        <p14:creationId xmlns:p14="http://schemas.microsoft.com/office/powerpoint/2010/main" val="1218916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4">
            <a:extLst>
              <a:ext uri="{FF2B5EF4-FFF2-40B4-BE49-F238E27FC236}">
                <a16:creationId xmlns:a16="http://schemas.microsoft.com/office/drawing/2014/main" id="{C382E8FA-5039-417C-875E-1C807FAD3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918" y="573298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B2AB7BC0-B471-0D69-12F5-CAC28CB302DA}"/>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Malt Barley - Average Rate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potassium</a:t>
            </a:r>
          </a:p>
        </p:txBody>
      </p:sp>
      <p:pic>
        <p:nvPicPr>
          <p:cNvPr id="22" name="Picture 21" descr="Asset 8.png">
            <a:hlinkClick r:id="rId6" action="ppaction://hlinksldjump"/>
            <a:extLst>
              <a:ext uri="{FF2B5EF4-FFF2-40B4-BE49-F238E27FC236}">
                <a16:creationId xmlns:a16="http://schemas.microsoft.com/office/drawing/2014/main" id="{B985A4A0-B8BB-46A8-88AD-F6E101934BD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Rectangle 3">
            <a:hlinkClick r:id="rId8" action="ppaction://hlinksldjump"/>
            <a:extLst>
              <a:ext uri="{FF2B5EF4-FFF2-40B4-BE49-F238E27FC236}">
                <a16:creationId xmlns:a16="http://schemas.microsoft.com/office/drawing/2014/main" id="{1FD7A6B9-D5DC-06AF-D7F6-9F3174E736A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farm size, age and 4R familiarity, the graph illustrates the average potassium (K₂O) application rate in pounds of potassium (K₂O) per acre (including untreated malt barley acres).</a:t>
            </a:r>
          </a:p>
        </p:txBody>
      </p:sp>
      <p:pic>
        <p:nvPicPr>
          <p:cNvPr id="5" name="Picture 4">
            <a:extLst>
              <a:ext uri="{FF2B5EF4-FFF2-40B4-BE49-F238E27FC236}">
                <a16:creationId xmlns:a16="http://schemas.microsoft.com/office/drawing/2014/main" id="{442D21B4-D16A-1737-6C79-C1E7A06EEE3F}"/>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43A1AD07-AE3A-39FC-C683-6A0C66157F29}"/>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7DA4A52F-C40D-54A7-218F-B95E8B9F5CB0}"/>
              </a:ext>
            </a:extLst>
          </p:cNvPr>
          <p:cNvGraphicFramePr>
            <a:graphicFrameLocks/>
          </p:cNvGraphicFramePr>
          <p:nvPr>
            <p:extLst>
              <p:ext uri="{D42A27DB-BD31-4B8C-83A1-F6EECF244321}">
                <p14:modId xmlns:p14="http://schemas.microsoft.com/office/powerpoint/2010/main" val="347584515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1" name="Object 10">
                        <a:extLst>
                          <a:ext uri="{FF2B5EF4-FFF2-40B4-BE49-F238E27FC236}">
                            <a16:creationId xmlns:a16="http://schemas.microsoft.com/office/drawing/2014/main" id="{EE147866-8EE9-85A8-56F8-A72F80D363BE}"/>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1562118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A02723-4199-C3CF-4754-E8FA7FDF1100}"/>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Malt Barley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16" name="Isosceles Triangle 15"/>
          <p:cNvSpPr/>
          <p:nvPr/>
        </p:nvSpPr>
        <p:spPr>
          <a:xfrm>
            <a:off x="6450920" y="147887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7" name="TextBox 16"/>
          <p:cNvSpPr txBox="1"/>
          <p:nvPr/>
        </p:nvSpPr>
        <p:spPr>
          <a:xfrm>
            <a:off x="5561012" y="1676400"/>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63</a:t>
            </a:r>
            <a:r>
              <a:rPr kumimoji="0" lang="en-US" sz="1000" b="0" i="0" u="none" strike="noStrike" kern="1200" cap="none" spc="0" normalizeH="0" baseline="0" noProof="0" dirty="0">
                <a:ln>
                  <a:noFill/>
                </a:ln>
                <a:solidFill>
                  <a:srgbClr val="201B1A"/>
                </a:solidFill>
                <a:effectLst/>
                <a:uLnTx/>
                <a:uFillTx/>
                <a:latin typeface="Calibri"/>
                <a:ea typeface="+mn-ea"/>
                <a:cs typeface="+mn-cs"/>
              </a:rPr>
              <a:t>% of malt barley acres did not receive any Potassium in 2023.</a:t>
            </a:r>
          </a:p>
        </p:txBody>
      </p:sp>
      <p:pic>
        <p:nvPicPr>
          <p:cNvPr id="20" name="Picture 19" descr="Asset 8.png">
            <a:hlinkClick r:id="rId5" action="ppaction://hlinksldjump"/>
            <a:extLst>
              <a:ext uri="{FF2B5EF4-FFF2-40B4-BE49-F238E27FC236}">
                <a16:creationId xmlns:a16="http://schemas.microsoft.com/office/drawing/2014/main" id="{5D86F746-782E-4488-8E75-46BAECC2E1E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21" name="Rectangle 20">
            <a:hlinkClick r:id="rId7" action="ppaction://hlinksldjump"/>
            <a:extLst>
              <a:ext uri="{FF2B5EF4-FFF2-40B4-BE49-F238E27FC236}">
                <a16:creationId xmlns:a16="http://schemas.microsoft.com/office/drawing/2014/main" id="{8ADBD795-E84D-4BE2-8913-1C369454301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B25FB5E-6E89-D81D-9FBE-866508EA98F6}"/>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05257A4-D47B-18ED-F2D1-82DF2AC9956B}"/>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malt barley acres that were treated with potassium (K</a:t>
            </a:r>
            <a:r>
              <a:rPr kumimoji="0" lang="en-US" sz="1050" b="0" i="0" u="none" strike="noStrike" kern="1200" cap="none" spc="0" normalizeH="0" baseline="-25000" noProof="0" dirty="0">
                <a:ln>
                  <a:noFill/>
                </a:ln>
                <a:solidFill>
                  <a:srgbClr val="201B1A"/>
                </a:solidFill>
                <a:effectLst/>
                <a:uLnTx/>
                <a:uFillTx/>
                <a:latin typeface="Calibri"/>
                <a:ea typeface="+mn-ea"/>
                <a:cs typeface="+mn-cs"/>
              </a:rPr>
              <a:t>2</a:t>
            </a:r>
            <a:r>
              <a:rPr kumimoji="0" lang="en-US" sz="1050" b="0" i="0" u="none" strike="noStrike" kern="1200" cap="none" spc="0" normalizeH="0" baseline="0" noProof="0" dirty="0">
                <a:ln>
                  <a:noFill/>
                </a:ln>
                <a:solidFill>
                  <a:srgbClr val="201B1A"/>
                </a:solidFill>
                <a:effectLst/>
                <a:uLnTx/>
                <a:uFillTx/>
                <a:latin typeface="Calibri"/>
                <a:ea typeface="+mn-ea"/>
                <a:cs typeface="+mn-cs"/>
              </a:rPr>
              <a:t>O) at an application rate that fell within each rate range. The graph on the right illustrates the cumulative % of malt barley acres that were treated with potassium (K</a:t>
            </a:r>
            <a:r>
              <a:rPr kumimoji="0" lang="en-US" sz="1050" b="0" i="0" u="none" strike="noStrike" kern="1200" cap="none" spc="0" normalizeH="0" baseline="-25000" noProof="0" dirty="0">
                <a:ln>
                  <a:noFill/>
                </a:ln>
                <a:solidFill>
                  <a:srgbClr val="201B1A"/>
                </a:solidFill>
                <a:effectLst/>
                <a:uLnTx/>
                <a:uFillTx/>
                <a:latin typeface="Calibri"/>
                <a:ea typeface="+mn-ea"/>
                <a:cs typeface="+mn-cs"/>
              </a:rPr>
              <a:t>2</a:t>
            </a:r>
            <a:r>
              <a:rPr kumimoji="0" lang="en-US" sz="1050" b="0" i="0" u="none" strike="noStrike" kern="1200" cap="none" spc="0" normalizeH="0" baseline="0" noProof="0" dirty="0">
                <a:ln>
                  <a:noFill/>
                </a:ln>
                <a:solidFill>
                  <a:srgbClr val="201B1A"/>
                </a:solidFill>
                <a:effectLst/>
                <a:uLnTx/>
                <a:uFillTx/>
                <a:latin typeface="Calibri"/>
                <a:ea typeface="+mn-ea"/>
                <a:cs typeface="+mn-cs"/>
              </a:rPr>
              <a:t>O) at an application rate that fell within each rate range. </a:t>
            </a:r>
          </a:p>
        </p:txBody>
      </p:sp>
    </p:spTree>
    <p:extLst>
      <p:ext uri="{BB962C8B-B14F-4D97-AF65-F5344CB8AC3E}">
        <p14:creationId xmlns:p14="http://schemas.microsoft.com/office/powerpoint/2010/main" val="4194525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E63FEA-EBB9-D4A9-979E-F1CD171678BC}"/>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Rate Ranges in Malt Barley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21" name="TextBox 20">
            <a:extLst>
              <a:ext uri="{FF2B5EF4-FFF2-40B4-BE49-F238E27FC236}">
                <a16:creationId xmlns:a16="http://schemas.microsoft.com/office/drawing/2014/main" id="{EA845C35-636B-4568-A76F-7DA2238641B8}"/>
              </a:ext>
            </a:extLst>
          </p:cNvPr>
          <p:cNvSpPr txBox="1"/>
          <p:nvPr/>
        </p:nvSpPr>
        <p:spPr>
          <a:xfrm>
            <a:off x="7923212" y="5791200"/>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43% of the K</a:t>
            </a:r>
            <a:r>
              <a:rPr kumimoji="0" lang="en-US" sz="1000" b="0" i="0" u="none" strike="noStrike" kern="1200" cap="none" spc="0" normalizeH="0" baseline="-25000" noProof="0" dirty="0">
                <a:ln>
                  <a:noFill/>
                </a:ln>
                <a:solidFill>
                  <a:srgbClr val="201B1A"/>
                </a:solidFill>
                <a:effectLst/>
                <a:uLnTx/>
                <a:uFillTx/>
                <a:latin typeface="Calibri"/>
                <a:ea typeface="+mn-ea"/>
                <a:cs typeface="+mn-cs"/>
              </a:rPr>
              <a:t>2</a:t>
            </a:r>
            <a:r>
              <a:rPr kumimoji="0" lang="en-US" sz="1000" b="0" i="0" u="none" strike="noStrike" kern="1200" cap="none" spc="0" normalizeH="0" baseline="0" noProof="0" dirty="0">
                <a:ln>
                  <a:noFill/>
                </a:ln>
                <a:solidFill>
                  <a:srgbClr val="201B1A"/>
                </a:solidFill>
                <a:effectLst/>
                <a:uLnTx/>
                <a:uFillTx/>
                <a:latin typeface="Calibri"/>
                <a:ea typeface="+mn-ea"/>
                <a:cs typeface="+mn-cs"/>
              </a:rPr>
              <a:t>O volume was applied at rate of 40 </a:t>
            </a:r>
            <a:r>
              <a:rPr kumimoji="0" lang="en-US" sz="1000" b="0" i="0" u="none" strike="noStrike" kern="1200" cap="none" spc="0" normalizeH="0" baseline="0" noProof="0" dirty="0" err="1">
                <a:ln>
                  <a:noFill/>
                </a:ln>
                <a:solidFill>
                  <a:srgbClr val="201B1A"/>
                </a:solidFill>
                <a:effectLst/>
                <a:uLnTx/>
                <a:uFillTx/>
                <a:latin typeface="Calibri"/>
                <a:ea typeface="+mn-ea"/>
                <a:cs typeface="+mn-cs"/>
              </a:rPr>
              <a:t>lbs</a:t>
            </a:r>
            <a:r>
              <a:rPr kumimoji="0" lang="en-US" sz="1000" b="0" i="0" u="none" strike="noStrike" kern="1200" cap="none" spc="0" normalizeH="0" baseline="0" noProof="0" dirty="0">
                <a:ln>
                  <a:noFill/>
                </a:ln>
                <a:solidFill>
                  <a:srgbClr val="201B1A"/>
                </a:solidFill>
                <a:effectLst/>
                <a:uLnTx/>
                <a:uFillTx/>
                <a:latin typeface="Calibri"/>
                <a:ea typeface="+mn-ea"/>
                <a:cs typeface="+mn-cs"/>
              </a:rPr>
              <a:t>/ac or higher. </a:t>
            </a:r>
          </a:p>
        </p:txBody>
      </p:sp>
      <p:pic>
        <p:nvPicPr>
          <p:cNvPr id="17" name="Picture 16" descr="Asset 8.png">
            <a:hlinkClick r:id="rId5" action="ppaction://hlinksldjump"/>
            <a:extLst>
              <a:ext uri="{FF2B5EF4-FFF2-40B4-BE49-F238E27FC236}">
                <a16:creationId xmlns:a16="http://schemas.microsoft.com/office/drawing/2014/main" id="{9191A790-EADC-4018-99ED-B9F68771409F}"/>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A30E1B94-E013-D8B0-3B51-32D395637C7F}"/>
              </a:ext>
            </a:extLst>
          </p:cNvPr>
          <p:cNvPicPr>
            <a:picLocks noChangeAspect="1"/>
          </p:cNvPicPr>
          <p:nvPr/>
        </p:nvPicPr>
        <p:blipFill>
          <a:blip r:embed="rId7"/>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2F1F05F1-93C3-51EC-9C5E-BAE76AD82874}"/>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74E13877-52BD-48AF-586B-CCEB55BD0FC5}"/>
              </a:ext>
            </a:extLst>
          </p:cNvPr>
          <p:cNvGraphicFramePr>
            <a:graphicFrameLocks/>
          </p:cNvGraphicFramePr>
          <p:nvPr>
            <p:extLst>
              <p:ext uri="{D42A27DB-BD31-4B8C-83A1-F6EECF244321}">
                <p14:modId xmlns:p14="http://schemas.microsoft.com/office/powerpoint/2010/main" val="1153898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184FC7DC-D4C0-442C-0804-C3E0EEA2D191}"/>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potassium (K₂O) volume that was applied in malt barley within each rate range.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917104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4A9B7F75-278C-2FB7-21C3-DFE57C461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944" y="230786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4A5A8CB5-41C1-4AA8-B085-202386448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580" y="274284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970C9509-2629-1BCA-C956-2B133F09D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943" y="330770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45D66C37-3B49-C072-33F2-EFDB781DA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812" y="374399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585" y="474300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a:extLst>
              <a:ext uri="{FF2B5EF4-FFF2-40B4-BE49-F238E27FC236}">
                <a16:creationId xmlns:a16="http://schemas.microsoft.com/office/drawing/2014/main" id="{5BEF4504-774D-4CD3-6686-0D1428898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740" y="574866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E5A949FE-3C3E-5EAF-1A6F-BA3AB77DA691}"/>
              </a:ext>
            </a:extLst>
          </p:cNvPr>
          <p:cNvPicPr>
            <a:picLocks noChangeAspect="1"/>
          </p:cNvPicPr>
          <p:nvPr/>
        </p:nvPicPr>
        <p:blipFill>
          <a:blip r:embed="rId4"/>
          <a:stretch>
            <a:fillRect/>
          </a:stretch>
        </p:blipFill>
        <p:spPr>
          <a:xfrm>
            <a:off x="2657821" y="835169"/>
            <a:ext cx="8942969" cy="574296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Malt Barley -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exclude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potassium</a:t>
            </a:r>
          </a:p>
        </p:txBody>
      </p:sp>
      <p:pic>
        <p:nvPicPr>
          <p:cNvPr id="19" name="Picture 18" descr="Asset 8.png">
            <a:hlinkClick r:id="rId6" action="ppaction://hlinksldjump"/>
            <a:extLst>
              <a:ext uri="{FF2B5EF4-FFF2-40B4-BE49-F238E27FC236}">
                <a16:creationId xmlns:a16="http://schemas.microsoft.com/office/drawing/2014/main" id="{4CF4222B-2971-4EF7-9B2B-82D94A578E57}"/>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20" name="Object 19">
            <a:extLst>
              <a:ext uri="{FF2B5EF4-FFF2-40B4-BE49-F238E27FC236}">
                <a16:creationId xmlns:a16="http://schemas.microsoft.com/office/drawing/2014/main" id="{59E0FCAA-344D-4B09-9BCD-4EEA7AC8C6F1}"/>
              </a:ext>
            </a:extLst>
          </p:cNvPr>
          <p:cNvGraphicFramePr>
            <a:graphicFrameLocks/>
          </p:cNvGraphicFramePr>
          <p:nvPr>
            <p:extLst>
              <p:ext uri="{D42A27DB-BD31-4B8C-83A1-F6EECF244321}">
                <p14:modId xmlns:p14="http://schemas.microsoft.com/office/powerpoint/2010/main" val="3661506450"/>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9E850800-1F3B-41FE-982B-53A5E98B7F77}"/>
                          </a:ext>
                        </a:extLst>
                      </p:cNvPr>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Potassium (K₂O) applied at each application timing in each year expressed in pounds of actual Potassium (K₂O)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exclude non-users of Potassium (K₂O).</a:t>
            </a:r>
          </a:p>
        </p:txBody>
      </p:sp>
    </p:spTree>
    <p:extLst>
      <p:ext uri="{BB962C8B-B14F-4D97-AF65-F5344CB8AC3E}">
        <p14:creationId xmlns:p14="http://schemas.microsoft.com/office/powerpoint/2010/main" val="3849443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41134-DA9F-F642-1355-3A2D81F65843}"/>
              </a:ext>
            </a:extLst>
          </p:cNvPr>
          <p:cNvPicPr>
            <a:picLocks noChangeAspect="1"/>
          </p:cNvPicPr>
          <p:nvPr/>
        </p:nvPicPr>
        <p:blipFill>
          <a:blip r:embed="rId2"/>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Malt Barley</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8" name="EX-MOREINFO-001"/>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in each year expressed in pounds of actual Sulphur per acre.</a:t>
            </a:r>
          </a:p>
          <a:p>
            <a:r>
              <a:rPr lang="en-CA" dirty="0"/>
              <a:t>Note: Rates include non-users of Sulphur.</a:t>
            </a:r>
            <a:endParaRPr lang="en-US" dirty="0"/>
          </a:p>
        </p:txBody>
      </p:sp>
      <p:pic>
        <p:nvPicPr>
          <p:cNvPr id="22" name="Picture 21" descr="Asset 8.png">
            <a:hlinkClick r:id="rId4" action="ppaction://hlinksldjump"/>
            <a:extLst>
              <a:ext uri="{FF2B5EF4-FFF2-40B4-BE49-F238E27FC236}">
                <a16:creationId xmlns:a16="http://schemas.microsoft.com/office/drawing/2014/main" id="{19EB3189-7465-45B0-A03C-11EE4789BDB0}"/>
              </a:ext>
            </a:extLst>
          </p:cNvPr>
          <p:cNvPicPr>
            <a:picLocks noChangeAspect="1"/>
          </p:cNvPicPr>
          <p:nvPr/>
        </p:nvPicPr>
        <p:blipFill>
          <a:blip r:embed="rId5"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EF11FF69-E237-BB3F-58A6-E2B0E6AB8C15}"/>
              </a:ext>
            </a:extLst>
          </p:cNvPr>
          <p:cNvGraphicFramePr>
            <a:graphicFrameLocks/>
          </p:cNvGraphicFramePr>
          <p:nvPr>
            <p:extLst>
              <p:ext uri="{D42A27DB-BD31-4B8C-83A1-F6EECF244321}">
                <p14:modId xmlns:p14="http://schemas.microsoft.com/office/powerpoint/2010/main" val="337977668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3" name="Object 2">
                        <a:extLst>
                          <a:ext uri="{FF2B5EF4-FFF2-40B4-BE49-F238E27FC236}">
                            <a16:creationId xmlns:a16="http://schemas.microsoft.com/office/drawing/2014/main" id="{C091AC3E-5A99-5E7B-2874-025190638347}"/>
                          </a:ext>
                        </a:extLst>
                      </p:cNvPr>
                      <p:cNvPicPr/>
                      <p:nvPr/>
                    </p:nvPicPr>
                    <p:blipFill>
                      <a:blip r:embed="rId7"/>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Rectangle 5">
            <a:hlinkClick r:id="rId8" action="ppaction://hlinksldjump"/>
            <a:extLst>
              <a:ext uri="{FF2B5EF4-FFF2-40B4-BE49-F238E27FC236}">
                <a16:creationId xmlns:a16="http://schemas.microsoft.com/office/drawing/2014/main" id="{FFC7BA11-6F05-5895-9C1E-00F2C400C74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4ECFAA7-A800-6E56-FA5E-5B9C52C3665D}"/>
              </a:ext>
            </a:extLst>
          </p:cNvPr>
          <p:cNvSpPr txBox="1"/>
          <p:nvPr/>
        </p:nvSpPr>
        <p:spPr>
          <a:xfrm>
            <a:off x="8532812" y="1440878"/>
            <a:ext cx="220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Sulphur rates in malt barley were slightly higher in 2023 compared to 2022.</a:t>
            </a:r>
          </a:p>
        </p:txBody>
      </p:sp>
    </p:spTree>
    <p:extLst>
      <p:ext uri="{BB962C8B-B14F-4D97-AF65-F5344CB8AC3E}">
        <p14:creationId xmlns:p14="http://schemas.microsoft.com/office/powerpoint/2010/main" val="4259647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4">
            <a:extLst>
              <a:ext uri="{FF2B5EF4-FFF2-40B4-BE49-F238E27FC236}">
                <a16:creationId xmlns:a16="http://schemas.microsoft.com/office/drawing/2014/main" id="{F187822E-75E6-4F29-A223-42B4BD007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918" y="5715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591D4826-AA88-192E-84AC-CD63CD0B6268}"/>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Malt Barley - Average Rate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8" name="TextBox 17">
            <a:extLst>
              <a:ext uri="{FF2B5EF4-FFF2-40B4-BE49-F238E27FC236}">
                <a16:creationId xmlns:a16="http://schemas.microsoft.com/office/drawing/2014/main" id="{A29E1FDD-36A6-4E99-95FE-35A27FA8C1CB}"/>
              </a:ext>
            </a:extLst>
          </p:cNvPr>
          <p:cNvSpPr txBox="1"/>
          <p:nvPr/>
        </p:nvSpPr>
        <p:spPr>
          <a:xfrm>
            <a:off x="8609012" y="2524724"/>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Large farms tend to use slightly higher S rates.</a:t>
            </a:r>
          </a:p>
        </p:txBody>
      </p:sp>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by farm size, age and 4R familiarity, the graph illustrates the average sulphur application rate in pounds of sulphur per acre (including untreated malt barley acres).</a:t>
            </a:r>
          </a:p>
        </p:txBody>
      </p:sp>
      <p:pic>
        <p:nvPicPr>
          <p:cNvPr id="22" name="Picture 21" descr="Asset 8.png">
            <a:hlinkClick r:id="rId6" action="ppaction://hlinksldjump"/>
            <a:extLst>
              <a:ext uri="{FF2B5EF4-FFF2-40B4-BE49-F238E27FC236}">
                <a16:creationId xmlns:a16="http://schemas.microsoft.com/office/drawing/2014/main" id="{19EB3189-7465-45B0-A03C-11EE4789BDB0}"/>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Rectangle 3">
            <a:hlinkClick r:id="rId8" action="ppaction://hlinksldjump"/>
            <a:extLst>
              <a:ext uri="{FF2B5EF4-FFF2-40B4-BE49-F238E27FC236}">
                <a16:creationId xmlns:a16="http://schemas.microsoft.com/office/drawing/2014/main" id="{125C3AE4-F1F1-7E0C-96A5-845AD5751F4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BFF748D-AF1C-8498-79A3-33712EBB7670}"/>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DBCCD12C-ED41-9D38-2367-6E570D8C123C}"/>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280EEA46-2005-EAC6-620A-BA71A8A09C38}"/>
              </a:ext>
            </a:extLst>
          </p:cNvPr>
          <p:cNvGraphicFramePr>
            <a:graphicFrameLocks/>
          </p:cNvGraphicFramePr>
          <p:nvPr>
            <p:extLst>
              <p:ext uri="{D42A27DB-BD31-4B8C-83A1-F6EECF244321}">
                <p14:modId xmlns:p14="http://schemas.microsoft.com/office/powerpoint/2010/main" val="21779387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1" name="Object 10">
                        <a:extLst>
                          <a:ext uri="{FF2B5EF4-FFF2-40B4-BE49-F238E27FC236}">
                            <a16:creationId xmlns:a16="http://schemas.microsoft.com/office/drawing/2014/main" id="{EE147866-8EE9-85A8-56F8-A72F80D363BE}"/>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3751170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110925-43BF-CA3D-7615-5997B82993F6}"/>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Malt Barley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20" name="Rectangle 19">
            <a:hlinkClick r:id="rId5" action="ppaction://hlinksldjump"/>
            <a:extLst>
              <a:ext uri="{FF2B5EF4-FFF2-40B4-BE49-F238E27FC236}">
                <a16:creationId xmlns:a16="http://schemas.microsoft.com/office/drawing/2014/main" id="{78FFC7C0-EFA8-47C5-A5B0-A24EF3B39D0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descr="Asset 8.png">
            <a:hlinkClick r:id="rId6" action="ppaction://hlinksldjump"/>
            <a:extLst>
              <a:ext uri="{FF2B5EF4-FFF2-40B4-BE49-F238E27FC236}">
                <a16:creationId xmlns:a16="http://schemas.microsoft.com/office/drawing/2014/main" id="{229F95EA-CE36-465B-9E75-AF7D2B9AF457}"/>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22" name="Isosceles Triangle 21">
            <a:extLst>
              <a:ext uri="{FF2B5EF4-FFF2-40B4-BE49-F238E27FC236}">
                <a16:creationId xmlns:a16="http://schemas.microsoft.com/office/drawing/2014/main" id="{1F95B93D-9491-4258-ABA5-6E357979BC8E}"/>
              </a:ext>
            </a:extLst>
          </p:cNvPr>
          <p:cNvSpPr/>
          <p:nvPr/>
        </p:nvSpPr>
        <p:spPr>
          <a:xfrm>
            <a:off x="6379964" y="159935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B1DF873F-DCBC-44D5-8029-EEFA02104885}"/>
              </a:ext>
            </a:extLst>
          </p:cNvPr>
          <p:cNvSpPr txBox="1"/>
          <p:nvPr/>
        </p:nvSpPr>
        <p:spPr>
          <a:xfrm>
            <a:off x="5561012" y="1809065"/>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60% of malt barley acres did not receive any Sulphur in 2023.</a:t>
            </a:r>
          </a:p>
        </p:txBody>
      </p:sp>
      <p:pic>
        <p:nvPicPr>
          <p:cNvPr id="3" name="Picture 2">
            <a:extLst>
              <a:ext uri="{FF2B5EF4-FFF2-40B4-BE49-F238E27FC236}">
                <a16:creationId xmlns:a16="http://schemas.microsoft.com/office/drawing/2014/main" id="{4DED3C82-639A-E13A-EB8E-49A9B9327329}"/>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11EBAC76-BB26-F16A-3506-95F72E39D63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malt barley acres that were treated with sulphur at an application rate that fell within each rate range. The graph on the right illustrates the cumulative % of malt barley acres that were treated with sulphur at an application rate that fell within each rate range. </a:t>
            </a:r>
          </a:p>
        </p:txBody>
      </p:sp>
    </p:spTree>
    <p:extLst>
      <p:ext uri="{BB962C8B-B14F-4D97-AF65-F5344CB8AC3E}">
        <p14:creationId xmlns:p14="http://schemas.microsoft.com/office/powerpoint/2010/main" val="3193818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C5E734-F790-4FEE-2A66-545A8A9D5F2C}"/>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Rate Ranges in Malt Barley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5" name="TextBox 14">
            <a:extLst>
              <a:ext uri="{FF2B5EF4-FFF2-40B4-BE49-F238E27FC236}">
                <a16:creationId xmlns:a16="http://schemas.microsoft.com/office/drawing/2014/main" id="{8094CB7C-B4BF-4882-A92F-1E1709336F02}"/>
              </a:ext>
            </a:extLst>
          </p:cNvPr>
          <p:cNvSpPr txBox="1"/>
          <p:nvPr/>
        </p:nvSpPr>
        <p:spPr>
          <a:xfrm>
            <a:off x="8794966" y="4245201"/>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lang="en-US" sz="1000" dirty="0">
                <a:solidFill>
                  <a:srgbClr val="201B1A"/>
                </a:solidFill>
                <a:latin typeface="Calibri"/>
              </a:rPr>
              <a:t>A third </a:t>
            </a:r>
            <a:r>
              <a:rPr kumimoji="0" lang="en-US" sz="1000" b="0" i="0" u="none" strike="noStrike" kern="1200" cap="none" spc="0" normalizeH="0" baseline="0" noProof="0" dirty="0">
                <a:ln>
                  <a:noFill/>
                </a:ln>
                <a:solidFill>
                  <a:srgbClr val="201B1A"/>
                </a:solidFill>
                <a:effectLst/>
                <a:uLnTx/>
                <a:uFillTx/>
                <a:latin typeface="Calibri"/>
                <a:ea typeface="+mn-ea"/>
                <a:cs typeface="+mn-cs"/>
              </a:rPr>
              <a:t>of the S volume was applied between 20 – 24.9 lbs./ac.</a:t>
            </a:r>
          </a:p>
        </p:txBody>
      </p:sp>
      <p:pic>
        <p:nvPicPr>
          <p:cNvPr id="18" name="Picture 17" descr="Asset 8.png">
            <a:hlinkClick r:id="rId5" action="ppaction://hlinksldjump"/>
            <a:extLst>
              <a:ext uri="{FF2B5EF4-FFF2-40B4-BE49-F238E27FC236}">
                <a16:creationId xmlns:a16="http://schemas.microsoft.com/office/drawing/2014/main" id="{B6F8C038-8092-48C9-A9C8-2BBB91360358}"/>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DAC1DA5D-A9C0-59C3-096C-4270341DA0DB}"/>
              </a:ext>
            </a:extLst>
          </p:cNvPr>
          <p:cNvPicPr>
            <a:picLocks noChangeAspect="1"/>
          </p:cNvPicPr>
          <p:nvPr/>
        </p:nvPicPr>
        <p:blipFill>
          <a:blip r:embed="rId7"/>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E77F3723-41A4-8292-D9EE-7C73433921B2}"/>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105547F5-0E7B-4CFD-A6E4-9A71BA386E09}"/>
              </a:ext>
            </a:extLst>
          </p:cNvPr>
          <p:cNvGraphicFramePr>
            <a:graphicFrameLocks/>
          </p:cNvGraphicFramePr>
          <p:nvPr>
            <p:extLst>
              <p:ext uri="{D42A27DB-BD31-4B8C-83A1-F6EECF244321}">
                <p14:modId xmlns:p14="http://schemas.microsoft.com/office/powerpoint/2010/main" val="13030464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184FC7DC-D4C0-442C-0804-C3E0EEA2D191}"/>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sulphur volume that was applied in malt barley within each rate range.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sulphur applied was calculated based on all sources of sulphur nutrient from all fertilizer types.</a:t>
            </a:r>
          </a:p>
        </p:txBody>
      </p:sp>
    </p:spTree>
    <p:extLst>
      <p:ext uri="{BB962C8B-B14F-4D97-AF65-F5344CB8AC3E}">
        <p14:creationId xmlns:p14="http://schemas.microsoft.com/office/powerpoint/2010/main" val="4144349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4" action="ppaction://hlinksldjump"/>
          </p:cNvPr>
          <p:cNvSpPr txBox="1"/>
          <p:nvPr/>
        </p:nvSpPr>
        <p:spPr>
          <a:xfrm>
            <a:off x="2141156" y="786000"/>
            <a:ext cx="27432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Feed Barley</a:t>
            </a:r>
          </a:p>
        </p:txBody>
      </p:sp>
      <p:sp>
        <p:nvSpPr>
          <p:cNvPr id="3" name="Title 2"/>
          <p:cNvSpPr>
            <a:spLocks noGrp="1"/>
          </p:cNvSpPr>
          <p:nvPr>
            <p:ph type="title" idx="4294967295"/>
          </p:nvPr>
        </p:nvSpPr>
        <p:spPr>
          <a:xfrm>
            <a:off x="2132012" y="152400"/>
            <a:ext cx="9477692" cy="334962"/>
          </a:xfrm>
        </p:spPr>
        <p:txBody>
          <a:bodyPr/>
          <a:lstStyle/>
          <a:p>
            <a:r>
              <a:rPr lang="en-CA" dirty="0"/>
              <a:t>Navigation</a:t>
            </a:r>
          </a:p>
        </p:txBody>
      </p:sp>
      <p:sp>
        <p:nvSpPr>
          <p:cNvPr id="169" name="TextBox 168">
            <a:hlinkClick r:id="rId5" action="ppaction://hlinksldjump"/>
          </p:cNvPr>
          <p:cNvSpPr txBox="1"/>
          <p:nvPr/>
        </p:nvSpPr>
        <p:spPr>
          <a:xfrm>
            <a:off x="8569286" y="786000"/>
            <a:ext cx="3108960" cy="145473"/>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General Fertilizer Practices</a:t>
            </a:r>
          </a:p>
        </p:txBody>
      </p:sp>
      <p:sp>
        <p:nvSpPr>
          <p:cNvPr id="79" name="TextBox 78">
            <a:hlinkClick r:id="rId6" action="ppaction://hlinksldjump"/>
          </p:cNvPr>
          <p:cNvSpPr txBox="1"/>
          <p:nvPr/>
        </p:nvSpPr>
        <p:spPr>
          <a:xfrm>
            <a:off x="8683586" y="944466"/>
            <a:ext cx="32004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Sources of Fertilizer Advice</a:t>
            </a:r>
          </a:p>
        </p:txBody>
      </p:sp>
      <p:sp>
        <p:nvSpPr>
          <p:cNvPr id="80" name="TextBox 79">
            <a:hlinkClick r:id="rId7" action="ppaction://hlinksldjump"/>
          </p:cNvPr>
          <p:cNvSpPr txBox="1"/>
          <p:nvPr/>
        </p:nvSpPr>
        <p:spPr>
          <a:xfrm>
            <a:off x="8683586" y="1102932"/>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Nitrogen</a:t>
            </a:r>
          </a:p>
        </p:txBody>
      </p:sp>
      <p:sp>
        <p:nvSpPr>
          <p:cNvPr id="81" name="TextBox 80">
            <a:hlinkClick r:id="rId8" action="ppaction://hlinksldjump"/>
          </p:cNvPr>
          <p:cNvSpPr txBox="1"/>
          <p:nvPr/>
        </p:nvSpPr>
        <p:spPr>
          <a:xfrm>
            <a:off x="8683586" y="1419864"/>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P, K and S</a:t>
            </a:r>
          </a:p>
        </p:txBody>
      </p:sp>
      <p:sp>
        <p:nvSpPr>
          <p:cNvPr id="82" name="Rounded Rectangle 81"/>
          <p:cNvSpPr/>
          <p:nvPr/>
        </p:nvSpPr>
        <p:spPr>
          <a:xfrm>
            <a:off x="8592146" y="786000"/>
            <a:ext cx="91440" cy="2834640"/>
          </a:xfrm>
          <a:prstGeom prst="roundRect">
            <a:avLst/>
          </a:prstGeom>
          <a:solidFill>
            <a:srgbClr val="60504D"/>
          </a:solidFill>
          <a:ln w="127" cap="flat" cmpd="sng" algn="ctr">
            <a:solidFill>
              <a:srgbClr val="FFFFFF">
                <a:alpha val="30196"/>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83" name="TextBox 82">
            <a:hlinkClick r:id="rId9" action="ppaction://hlinksldjump"/>
          </p:cNvPr>
          <p:cNvSpPr txBox="1"/>
          <p:nvPr/>
        </p:nvSpPr>
        <p:spPr>
          <a:xfrm>
            <a:off x="8683586" y="2212194"/>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Familiarity with 4R Concept</a:t>
            </a:r>
          </a:p>
        </p:txBody>
      </p:sp>
      <p:sp>
        <p:nvSpPr>
          <p:cNvPr id="86" name="TextBox 85">
            <a:hlinkClick r:id="rId10" action="ppaction://hlinksldjump"/>
          </p:cNvPr>
          <p:cNvSpPr txBox="1"/>
          <p:nvPr/>
        </p:nvSpPr>
        <p:spPr>
          <a:xfrm>
            <a:off x="8683586" y="1261398"/>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Soil Testing for N Every Year</a:t>
            </a:r>
          </a:p>
        </p:txBody>
      </p:sp>
      <p:sp>
        <p:nvSpPr>
          <p:cNvPr id="87" name="TextBox 86">
            <a:hlinkClick r:id="rId11" action="ppaction://hlinksldjump"/>
          </p:cNvPr>
          <p:cNvSpPr txBox="1"/>
          <p:nvPr/>
        </p:nvSpPr>
        <p:spPr>
          <a:xfrm>
            <a:off x="8683586" y="1578330"/>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Micronutrients</a:t>
            </a:r>
          </a:p>
        </p:txBody>
      </p:sp>
      <p:sp>
        <p:nvSpPr>
          <p:cNvPr id="88" name="TextBox 87">
            <a:hlinkClick r:id="rId12" action="ppaction://hlinksldjump"/>
          </p:cNvPr>
          <p:cNvSpPr txBox="1"/>
          <p:nvPr/>
        </p:nvSpPr>
        <p:spPr>
          <a:xfrm>
            <a:off x="8683586" y="1736796"/>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Electrical Conductivity</a:t>
            </a:r>
          </a:p>
        </p:txBody>
      </p:sp>
      <p:sp>
        <p:nvSpPr>
          <p:cNvPr id="90" name="TextBox 89">
            <a:hlinkClick r:id="rId13" action="ppaction://hlinksldjump"/>
          </p:cNvPr>
          <p:cNvSpPr txBox="1"/>
          <p:nvPr/>
        </p:nvSpPr>
        <p:spPr>
          <a:xfrm>
            <a:off x="8683586" y="1895262"/>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Organic Matter</a:t>
            </a:r>
          </a:p>
        </p:txBody>
      </p:sp>
      <p:sp>
        <p:nvSpPr>
          <p:cNvPr id="91" name="TextBox 90">
            <a:hlinkClick r:id="rId14" action="ppaction://hlinksldjump"/>
          </p:cNvPr>
          <p:cNvSpPr txBox="1"/>
          <p:nvPr/>
        </p:nvSpPr>
        <p:spPr>
          <a:xfrm>
            <a:off x="8683586" y="2053728"/>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pH</a:t>
            </a:r>
          </a:p>
        </p:txBody>
      </p:sp>
      <p:sp>
        <p:nvSpPr>
          <p:cNvPr id="109" name="TextBox 108">
            <a:hlinkClick r:id="rId15" action="ppaction://hlinksldjump"/>
          </p:cNvPr>
          <p:cNvSpPr txBox="1"/>
          <p:nvPr/>
        </p:nvSpPr>
        <p:spPr>
          <a:xfrm>
            <a:off x="8683586" y="2370660"/>
            <a:ext cx="3427413" cy="147141"/>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Believe They Comply With 4R</a:t>
            </a:r>
          </a:p>
        </p:txBody>
      </p:sp>
      <p:sp>
        <p:nvSpPr>
          <p:cNvPr id="110" name="TextBox 109">
            <a:hlinkClick r:id="rId16" action="ppaction://hlinksldjump"/>
          </p:cNvPr>
          <p:cNvSpPr txBox="1"/>
          <p:nvPr/>
        </p:nvSpPr>
        <p:spPr>
          <a:xfrm>
            <a:off x="8683586" y="2529126"/>
            <a:ext cx="3427413" cy="163437"/>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Work With A 4R Designated Agronomist</a:t>
            </a:r>
          </a:p>
        </p:txBody>
      </p:sp>
      <p:sp>
        <p:nvSpPr>
          <p:cNvPr id="111" name="TextBox 110">
            <a:hlinkClick r:id="rId17" action="ppaction://hlinksldjump"/>
          </p:cNvPr>
          <p:cNvSpPr txBox="1"/>
          <p:nvPr/>
        </p:nvSpPr>
        <p:spPr>
          <a:xfrm>
            <a:off x="8683586" y="2846058"/>
            <a:ext cx="313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Benefits Of Having A 4R Plan In Place</a:t>
            </a:r>
          </a:p>
        </p:txBody>
      </p:sp>
      <p:sp>
        <p:nvSpPr>
          <p:cNvPr id="112" name="TextBox 111">
            <a:hlinkClick r:id="rId18" action="ppaction://hlinksldjump"/>
          </p:cNvPr>
          <p:cNvSpPr txBox="1"/>
          <p:nvPr/>
        </p:nvSpPr>
        <p:spPr>
          <a:xfrm>
            <a:off x="8683586" y="3004524"/>
            <a:ext cx="313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Putting A 4R Plan In Place</a:t>
            </a:r>
          </a:p>
        </p:txBody>
      </p:sp>
      <p:sp>
        <p:nvSpPr>
          <p:cNvPr id="115" name="TextBox 114">
            <a:hlinkClick r:id="rId19" action="ppaction://hlinksldjump"/>
          </p:cNvPr>
          <p:cNvSpPr txBox="1"/>
          <p:nvPr/>
        </p:nvSpPr>
        <p:spPr>
          <a:xfrm>
            <a:off x="8683586" y="2687592"/>
            <a:ext cx="313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Have A 4R Plan In Place</a:t>
            </a:r>
          </a:p>
        </p:txBody>
      </p:sp>
      <p:sp>
        <p:nvSpPr>
          <p:cNvPr id="113" name="Rounded Rectangle 112"/>
          <p:cNvSpPr/>
          <p:nvPr/>
        </p:nvSpPr>
        <p:spPr>
          <a:xfrm>
            <a:off x="2170112" y="786000"/>
            <a:ext cx="91440" cy="5074920"/>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hlinkClick r:id="rId20" action="ppaction://hlinksldjump"/>
          </p:cNvPr>
          <p:cNvSpPr txBox="1"/>
          <p:nvPr/>
        </p:nvSpPr>
        <p:spPr>
          <a:xfrm>
            <a:off x="8592146" y="4733081"/>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Feed Barley Summary</a:t>
            </a:r>
          </a:p>
        </p:txBody>
      </p:sp>
      <p:sp>
        <p:nvSpPr>
          <p:cNvPr id="120" name="Rounded Rectangle 119"/>
          <p:cNvSpPr/>
          <p:nvPr/>
        </p:nvSpPr>
        <p:spPr>
          <a:xfrm flipH="1">
            <a:off x="8605481" y="3781052"/>
            <a:ext cx="91440" cy="640080"/>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hlinkClick r:id="rId21" action="ppaction://hlinksldjump"/>
          </p:cNvPr>
          <p:cNvSpPr txBox="1"/>
          <p:nvPr/>
        </p:nvSpPr>
        <p:spPr>
          <a:xfrm>
            <a:off x="8592146" y="3782285"/>
            <a:ext cx="23760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Demographics</a:t>
            </a:r>
          </a:p>
        </p:txBody>
      </p:sp>
      <p:sp>
        <p:nvSpPr>
          <p:cNvPr id="63" name="Rounded Rectangle 62"/>
          <p:cNvSpPr/>
          <p:nvPr/>
        </p:nvSpPr>
        <p:spPr>
          <a:xfrm>
            <a:off x="8605481" y="4577687"/>
            <a:ext cx="91440" cy="640080"/>
          </a:xfrm>
          <a:prstGeom prst="roundRect">
            <a:avLst/>
          </a:prstGeom>
          <a:solidFill>
            <a:srgbClr val="4D6681"/>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hlinkClick r:id="rId20" action="ppaction://hlinksldjump"/>
          </p:cNvPr>
          <p:cNvSpPr txBox="1"/>
          <p:nvPr/>
        </p:nvSpPr>
        <p:spPr>
          <a:xfrm>
            <a:off x="8592146" y="4574615"/>
            <a:ext cx="2376000" cy="145473"/>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Key Findings</a:t>
            </a:r>
          </a:p>
        </p:txBody>
      </p:sp>
      <p:sp>
        <p:nvSpPr>
          <p:cNvPr id="66" name="TextBox 65">
            <a:hlinkClick r:id="rId22" action="ppaction://hlinksldjump"/>
          </p:cNvPr>
          <p:cNvSpPr txBox="1"/>
          <p:nvPr/>
        </p:nvSpPr>
        <p:spPr>
          <a:xfrm>
            <a:off x="8620721" y="4416149"/>
            <a:ext cx="2376000" cy="145473"/>
          </a:xfrm>
          <a:prstGeom prst="rect">
            <a:avLst/>
          </a:prstGeom>
          <a:solidFill>
            <a:srgbClr val="F8F8F8">
              <a:alpha val="1176"/>
            </a:srgbClr>
          </a:solidFill>
        </p:spPr>
        <p:txBody>
          <a:bodyPr wrap="square" lIns="182880" tIns="0" rIns="0" bIns="0" rtlCol="0" anchor="ctr" anchorCtr="0">
            <a:noAutofit/>
          </a:bodyPr>
          <a:lstStyle/>
          <a:p>
            <a:endParaRPr lang="en-US" sz="1100" dirty="0">
              <a:latin typeface="Calibri Light" pitchFamily="34" charset="0"/>
              <a:cs typeface="Calibri Light" pitchFamily="34" charset="0"/>
            </a:endParaRPr>
          </a:p>
        </p:txBody>
      </p:sp>
      <p:sp>
        <p:nvSpPr>
          <p:cNvPr id="75" name="TextBox 74">
            <a:hlinkClick r:id="rId23" action="ppaction://hlinksldjump"/>
          </p:cNvPr>
          <p:cNvSpPr txBox="1"/>
          <p:nvPr/>
        </p:nvSpPr>
        <p:spPr>
          <a:xfrm>
            <a:off x="8696921" y="3940751"/>
            <a:ext cx="2376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Farm Size and Crop Acre Categories</a:t>
            </a:r>
            <a:endParaRPr lang="en-US" sz="1100" dirty="0">
              <a:latin typeface="Calibri Light" pitchFamily="34" charset="0"/>
              <a:cs typeface="Calibri Light" pitchFamily="34" charset="0"/>
            </a:endParaRPr>
          </a:p>
        </p:txBody>
      </p:sp>
      <p:sp>
        <p:nvSpPr>
          <p:cNvPr id="76" name="TextBox 75">
            <a:hlinkClick r:id="rId24" action="ppaction://hlinksldjump"/>
          </p:cNvPr>
          <p:cNvSpPr txBox="1"/>
          <p:nvPr/>
        </p:nvSpPr>
        <p:spPr>
          <a:xfrm>
            <a:off x="8696921" y="4099217"/>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Demographics</a:t>
            </a:r>
          </a:p>
        </p:txBody>
      </p:sp>
      <p:sp>
        <p:nvSpPr>
          <p:cNvPr id="77" name="TextBox 76">
            <a:hlinkClick r:id="rId25" action="ppaction://hlinksldjump"/>
          </p:cNvPr>
          <p:cNvSpPr txBox="1"/>
          <p:nvPr/>
        </p:nvSpPr>
        <p:spPr>
          <a:xfrm>
            <a:off x="8696921" y="4257683"/>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Study Methodology &amp; Sample</a:t>
            </a:r>
          </a:p>
        </p:txBody>
      </p:sp>
      <p:sp>
        <p:nvSpPr>
          <p:cNvPr id="93" name="TextBox 92">
            <a:hlinkClick r:id="rId26" action="ppaction://hlinksldjump"/>
          </p:cNvPr>
          <p:cNvSpPr txBox="1"/>
          <p:nvPr/>
        </p:nvSpPr>
        <p:spPr>
          <a:xfrm>
            <a:off x="8592146" y="5050013"/>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4R Nutrient Stewardship</a:t>
            </a:r>
          </a:p>
        </p:txBody>
      </p:sp>
      <p:sp>
        <p:nvSpPr>
          <p:cNvPr id="58" name="TextBox 57">
            <a:hlinkClick r:id="rId27" action="ppaction://hlinksldjump"/>
            <a:extLst>
              <a:ext uri="{FF2B5EF4-FFF2-40B4-BE49-F238E27FC236}">
                <a16:creationId xmlns:a16="http://schemas.microsoft.com/office/drawing/2014/main" id="{9351E218-0FC0-4842-B91A-448932C4C37B}"/>
              </a:ext>
            </a:extLst>
          </p:cNvPr>
          <p:cNvSpPr txBox="1"/>
          <p:nvPr/>
        </p:nvSpPr>
        <p:spPr>
          <a:xfrm>
            <a:off x="8683586" y="3323151"/>
            <a:ext cx="32004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Sources of Fertilizer Information</a:t>
            </a:r>
          </a:p>
        </p:txBody>
      </p:sp>
      <p:sp>
        <p:nvSpPr>
          <p:cNvPr id="57" name="TextBox 56">
            <a:hlinkClick r:id="rId28" action="ppaction://hlinksldjump"/>
            <a:extLst>
              <a:ext uri="{FF2B5EF4-FFF2-40B4-BE49-F238E27FC236}">
                <a16:creationId xmlns:a16="http://schemas.microsoft.com/office/drawing/2014/main" id="{67615F7F-4083-4E95-8213-CBAD7034F368}"/>
              </a:ext>
            </a:extLst>
          </p:cNvPr>
          <p:cNvSpPr txBox="1"/>
          <p:nvPr/>
        </p:nvSpPr>
        <p:spPr>
          <a:xfrm>
            <a:off x="8683586" y="3161607"/>
            <a:ext cx="32004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Fee to Prepare 4R Plan</a:t>
            </a:r>
            <a:endParaRPr lang="en-CA" sz="1100" dirty="0">
              <a:latin typeface="Calibri Light" pitchFamily="34" charset="0"/>
              <a:cs typeface="Calibri Light" pitchFamily="34" charset="0"/>
            </a:endParaRPr>
          </a:p>
        </p:txBody>
      </p:sp>
      <p:sp>
        <p:nvSpPr>
          <p:cNvPr id="61" name="TextBox 60">
            <a:hlinkClick r:id="rId29" action="ppaction://hlinksldjump"/>
            <a:extLst>
              <a:ext uri="{FF2B5EF4-FFF2-40B4-BE49-F238E27FC236}">
                <a16:creationId xmlns:a16="http://schemas.microsoft.com/office/drawing/2014/main" id="{16EFFCBF-610C-4E14-9B32-81FB939E23D0}"/>
              </a:ext>
            </a:extLst>
          </p:cNvPr>
          <p:cNvSpPr txBox="1"/>
          <p:nvPr/>
        </p:nvSpPr>
        <p:spPr>
          <a:xfrm>
            <a:off x="2240286" y="94501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Timing</a:t>
            </a:r>
          </a:p>
        </p:txBody>
      </p:sp>
      <p:sp>
        <p:nvSpPr>
          <p:cNvPr id="62" name="TextBox 61">
            <a:hlinkClick r:id="rId30" action="ppaction://hlinksldjump"/>
            <a:extLst>
              <a:ext uri="{FF2B5EF4-FFF2-40B4-BE49-F238E27FC236}">
                <a16:creationId xmlns:a16="http://schemas.microsoft.com/office/drawing/2014/main" id="{A8840C2C-F67F-443F-BF05-DDE788B80345}"/>
              </a:ext>
            </a:extLst>
          </p:cNvPr>
          <p:cNvSpPr txBox="1"/>
          <p:nvPr/>
        </p:nvSpPr>
        <p:spPr>
          <a:xfrm>
            <a:off x="2240286" y="110402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Source</a:t>
            </a:r>
          </a:p>
        </p:txBody>
      </p:sp>
      <p:sp>
        <p:nvSpPr>
          <p:cNvPr id="67" name="TextBox 66">
            <a:hlinkClick r:id="rId31" action="ppaction://hlinksldjump"/>
            <a:extLst>
              <a:ext uri="{FF2B5EF4-FFF2-40B4-BE49-F238E27FC236}">
                <a16:creationId xmlns:a16="http://schemas.microsoft.com/office/drawing/2014/main" id="{ADD1E4D4-1810-4CB4-9FC9-0E005954D6E7}"/>
              </a:ext>
            </a:extLst>
          </p:cNvPr>
          <p:cNvSpPr txBox="1"/>
          <p:nvPr/>
        </p:nvSpPr>
        <p:spPr>
          <a:xfrm>
            <a:off x="2240286" y="126303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Placement</a:t>
            </a:r>
          </a:p>
        </p:txBody>
      </p:sp>
      <p:sp>
        <p:nvSpPr>
          <p:cNvPr id="68" name="TextBox 67">
            <a:hlinkClick r:id="rId32" action="ppaction://hlinksldjump"/>
            <a:extLst>
              <a:ext uri="{FF2B5EF4-FFF2-40B4-BE49-F238E27FC236}">
                <a16:creationId xmlns:a16="http://schemas.microsoft.com/office/drawing/2014/main" id="{19CBDCE4-A0A2-421D-852B-FE2F3B3E2AD7}"/>
              </a:ext>
            </a:extLst>
          </p:cNvPr>
          <p:cNvSpPr txBox="1"/>
          <p:nvPr/>
        </p:nvSpPr>
        <p:spPr>
          <a:xfrm>
            <a:off x="2240286" y="142204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Nitrogen Rates</a:t>
            </a:r>
          </a:p>
        </p:txBody>
      </p:sp>
      <p:sp>
        <p:nvSpPr>
          <p:cNvPr id="73" name="TextBox 72">
            <a:hlinkClick r:id="rId33" action="ppaction://hlinksldjump"/>
            <a:extLst>
              <a:ext uri="{FF2B5EF4-FFF2-40B4-BE49-F238E27FC236}">
                <a16:creationId xmlns:a16="http://schemas.microsoft.com/office/drawing/2014/main" id="{C9D4A322-8567-431D-9C7B-52168DD1FF11}"/>
              </a:ext>
            </a:extLst>
          </p:cNvPr>
          <p:cNvSpPr txBox="1"/>
          <p:nvPr/>
        </p:nvSpPr>
        <p:spPr>
          <a:xfrm>
            <a:off x="2240286" y="205808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Program</a:t>
            </a:r>
          </a:p>
        </p:txBody>
      </p:sp>
      <p:sp>
        <p:nvSpPr>
          <p:cNvPr id="74" name="TextBox 73">
            <a:hlinkClick r:id="rId34" action="ppaction://hlinksldjump"/>
            <a:extLst>
              <a:ext uri="{FF2B5EF4-FFF2-40B4-BE49-F238E27FC236}">
                <a16:creationId xmlns:a16="http://schemas.microsoft.com/office/drawing/2014/main" id="{D4DA8862-392C-4DA1-9A45-731BCA201802}"/>
              </a:ext>
            </a:extLst>
          </p:cNvPr>
          <p:cNvSpPr txBox="1"/>
          <p:nvPr/>
        </p:nvSpPr>
        <p:spPr>
          <a:xfrm>
            <a:off x="2240286" y="269412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Fixing Crop in Previous Year</a:t>
            </a:r>
          </a:p>
        </p:txBody>
      </p:sp>
      <p:sp>
        <p:nvSpPr>
          <p:cNvPr id="78" name="TextBox 77">
            <a:hlinkClick r:id="rId35" action="ppaction://hlinksldjump"/>
            <a:extLst>
              <a:ext uri="{FF2B5EF4-FFF2-40B4-BE49-F238E27FC236}">
                <a16:creationId xmlns:a16="http://schemas.microsoft.com/office/drawing/2014/main" id="{2B3749F9-8BFD-40BC-8EB6-D6087022BBF7}"/>
              </a:ext>
            </a:extLst>
          </p:cNvPr>
          <p:cNvSpPr txBox="1"/>
          <p:nvPr/>
        </p:nvSpPr>
        <p:spPr>
          <a:xfrm>
            <a:off x="2240286" y="301214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Approaches Used To Decide Rate</a:t>
            </a:r>
          </a:p>
        </p:txBody>
      </p:sp>
      <p:sp>
        <p:nvSpPr>
          <p:cNvPr id="89" name="TextBox 88">
            <a:hlinkClick r:id="rId36" action="ppaction://hlinksldjump"/>
            <a:extLst>
              <a:ext uri="{FF2B5EF4-FFF2-40B4-BE49-F238E27FC236}">
                <a16:creationId xmlns:a16="http://schemas.microsoft.com/office/drawing/2014/main" id="{7467C4DB-3A6B-42A4-82FE-E93030D50F62}"/>
              </a:ext>
            </a:extLst>
          </p:cNvPr>
          <p:cNvSpPr txBox="1"/>
          <p:nvPr/>
        </p:nvSpPr>
        <p:spPr>
          <a:xfrm>
            <a:off x="2250214" y="428449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Nitrogen Stabilizers</a:t>
            </a:r>
          </a:p>
        </p:txBody>
      </p:sp>
      <p:sp>
        <p:nvSpPr>
          <p:cNvPr id="92" name="TextBox 91">
            <a:hlinkClick r:id="rId37" action="ppaction://hlinksldjump"/>
            <a:extLst>
              <a:ext uri="{FF2B5EF4-FFF2-40B4-BE49-F238E27FC236}">
                <a16:creationId xmlns:a16="http://schemas.microsoft.com/office/drawing/2014/main" id="{3F9BAEAA-F171-4478-A941-5998653547E8}"/>
              </a:ext>
            </a:extLst>
          </p:cNvPr>
          <p:cNvSpPr txBox="1"/>
          <p:nvPr/>
        </p:nvSpPr>
        <p:spPr>
          <a:xfrm>
            <a:off x="2250214" y="461069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Target Yield vs. Actual Yield</a:t>
            </a:r>
          </a:p>
        </p:txBody>
      </p:sp>
      <p:sp>
        <p:nvSpPr>
          <p:cNvPr id="94" name="TextBox 93">
            <a:hlinkClick r:id="rId38" action="ppaction://hlinksldjump"/>
            <a:extLst>
              <a:ext uri="{FF2B5EF4-FFF2-40B4-BE49-F238E27FC236}">
                <a16:creationId xmlns:a16="http://schemas.microsoft.com/office/drawing/2014/main" id="{6884A468-2509-47EA-B21A-4AA2001F4FD5}"/>
              </a:ext>
            </a:extLst>
          </p:cNvPr>
          <p:cNvSpPr txBox="1"/>
          <p:nvPr/>
        </p:nvSpPr>
        <p:spPr>
          <a:xfrm>
            <a:off x="2250214" y="508772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Micro/Secondary Nutrients</a:t>
            </a:r>
          </a:p>
        </p:txBody>
      </p:sp>
      <p:sp>
        <p:nvSpPr>
          <p:cNvPr id="96" name="TextBox 95">
            <a:hlinkClick r:id="rId39" action="ppaction://hlinksldjump"/>
            <a:extLst>
              <a:ext uri="{FF2B5EF4-FFF2-40B4-BE49-F238E27FC236}">
                <a16:creationId xmlns:a16="http://schemas.microsoft.com/office/drawing/2014/main" id="{C6EA5D19-2C1B-4E5C-B40B-0DD7759F4D67}"/>
              </a:ext>
            </a:extLst>
          </p:cNvPr>
          <p:cNvSpPr txBox="1"/>
          <p:nvPr/>
        </p:nvSpPr>
        <p:spPr>
          <a:xfrm>
            <a:off x="2250214" y="540574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Tillage Practices </a:t>
            </a:r>
          </a:p>
        </p:txBody>
      </p:sp>
      <p:sp>
        <p:nvSpPr>
          <p:cNvPr id="97" name="TextBox 96">
            <a:hlinkClick r:id="rId40" action="ppaction://hlinksldjump"/>
            <a:extLst>
              <a:ext uri="{FF2B5EF4-FFF2-40B4-BE49-F238E27FC236}">
                <a16:creationId xmlns:a16="http://schemas.microsoft.com/office/drawing/2014/main" id="{E67C21F0-6F11-4B41-B601-48EC286CE473}"/>
              </a:ext>
            </a:extLst>
          </p:cNvPr>
          <p:cNvSpPr txBox="1"/>
          <p:nvPr/>
        </p:nvSpPr>
        <p:spPr>
          <a:xfrm>
            <a:off x="2240286" y="237610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Consistency with 4R Practices</a:t>
            </a:r>
          </a:p>
        </p:txBody>
      </p:sp>
      <p:sp>
        <p:nvSpPr>
          <p:cNvPr id="98" name="TextBox 97">
            <a:hlinkClick r:id="rId41" action="ppaction://hlinksldjump"/>
            <a:extLst>
              <a:ext uri="{FF2B5EF4-FFF2-40B4-BE49-F238E27FC236}">
                <a16:creationId xmlns:a16="http://schemas.microsoft.com/office/drawing/2014/main" id="{8AFF49EE-6926-4C88-A8B4-14CC54A263EF}"/>
              </a:ext>
            </a:extLst>
          </p:cNvPr>
          <p:cNvSpPr txBox="1"/>
          <p:nvPr/>
        </p:nvSpPr>
        <p:spPr>
          <a:xfrm>
            <a:off x="2240286" y="158105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Phosphorus Rates</a:t>
            </a:r>
          </a:p>
        </p:txBody>
      </p:sp>
      <p:sp>
        <p:nvSpPr>
          <p:cNvPr id="99" name="TextBox 98">
            <a:hlinkClick r:id="rId42" action="ppaction://hlinksldjump"/>
            <a:extLst>
              <a:ext uri="{FF2B5EF4-FFF2-40B4-BE49-F238E27FC236}">
                <a16:creationId xmlns:a16="http://schemas.microsoft.com/office/drawing/2014/main" id="{AF05CE42-C694-410E-BE0E-5A0A5E3CDE76}"/>
              </a:ext>
            </a:extLst>
          </p:cNvPr>
          <p:cNvSpPr txBox="1"/>
          <p:nvPr/>
        </p:nvSpPr>
        <p:spPr>
          <a:xfrm>
            <a:off x="2240286" y="174006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Potassium Rates</a:t>
            </a:r>
          </a:p>
        </p:txBody>
      </p:sp>
      <p:sp>
        <p:nvSpPr>
          <p:cNvPr id="100" name="TextBox 99">
            <a:hlinkClick r:id="rId43" action="ppaction://hlinksldjump"/>
            <a:extLst>
              <a:ext uri="{FF2B5EF4-FFF2-40B4-BE49-F238E27FC236}">
                <a16:creationId xmlns:a16="http://schemas.microsoft.com/office/drawing/2014/main" id="{041AE9BC-37AE-411E-B351-5AB26BEFF790}"/>
              </a:ext>
            </a:extLst>
          </p:cNvPr>
          <p:cNvSpPr txBox="1"/>
          <p:nvPr/>
        </p:nvSpPr>
        <p:spPr>
          <a:xfrm>
            <a:off x="2240286" y="189907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Sulphur Rates</a:t>
            </a:r>
          </a:p>
        </p:txBody>
      </p:sp>
      <p:sp>
        <p:nvSpPr>
          <p:cNvPr id="101" name="TextBox 100">
            <a:hlinkClick r:id="rId44" action="ppaction://hlinksldjump"/>
            <a:extLst>
              <a:ext uri="{FF2B5EF4-FFF2-40B4-BE49-F238E27FC236}">
                <a16:creationId xmlns:a16="http://schemas.microsoft.com/office/drawing/2014/main" id="{4C9AFC78-CF16-4F8A-B9E9-8407A1A406EC}"/>
              </a:ext>
            </a:extLst>
          </p:cNvPr>
          <p:cNvSpPr txBox="1"/>
          <p:nvPr/>
        </p:nvSpPr>
        <p:spPr>
          <a:xfrm>
            <a:off x="2240286" y="285313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Rates Set By Field</a:t>
            </a:r>
            <a:endParaRPr lang="en-CA" sz="1100" dirty="0">
              <a:latin typeface="Calibri Light" pitchFamily="34" charset="0"/>
              <a:cs typeface="Calibri Light" pitchFamily="34" charset="0"/>
            </a:endParaRPr>
          </a:p>
        </p:txBody>
      </p:sp>
      <p:sp>
        <p:nvSpPr>
          <p:cNvPr id="104" name="TextBox 103">
            <a:hlinkClick r:id="rId45" action="ppaction://hlinksldjump"/>
            <a:extLst>
              <a:ext uri="{FF2B5EF4-FFF2-40B4-BE49-F238E27FC236}">
                <a16:creationId xmlns:a16="http://schemas.microsoft.com/office/drawing/2014/main" id="{11003C5C-544B-4835-ADEA-E98E9CFD9E5D}"/>
              </a:ext>
            </a:extLst>
          </p:cNvPr>
          <p:cNvSpPr txBox="1"/>
          <p:nvPr/>
        </p:nvSpPr>
        <p:spPr>
          <a:xfrm>
            <a:off x="2250214" y="444350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EEFs by Timing</a:t>
            </a:r>
          </a:p>
        </p:txBody>
      </p:sp>
      <p:sp>
        <p:nvSpPr>
          <p:cNvPr id="105" name="TextBox 104">
            <a:hlinkClick r:id="rId46" action="ppaction://hlinksldjump"/>
            <a:extLst>
              <a:ext uri="{FF2B5EF4-FFF2-40B4-BE49-F238E27FC236}">
                <a16:creationId xmlns:a16="http://schemas.microsoft.com/office/drawing/2014/main" id="{B56858B4-FCF6-4D32-B4F6-0C9ECBCFA8D3}"/>
              </a:ext>
            </a:extLst>
          </p:cNvPr>
          <p:cNvSpPr txBox="1"/>
          <p:nvPr/>
        </p:nvSpPr>
        <p:spPr>
          <a:xfrm>
            <a:off x="2250214" y="524673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Custom Application by Timing</a:t>
            </a:r>
          </a:p>
        </p:txBody>
      </p:sp>
      <p:sp>
        <p:nvSpPr>
          <p:cNvPr id="106" name="TextBox 105">
            <a:hlinkClick r:id="rId47" action="ppaction://hlinksldjump"/>
            <a:extLst>
              <a:ext uri="{FF2B5EF4-FFF2-40B4-BE49-F238E27FC236}">
                <a16:creationId xmlns:a16="http://schemas.microsoft.com/office/drawing/2014/main" id="{B1850403-1CA6-49A9-BC1F-ED25378D2037}"/>
              </a:ext>
            </a:extLst>
          </p:cNvPr>
          <p:cNvSpPr txBox="1"/>
          <p:nvPr/>
        </p:nvSpPr>
        <p:spPr>
          <a:xfrm>
            <a:off x="2240286" y="253511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Not Meeting Consistency Criteria</a:t>
            </a:r>
          </a:p>
        </p:txBody>
      </p:sp>
      <p:sp>
        <p:nvSpPr>
          <p:cNvPr id="107" name="TextBox 106">
            <a:hlinkClick r:id="rId48" action="ppaction://hlinksldjump"/>
            <a:extLst>
              <a:ext uri="{FF2B5EF4-FFF2-40B4-BE49-F238E27FC236}">
                <a16:creationId xmlns:a16="http://schemas.microsoft.com/office/drawing/2014/main" id="{DEBC4F43-12C4-454D-BECC-66789E7BF815}"/>
              </a:ext>
            </a:extLst>
          </p:cNvPr>
          <p:cNvSpPr txBox="1"/>
          <p:nvPr/>
        </p:nvSpPr>
        <p:spPr>
          <a:xfrm>
            <a:off x="2250214" y="556475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Seeding Details</a:t>
            </a:r>
          </a:p>
        </p:txBody>
      </p:sp>
      <p:sp>
        <p:nvSpPr>
          <p:cNvPr id="108" name="TextBox 107">
            <a:hlinkClick r:id="rId49" action="ppaction://hlinksldjump"/>
            <a:extLst>
              <a:ext uri="{FF2B5EF4-FFF2-40B4-BE49-F238E27FC236}">
                <a16:creationId xmlns:a16="http://schemas.microsoft.com/office/drawing/2014/main" id="{32C91E6B-93DF-46EE-8F3F-E43110106228}"/>
              </a:ext>
            </a:extLst>
          </p:cNvPr>
          <p:cNvSpPr txBox="1"/>
          <p:nvPr/>
        </p:nvSpPr>
        <p:spPr>
          <a:xfrm>
            <a:off x="2240286" y="221709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Variable Rates by Fertilizer Type</a:t>
            </a:r>
          </a:p>
        </p:txBody>
      </p:sp>
      <p:sp>
        <p:nvSpPr>
          <p:cNvPr id="114" name="TextBox 113">
            <a:hlinkClick r:id="rId50" action="ppaction://hlinksldjump"/>
            <a:extLst>
              <a:ext uri="{FF2B5EF4-FFF2-40B4-BE49-F238E27FC236}">
                <a16:creationId xmlns:a16="http://schemas.microsoft.com/office/drawing/2014/main" id="{6FAB1A54-61E7-4CF1-91C5-799F8168533B}"/>
              </a:ext>
            </a:extLst>
          </p:cNvPr>
          <p:cNvSpPr txBox="1"/>
          <p:nvPr/>
        </p:nvSpPr>
        <p:spPr>
          <a:xfrm>
            <a:off x="2240286" y="317115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Main Person Who Determined Rate</a:t>
            </a:r>
            <a:endParaRPr lang="en-CA" sz="1100" dirty="0">
              <a:latin typeface="Calibri Light" pitchFamily="34" charset="0"/>
              <a:cs typeface="Calibri Light" pitchFamily="34" charset="0"/>
            </a:endParaRPr>
          </a:p>
        </p:txBody>
      </p:sp>
      <p:sp>
        <p:nvSpPr>
          <p:cNvPr id="116" name="TextBox 115">
            <a:hlinkClick r:id="rId51" action="ppaction://hlinksldjump"/>
            <a:extLst>
              <a:ext uri="{FF2B5EF4-FFF2-40B4-BE49-F238E27FC236}">
                <a16:creationId xmlns:a16="http://schemas.microsoft.com/office/drawing/2014/main" id="{D58E8A2B-74B3-4A80-9180-80E3EBAE9FB5}"/>
              </a:ext>
            </a:extLst>
          </p:cNvPr>
          <p:cNvSpPr txBox="1"/>
          <p:nvPr/>
        </p:nvSpPr>
        <p:spPr>
          <a:xfrm>
            <a:off x="2250214" y="348944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Professional Designation</a:t>
            </a:r>
            <a:endParaRPr lang="en-CA" sz="1100" dirty="0">
              <a:latin typeface="Calibri Light" pitchFamily="34" charset="0"/>
              <a:cs typeface="Calibri Light" pitchFamily="34" charset="0"/>
            </a:endParaRPr>
          </a:p>
        </p:txBody>
      </p:sp>
      <p:sp>
        <p:nvSpPr>
          <p:cNvPr id="117" name="TextBox 116">
            <a:hlinkClick r:id="rId52" action="ppaction://hlinksldjump"/>
            <a:extLst>
              <a:ext uri="{FF2B5EF4-FFF2-40B4-BE49-F238E27FC236}">
                <a16:creationId xmlns:a16="http://schemas.microsoft.com/office/drawing/2014/main" id="{BD054734-ECD8-42B2-A712-90895C345F43}"/>
              </a:ext>
            </a:extLst>
          </p:cNvPr>
          <p:cNvSpPr txBox="1"/>
          <p:nvPr/>
        </p:nvSpPr>
        <p:spPr>
          <a:xfrm>
            <a:off x="2250214" y="364845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Importance of Professional Designation</a:t>
            </a:r>
            <a:endParaRPr lang="en-CA" sz="1100" dirty="0">
              <a:latin typeface="Calibri Light" pitchFamily="34" charset="0"/>
              <a:cs typeface="Calibri Light" pitchFamily="34" charset="0"/>
            </a:endParaRPr>
          </a:p>
        </p:txBody>
      </p:sp>
      <p:sp>
        <p:nvSpPr>
          <p:cNvPr id="118" name="TextBox 117">
            <a:hlinkClick r:id="rId53" action="ppaction://hlinksldjump"/>
            <a:extLst>
              <a:ext uri="{FF2B5EF4-FFF2-40B4-BE49-F238E27FC236}">
                <a16:creationId xmlns:a16="http://schemas.microsoft.com/office/drawing/2014/main" id="{C7694D86-F194-4EAF-9703-6CCBE8FE1C82}"/>
              </a:ext>
            </a:extLst>
          </p:cNvPr>
          <p:cNvSpPr txBox="1"/>
          <p:nvPr/>
        </p:nvSpPr>
        <p:spPr>
          <a:xfrm>
            <a:off x="2250214" y="380746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Deviation from Recommended Rate</a:t>
            </a:r>
            <a:endParaRPr lang="en-CA" sz="1100" dirty="0">
              <a:latin typeface="Calibri Light" pitchFamily="34" charset="0"/>
              <a:cs typeface="Calibri Light" pitchFamily="34" charset="0"/>
            </a:endParaRPr>
          </a:p>
        </p:txBody>
      </p:sp>
      <p:sp>
        <p:nvSpPr>
          <p:cNvPr id="119" name="TextBox 118">
            <a:hlinkClick r:id="rId36" action="ppaction://hlinksldjump"/>
            <a:extLst>
              <a:ext uri="{FF2B5EF4-FFF2-40B4-BE49-F238E27FC236}">
                <a16:creationId xmlns:a16="http://schemas.microsoft.com/office/drawing/2014/main" id="{791FFCC5-C1BE-4577-963D-EF7377BB2BF3}"/>
              </a:ext>
            </a:extLst>
          </p:cNvPr>
          <p:cNvSpPr txBox="1"/>
          <p:nvPr/>
        </p:nvSpPr>
        <p:spPr>
          <a:xfrm>
            <a:off x="2250214" y="396647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Increasing Rate</a:t>
            </a:r>
            <a:endParaRPr lang="en-CA" sz="1100" dirty="0">
              <a:latin typeface="Calibri Light" pitchFamily="34" charset="0"/>
              <a:cs typeface="Calibri Light" pitchFamily="34" charset="0"/>
            </a:endParaRPr>
          </a:p>
        </p:txBody>
      </p:sp>
      <p:sp>
        <p:nvSpPr>
          <p:cNvPr id="124" name="TextBox 123">
            <a:hlinkClick r:id="rId45" action="ppaction://hlinksldjump"/>
            <a:extLst>
              <a:ext uri="{FF2B5EF4-FFF2-40B4-BE49-F238E27FC236}">
                <a16:creationId xmlns:a16="http://schemas.microsoft.com/office/drawing/2014/main" id="{90503D56-6BE9-40F7-AE1C-1650EF75D67E}"/>
              </a:ext>
            </a:extLst>
          </p:cNvPr>
          <p:cNvSpPr txBox="1"/>
          <p:nvPr/>
        </p:nvSpPr>
        <p:spPr>
          <a:xfrm>
            <a:off x="2250214" y="412548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Decreasing Rate</a:t>
            </a:r>
            <a:endParaRPr lang="en-CA" sz="1100" dirty="0">
              <a:latin typeface="Calibri Light" pitchFamily="34" charset="0"/>
              <a:cs typeface="Calibri Light" pitchFamily="34" charset="0"/>
            </a:endParaRPr>
          </a:p>
        </p:txBody>
      </p:sp>
      <p:sp>
        <p:nvSpPr>
          <p:cNvPr id="132" name="TextBox 131">
            <a:hlinkClick r:id="rId54" action="ppaction://hlinksldjump"/>
            <a:extLst>
              <a:ext uri="{FF2B5EF4-FFF2-40B4-BE49-F238E27FC236}">
                <a16:creationId xmlns:a16="http://schemas.microsoft.com/office/drawing/2014/main" id="{A6122385-14EB-4E73-85F4-5C89A93715B9}"/>
              </a:ext>
            </a:extLst>
          </p:cNvPr>
          <p:cNvSpPr txBox="1"/>
          <p:nvPr/>
        </p:nvSpPr>
        <p:spPr>
          <a:xfrm>
            <a:off x="2250214" y="492871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Factors Considered When Setting Target Yield</a:t>
            </a:r>
            <a:endParaRPr lang="en-CA" sz="1100" dirty="0">
              <a:latin typeface="Calibri Light" pitchFamily="34" charset="0"/>
              <a:cs typeface="Calibri Light" pitchFamily="34" charset="0"/>
            </a:endParaRPr>
          </a:p>
        </p:txBody>
      </p:sp>
      <p:sp>
        <p:nvSpPr>
          <p:cNvPr id="133" name="TextBox 132">
            <a:hlinkClick r:id="rId55" action="ppaction://hlinksldjump"/>
            <a:extLst>
              <a:ext uri="{FF2B5EF4-FFF2-40B4-BE49-F238E27FC236}">
                <a16:creationId xmlns:a16="http://schemas.microsoft.com/office/drawing/2014/main" id="{36ACCC21-B79C-4519-8A15-188D1C7E8298}"/>
              </a:ext>
            </a:extLst>
          </p:cNvPr>
          <p:cNvSpPr txBox="1"/>
          <p:nvPr/>
        </p:nvSpPr>
        <p:spPr>
          <a:xfrm>
            <a:off x="2250214" y="572376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Biostimulants</a:t>
            </a:r>
          </a:p>
        </p:txBody>
      </p:sp>
      <p:sp>
        <p:nvSpPr>
          <p:cNvPr id="121" name="TextBox 120">
            <a:hlinkClick r:id="rId56" action="ppaction://hlinksldjump"/>
            <a:extLst>
              <a:ext uri="{FF2B5EF4-FFF2-40B4-BE49-F238E27FC236}">
                <a16:creationId xmlns:a16="http://schemas.microsoft.com/office/drawing/2014/main" id="{929D90BB-FBBD-48BE-B646-DC4C0B3E2A2B}"/>
              </a:ext>
            </a:extLst>
          </p:cNvPr>
          <p:cNvSpPr txBox="1"/>
          <p:nvPr/>
        </p:nvSpPr>
        <p:spPr>
          <a:xfrm>
            <a:off x="8592146" y="4891547"/>
            <a:ext cx="2376000" cy="145473"/>
          </a:xfrm>
          <a:prstGeom prst="rect">
            <a:avLst/>
          </a:prstGeom>
          <a:solidFill>
            <a:srgbClr val="FFC000">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Malt Barley Summary</a:t>
            </a:r>
          </a:p>
        </p:txBody>
      </p:sp>
      <p:sp>
        <p:nvSpPr>
          <p:cNvPr id="126" name="TextBox 125">
            <a:hlinkClick r:id="rId57" action="ppaction://hlinksldjump"/>
            <a:extLst>
              <a:ext uri="{FF2B5EF4-FFF2-40B4-BE49-F238E27FC236}">
                <a16:creationId xmlns:a16="http://schemas.microsoft.com/office/drawing/2014/main" id="{A55A519F-22B1-4E7C-AC9E-AFD1B7EA908B}"/>
              </a:ext>
            </a:extLst>
          </p:cNvPr>
          <p:cNvSpPr txBox="1"/>
          <p:nvPr/>
        </p:nvSpPr>
        <p:spPr>
          <a:xfrm>
            <a:off x="5233281" y="786000"/>
            <a:ext cx="27432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Malt Barley</a:t>
            </a:r>
          </a:p>
        </p:txBody>
      </p:sp>
      <p:sp>
        <p:nvSpPr>
          <p:cNvPr id="69" name="Rounded Rectangle 112">
            <a:extLst>
              <a:ext uri="{FF2B5EF4-FFF2-40B4-BE49-F238E27FC236}">
                <a16:creationId xmlns:a16="http://schemas.microsoft.com/office/drawing/2014/main" id="{CABA6D0E-81F7-42A0-A967-029F16A91348}"/>
              </a:ext>
            </a:extLst>
          </p:cNvPr>
          <p:cNvSpPr/>
          <p:nvPr/>
        </p:nvSpPr>
        <p:spPr>
          <a:xfrm>
            <a:off x="5253234" y="786000"/>
            <a:ext cx="91440" cy="4617720"/>
          </a:xfrm>
          <a:prstGeom prst="roundRect">
            <a:avLst/>
          </a:prstGeom>
          <a:solidFill>
            <a:srgbClr val="73572D"/>
          </a:solidFill>
          <a:ln w="127" cap="flat" cmpd="sng" algn="ctr">
            <a:solidFill>
              <a:srgbClr val="FFFFFF">
                <a:alpha val="30196"/>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70" name="TextBox 69">
            <a:hlinkClick r:id="rId58" action="ppaction://hlinksldjump"/>
            <a:extLst>
              <a:ext uri="{FF2B5EF4-FFF2-40B4-BE49-F238E27FC236}">
                <a16:creationId xmlns:a16="http://schemas.microsoft.com/office/drawing/2014/main" id="{2EF0CBAF-FD98-4E74-A29C-87B4D3B4C144}"/>
              </a:ext>
            </a:extLst>
          </p:cNvPr>
          <p:cNvSpPr txBox="1"/>
          <p:nvPr/>
        </p:nvSpPr>
        <p:spPr>
          <a:xfrm>
            <a:off x="5332411" y="945067"/>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Fertilizer Timing</a:t>
            </a:r>
          </a:p>
        </p:txBody>
      </p:sp>
      <p:sp>
        <p:nvSpPr>
          <p:cNvPr id="71" name="TextBox 70">
            <a:hlinkClick r:id="rId59" action="ppaction://hlinksldjump"/>
            <a:extLst>
              <a:ext uri="{FF2B5EF4-FFF2-40B4-BE49-F238E27FC236}">
                <a16:creationId xmlns:a16="http://schemas.microsoft.com/office/drawing/2014/main" id="{30A281FB-423D-4AFA-9432-2A799ED54D41}"/>
              </a:ext>
            </a:extLst>
          </p:cNvPr>
          <p:cNvSpPr txBox="1"/>
          <p:nvPr/>
        </p:nvSpPr>
        <p:spPr>
          <a:xfrm>
            <a:off x="5332411" y="1104134"/>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Fertilizer Source</a:t>
            </a:r>
          </a:p>
        </p:txBody>
      </p:sp>
      <p:sp>
        <p:nvSpPr>
          <p:cNvPr id="84" name="TextBox 83">
            <a:hlinkClick r:id="rId60" action="ppaction://hlinksldjump"/>
            <a:extLst>
              <a:ext uri="{FF2B5EF4-FFF2-40B4-BE49-F238E27FC236}">
                <a16:creationId xmlns:a16="http://schemas.microsoft.com/office/drawing/2014/main" id="{1F769BF1-6634-4FA2-B8F5-B5AB557DF02D}"/>
              </a:ext>
            </a:extLst>
          </p:cNvPr>
          <p:cNvSpPr txBox="1"/>
          <p:nvPr/>
        </p:nvSpPr>
        <p:spPr>
          <a:xfrm>
            <a:off x="5332411" y="1263201"/>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Fertilizer Placement</a:t>
            </a:r>
          </a:p>
        </p:txBody>
      </p:sp>
      <p:sp>
        <p:nvSpPr>
          <p:cNvPr id="95" name="TextBox 94">
            <a:hlinkClick r:id="rId61" action="ppaction://hlinksldjump"/>
            <a:extLst>
              <a:ext uri="{FF2B5EF4-FFF2-40B4-BE49-F238E27FC236}">
                <a16:creationId xmlns:a16="http://schemas.microsoft.com/office/drawing/2014/main" id="{0C6B9297-C7F8-4CCA-B636-2DBB9AEC75FA}"/>
              </a:ext>
            </a:extLst>
          </p:cNvPr>
          <p:cNvSpPr txBox="1"/>
          <p:nvPr/>
        </p:nvSpPr>
        <p:spPr>
          <a:xfrm>
            <a:off x="5332411" y="1422268"/>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Nitrogen Rates</a:t>
            </a:r>
          </a:p>
        </p:txBody>
      </p:sp>
      <p:sp>
        <p:nvSpPr>
          <p:cNvPr id="102" name="TextBox 101">
            <a:hlinkClick r:id="rId62" action="ppaction://hlinksldjump"/>
            <a:extLst>
              <a:ext uri="{FF2B5EF4-FFF2-40B4-BE49-F238E27FC236}">
                <a16:creationId xmlns:a16="http://schemas.microsoft.com/office/drawing/2014/main" id="{C6A5C5C8-544C-44DF-8926-343CA6C286CC}"/>
              </a:ext>
            </a:extLst>
          </p:cNvPr>
          <p:cNvSpPr txBox="1"/>
          <p:nvPr/>
        </p:nvSpPr>
        <p:spPr>
          <a:xfrm>
            <a:off x="5332411" y="2058536"/>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Fertilizer Program</a:t>
            </a:r>
          </a:p>
        </p:txBody>
      </p:sp>
      <p:sp>
        <p:nvSpPr>
          <p:cNvPr id="103" name="TextBox 102">
            <a:hlinkClick r:id="rId63" action="ppaction://hlinksldjump"/>
            <a:extLst>
              <a:ext uri="{FF2B5EF4-FFF2-40B4-BE49-F238E27FC236}">
                <a16:creationId xmlns:a16="http://schemas.microsoft.com/office/drawing/2014/main" id="{13D2CE34-68C1-43A0-9AE8-8F5A77887735}"/>
              </a:ext>
            </a:extLst>
          </p:cNvPr>
          <p:cNvSpPr txBox="1"/>
          <p:nvPr/>
        </p:nvSpPr>
        <p:spPr>
          <a:xfrm>
            <a:off x="5332411" y="2694804"/>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Nitrogen Fixing Crop in Previous Year</a:t>
            </a:r>
          </a:p>
        </p:txBody>
      </p:sp>
      <p:sp>
        <p:nvSpPr>
          <p:cNvPr id="122" name="TextBox 121">
            <a:hlinkClick r:id="rId64" action="ppaction://hlinksldjump"/>
            <a:extLst>
              <a:ext uri="{FF2B5EF4-FFF2-40B4-BE49-F238E27FC236}">
                <a16:creationId xmlns:a16="http://schemas.microsoft.com/office/drawing/2014/main" id="{BD12E5C8-EAB3-4612-A44D-77260C1D1598}"/>
              </a:ext>
            </a:extLst>
          </p:cNvPr>
          <p:cNvSpPr txBox="1"/>
          <p:nvPr/>
        </p:nvSpPr>
        <p:spPr>
          <a:xfrm>
            <a:off x="5332411" y="3012938"/>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Approaches Used To Decide Fertilizer Rate</a:t>
            </a:r>
          </a:p>
        </p:txBody>
      </p:sp>
      <p:sp>
        <p:nvSpPr>
          <p:cNvPr id="123" name="TextBox 122">
            <a:hlinkClick r:id="rId65" action="ppaction://hlinksldjump"/>
            <a:extLst>
              <a:ext uri="{FF2B5EF4-FFF2-40B4-BE49-F238E27FC236}">
                <a16:creationId xmlns:a16="http://schemas.microsoft.com/office/drawing/2014/main" id="{6094C39E-AA5B-4C9F-82A5-DABF850648CB}"/>
              </a:ext>
            </a:extLst>
          </p:cNvPr>
          <p:cNvSpPr txBox="1"/>
          <p:nvPr/>
        </p:nvSpPr>
        <p:spPr>
          <a:xfrm>
            <a:off x="5344674" y="3956413"/>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Use of Nitrogen Stabilizers</a:t>
            </a:r>
          </a:p>
        </p:txBody>
      </p:sp>
      <p:sp>
        <p:nvSpPr>
          <p:cNvPr id="125" name="TextBox 124">
            <a:hlinkClick r:id="rId66" action="ppaction://hlinksldjump"/>
            <a:extLst>
              <a:ext uri="{FF2B5EF4-FFF2-40B4-BE49-F238E27FC236}">
                <a16:creationId xmlns:a16="http://schemas.microsoft.com/office/drawing/2014/main" id="{6C392AEC-3AF7-4350-8032-4AB5B75BBFA8}"/>
              </a:ext>
            </a:extLst>
          </p:cNvPr>
          <p:cNvSpPr txBox="1"/>
          <p:nvPr/>
        </p:nvSpPr>
        <p:spPr>
          <a:xfrm>
            <a:off x="5344674" y="4282907"/>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Target Yield vs. Actual Yield</a:t>
            </a:r>
          </a:p>
        </p:txBody>
      </p:sp>
      <p:sp>
        <p:nvSpPr>
          <p:cNvPr id="128" name="TextBox 127">
            <a:hlinkClick r:id="rId67" action="ppaction://hlinksldjump"/>
            <a:extLst>
              <a:ext uri="{FF2B5EF4-FFF2-40B4-BE49-F238E27FC236}">
                <a16:creationId xmlns:a16="http://schemas.microsoft.com/office/drawing/2014/main" id="{4315CB09-6852-4291-A84D-F6281799E4CB}"/>
              </a:ext>
            </a:extLst>
          </p:cNvPr>
          <p:cNvSpPr txBox="1"/>
          <p:nvPr/>
        </p:nvSpPr>
        <p:spPr>
          <a:xfrm>
            <a:off x="5344674" y="491917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Tillage Practices </a:t>
            </a:r>
          </a:p>
        </p:txBody>
      </p:sp>
      <p:sp>
        <p:nvSpPr>
          <p:cNvPr id="129" name="TextBox 128">
            <a:hlinkClick r:id="rId68" action="ppaction://hlinksldjump"/>
            <a:extLst>
              <a:ext uri="{FF2B5EF4-FFF2-40B4-BE49-F238E27FC236}">
                <a16:creationId xmlns:a16="http://schemas.microsoft.com/office/drawing/2014/main" id="{5286D64A-5FDD-40E3-B0BE-1264212F7DB3}"/>
              </a:ext>
            </a:extLst>
          </p:cNvPr>
          <p:cNvSpPr txBox="1"/>
          <p:nvPr/>
        </p:nvSpPr>
        <p:spPr>
          <a:xfrm>
            <a:off x="5332411" y="237667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Consistency with 4R Practices</a:t>
            </a:r>
          </a:p>
        </p:txBody>
      </p:sp>
      <p:sp>
        <p:nvSpPr>
          <p:cNvPr id="130" name="TextBox 129">
            <a:hlinkClick r:id="rId69" action="ppaction://hlinksldjump"/>
            <a:extLst>
              <a:ext uri="{FF2B5EF4-FFF2-40B4-BE49-F238E27FC236}">
                <a16:creationId xmlns:a16="http://schemas.microsoft.com/office/drawing/2014/main" id="{57625038-283E-4A76-8C83-75455E53A4D7}"/>
              </a:ext>
            </a:extLst>
          </p:cNvPr>
          <p:cNvSpPr txBox="1"/>
          <p:nvPr/>
        </p:nvSpPr>
        <p:spPr>
          <a:xfrm>
            <a:off x="5332411" y="1581335"/>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Phosphorus Rates</a:t>
            </a:r>
          </a:p>
        </p:txBody>
      </p:sp>
      <p:sp>
        <p:nvSpPr>
          <p:cNvPr id="131" name="TextBox 130">
            <a:hlinkClick r:id="rId70" action="ppaction://hlinksldjump"/>
            <a:extLst>
              <a:ext uri="{FF2B5EF4-FFF2-40B4-BE49-F238E27FC236}">
                <a16:creationId xmlns:a16="http://schemas.microsoft.com/office/drawing/2014/main" id="{FE5B178C-C4F4-4A3D-A4C0-A597880F3940}"/>
              </a:ext>
            </a:extLst>
          </p:cNvPr>
          <p:cNvSpPr txBox="1"/>
          <p:nvPr/>
        </p:nvSpPr>
        <p:spPr>
          <a:xfrm>
            <a:off x="5332411" y="1740402"/>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Potassium Rates</a:t>
            </a:r>
          </a:p>
        </p:txBody>
      </p:sp>
      <p:sp>
        <p:nvSpPr>
          <p:cNvPr id="135" name="TextBox 134">
            <a:hlinkClick r:id="rId71" action="ppaction://hlinksldjump"/>
            <a:extLst>
              <a:ext uri="{FF2B5EF4-FFF2-40B4-BE49-F238E27FC236}">
                <a16:creationId xmlns:a16="http://schemas.microsoft.com/office/drawing/2014/main" id="{B3858F80-BA73-4068-B917-52D257C28D61}"/>
              </a:ext>
            </a:extLst>
          </p:cNvPr>
          <p:cNvSpPr txBox="1"/>
          <p:nvPr/>
        </p:nvSpPr>
        <p:spPr>
          <a:xfrm>
            <a:off x="5332411" y="1899469"/>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Sulphur Rates</a:t>
            </a:r>
          </a:p>
        </p:txBody>
      </p:sp>
      <p:sp>
        <p:nvSpPr>
          <p:cNvPr id="136" name="TextBox 135">
            <a:hlinkClick r:id="rId72" action="ppaction://hlinksldjump"/>
            <a:extLst>
              <a:ext uri="{FF2B5EF4-FFF2-40B4-BE49-F238E27FC236}">
                <a16:creationId xmlns:a16="http://schemas.microsoft.com/office/drawing/2014/main" id="{2019AFC5-CAEF-43CF-8524-E89F75B88118}"/>
              </a:ext>
            </a:extLst>
          </p:cNvPr>
          <p:cNvSpPr txBox="1"/>
          <p:nvPr/>
        </p:nvSpPr>
        <p:spPr>
          <a:xfrm>
            <a:off x="5332411" y="2853871"/>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Rates Set By Field</a:t>
            </a:r>
            <a:endParaRPr lang="en-CA" sz="1100" dirty="0">
              <a:latin typeface="Calibri Light" pitchFamily="34" charset="0"/>
              <a:cs typeface="Calibri Light" pitchFamily="34" charset="0"/>
            </a:endParaRPr>
          </a:p>
        </p:txBody>
      </p:sp>
      <p:sp>
        <p:nvSpPr>
          <p:cNvPr id="137" name="TextBox 136">
            <a:hlinkClick r:id="rId73" action="ppaction://hlinksldjump"/>
            <a:extLst>
              <a:ext uri="{FF2B5EF4-FFF2-40B4-BE49-F238E27FC236}">
                <a16:creationId xmlns:a16="http://schemas.microsoft.com/office/drawing/2014/main" id="{CC07ED74-0F27-479C-AB32-86CA418061B2}"/>
              </a:ext>
            </a:extLst>
          </p:cNvPr>
          <p:cNvSpPr txBox="1"/>
          <p:nvPr/>
        </p:nvSpPr>
        <p:spPr>
          <a:xfrm>
            <a:off x="5344674" y="411548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Use of EEFs by Timing</a:t>
            </a:r>
          </a:p>
        </p:txBody>
      </p:sp>
      <p:sp>
        <p:nvSpPr>
          <p:cNvPr id="138" name="TextBox 137">
            <a:hlinkClick r:id="rId74" action="ppaction://hlinksldjump"/>
            <a:extLst>
              <a:ext uri="{FF2B5EF4-FFF2-40B4-BE49-F238E27FC236}">
                <a16:creationId xmlns:a16="http://schemas.microsoft.com/office/drawing/2014/main" id="{23014364-5CF5-4A9F-BA4E-175E46E3ED74}"/>
              </a:ext>
            </a:extLst>
          </p:cNvPr>
          <p:cNvSpPr txBox="1"/>
          <p:nvPr/>
        </p:nvSpPr>
        <p:spPr>
          <a:xfrm>
            <a:off x="5344674" y="4760108"/>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Custom Application by Timing</a:t>
            </a:r>
          </a:p>
        </p:txBody>
      </p:sp>
      <p:sp>
        <p:nvSpPr>
          <p:cNvPr id="139" name="TextBox 138">
            <a:hlinkClick r:id="rId75" action="ppaction://hlinksldjump"/>
            <a:extLst>
              <a:ext uri="{FF2B5EF4-FFF2-40B4-BE49-F238E27FC236}">
                <a16:creationId xmlns:a16="http://schemas.microsoft.com/office/drawing/2014/main" id="{2A954F42-8134-4EEF-9A72-CF49C8C54D01}"/>
              </a:ext>
            </a:extLst>
          </p:cNvPr>
          <p:cNvSpPr txBox="1"/>
          <p:nvPr/>
        </p:nvSpPr>
        <p:spPr>
          <a:xfrm>
            <a:off x="5332411" y="2535737"/>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Reasons for Not Meeting Consistency Criteria</a:t>
            </a:r>
          </a:p>
        </p:txBody>
      </p:sp>
      <p:sp>
        <p:nvSpPr>
          <p:cNvPr id="140" name="TextBox 139">
            <a:hlinkClick r:id="rId76" action="ppaction://hlinksldjump"/>
            <a:extLst>
              <a:ext uri="{FF2B5EF4-FFF2-40B4-BE49-F238E27FC236}">
                <a16:creationId xmlns:a16="http://schemas.microsoft.com/office/drawing/2014/main" id="{93BD35F6-DD2F-4D36-87EB-AAF8CCEE530B}"/>
              </a:ext>
            </a:extLst>
          </p:cNvPr>
          <p:cNvSpPr txBox="1"/>
          <p:nvPr/>
        </p:nvSpPr>
        <p:spPr>
          <a:xfrm>
            <a:off x="5344674" y="5078242"/>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Seeding Details</a:t>
            </a:r>
          </a:p>
        </p:txBody>
      </p:sp>
      <p:sp>
        <p:nvSpPr>
          <p:cNvPr id="141" name="TextBox 140">
            <a:hlinkClick r:id="rId77" action="ppaction://hlinksldjump"/>
            <a:extLst>
              <a:ext uri="{FF2B5EF4-FFF2-40B4-BE49-F238E27FC236}">
                <a16:creationId xmlns:a16="http://schemas.microsoft.com/office/drawing/2014/main" id="{5D882362-FEBB-4A14-A828-BBC48A236E49}"/>
              </a:ext>
            </a:extLst>
          </p:cNvPr>
          <p:cNvSpPr txBox="1"/>
          <p:nvPr/>
        </p:nvSpPr>
        <p:spPr>
          <a:xfrm>
            <a:off x="5332411" y="2217603"/>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Use of Variable Rates by Fertilizer Type</a:t>
            </a:r>
          </a:p>
        </p:txBody>
      </p:sp>
      <p:sp>
        <p:nvSpPr>
          <p:cNvPr id="142" name="TextBox 141">
            <a:hlinkClick r:id="rId78" action="ppaction://hlinksldjump"/>
            <a:extLst>
              <a:ext uri="{FF2B5EF4-FFF2-40B4-BE49-F238E27FC236}">
                <a16:creationId xmlns:a16="http://schemas.microsoft.com/office/drawing/2014/main" id="{BF18F19D-5A8A-461B-B8A2-0434894FEAA4}"/>
              </a:ext>
            </a:extLst>
          </p:cNvPr>
          <p:cNvSpPr txBox="1"/>
          <p:nvPr/>
        </p:nvSpPr>
        <p:spPr>
          <a:xfrm>
            <a:off x="5332411" y="3172005"/>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Main Person Who Determined Rate</a:t>
            </a:r>
            <a:endParaRPr lang="en-CA" sz="1100" dirty="0">
              <a:latin typeface="Calibri Light" pitchFamily="34" charset="0"/>
              <a:cs typeface="Calibri Light" pitchFamily="34" charset="0"/>
            </a:endParaRPr>
          </a:p>
        </p:txBody>
      </p:sp>
      <p:sp>
        <p:nvSpPr>
          <p:cNvPr id="143" name="TextBox 142">
            <a:hlinkClick r:id="rId79" action="ppaction://hlinksldjump"/>
            <a:extLst>
              <a:ext uri="{FF2B5EF4-FFF2-40B4-BE49-F238E27FC236}">
                <a16:creationId xmlns:a16="http://schemas.microsoft.com/office/drawing/2014/main" id="{E87D4369-D622-4FE9-BFDA-A78EE4F67BF9}"/>
              </a:ext>
            </a:extLst>
          </p:cNvPr>
          <p:cNvSpPr txBox="1"/>
          <p:nvPr/>
        </p:nvSpPr>
        <p:spPr>
          <a:xfrm>
            <a:off x="5332411" y="3484880"/>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Professional Designation</a:t>
            </a:r>
            <a:endParaRPr lang="en-CA" sz="1100" dirty="0">
              <a:latin typeface="Calibri Light" pitchFamily="34" charset="0"/>
              <a:cs typeface="Calibri Light" pitchFamily="34" charset="0"/>
            </a:endParaRPr>
          </a:p>
        </p:txBody>
      </p:sp>
      <p:sp>
        <p:nvSpPr>
          <p:cNvPr id="144" name="TextBox 143">
            <a:hlinkClick r:id="rId80" action="ppaction://hlinksldjump"/>
            <a:extLst>
              <a:ext uri="{FF2B5EF4-FFF2-40B4-BE49-F238E27FC236}">
                <a16:creationId xmlns:a16="http://schemas.microsoft.com/office/drawing/2014/main" id="{116D403E-5D74-4FDC-9426-391B3C4B2AD0}"/>
              </a:ext>
            </a:extLst>
          </p:cNvPr>
          <p:cNvSpPr txBox="1"/>
          <p:nvPr/>
        </p:nvSpPr>
        <p:spPr>
          <a:xfrm>
            <a:off x="5332411" y="3643947"/>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Importance of Professional Designation</a:t>
            </a:r>
            <a:endParaRPr lang="en-CA" sz="1100" dirty="0">
              <a:latin typeface="Calibri Light" pitchFamily="34" charset="0"/>
              <a:cs typeface="Calibri Light" pitchFamily="34" charset="0"/>
            </a:endParaRPr>
          </a:p>
        </p:txBody>
      </p:sp>
      <p:sp>
        <p:nvSpPr>
          <p:cNvPr id="145" name="TextBox 144">
            <a:hlinkClick r:id="rId81" action="ppaction://hlinksldjump"/>
            <a:extLst>
              <a:ext uri="{FF2B5EF4-FFF2-40B4-BE49-F238E27FC236}">
                <a16:creationId xmlns:a16="http://schemas.microsoft.com/office/drawing/2014/main" id="{18832080-3C21-42E2-893A-70D72533BAA7}"/>
              </a:ext>
            </a:extLst>
          </p:cNvPr>
          <p:cNvSpPr txBox="1"/>
          <p:nvPr/>
        </p:nvSpPr>
        <p:spPr>
          <a:xfrm>
            <a:off x="5332411" y="3803014"/>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Deviation from Recommended Rate</a:t>
            </a:r>
            <a:endParaRPr lang="en-CA" sz="1100" dirty="0">
              <a:latin typeface="Calibri Light" pitchFamily="34" charset="0"/>
              <a:cs typeface="Calibri Light" pitchFamily="34" charset="0"/>
            </a:endParaRPr>
          </a:p>
        </p:txBody>
      </p:sp>
      <p:sp>
        <p:nvSpPr>
          <p:cNvPr id="148" name="TextBox 147">
            <a:hlinkClick r:id="rId82" action="ppaction://hlinksldjump"/>
            <a:extLst>
              <a:ext uri="{FF2B5EF4-FFF2-40B4-BE49-F238E27FC236}">
                <a16:creationId xmlns:a16="http://schemas.microsoft.com/office/drawing/2014/main" id="{B9E0138A-9A44-4358-92EB-B14959C91350}"/>
              </a:ext>
            </a:extLst>
          </p:cNvPr>
          <p:cNvSpPr txBox="1"/>
          <p:nvPr/>
        </p:nvSpPr>
        <p:spPr>
          <a:xfrm>
            <a:off x="5344674" y="4601041"/>
            <a:ext cx="2743200" cy="145473"/>
          </a:xfrm>
          <a:prstGeom prst="rect">
            <a:avLst/>
          </a:prstGeom>
          <a:noFill/>
        </p:spPr>
        <p:txBody>
          <a:bodyPr wrap="square" tIns="0" bIns="0" rtlCol="0">
            <a:noAutofit/>
          </a:bodyPr>
          <a:lstStyle/>
          <a:p>
            <a:pPr>
              <a:defRPr/>
            </a:pPr>
            <a:r>
              <a:rPr lang="en-US" sz="1100" dirty="0">
                <a:latin typeface="Calibri Light" pitchFamily="34" charset="0"/>
                <a:cs typeface="Calibri Light" pitchFamily="34" charset="0"/>
              </a:rPr>
              <a:t>Factors Considered When Setting Target Yield</a:t>
            </a:r>
            <a:endParaRPr lang="en-CA" sz="1100" dirty="0">
              <a:latin typeface="Calibri Light" pitchFamily="34" charset="0"/>
              <a:cs typeface="Calibri Light" pitchFamily="34" charset="0"/>
            </a:endParaRPr>
          </a:p>
        </p:txBody>
      </p:sp>
      <p:sp>
        <p:nvSpPr>
          <p:cNvPr id="149" name="TextBox 148">
            <a:hlinkClick r:id="rId83" action="ppaction://hlinksldjump"/>
            <a:extLst>
              <a:ext uri="{FF2B5EF4-FFF2-40B4-BE49-F238E27FC236}">
                <a16:creationId xmlns:a16="http://schemas.microsoft.com/office/drawing/2014/main" id="{36410953-303B-412C-87ED-D1B5F9DEA9F2}"/>
              </a:ext>
            </a:extLst>
          </p:cNvPr>
          <p:cNvSpPr txBox="1"/>
          <p:nvPr/>
        </p:nvSpPr>
        <p:spPr>
          <a:xfrm>
            <a:off x="5344674" y="5237295"/>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Use of Biostimulants</a:t>
            </a:r>
          </a:p>
        </p:txBody>
      </p:sp>
      <p:sp>
        <p:nvSpPr>
          <p:cNvPr id="151" name="TextBox 150">
            <a:hlinkClick r:id="rId84" action="ppaction://hlinksldjump"/>
            <a:extLst>
              <a:ext uri="{FF2B5EF4-FFF2-40B4-BE49-F238E27FC236}">
                <a16:creationId xmlns:a16="http://schemas.microsoft.com/office/drawing/2014/main" id="{36D4271B-52EB-411A-9220-6E12BA235B40}"/>
              </a:ext>
            </a:extLst>
          </p:cNvPr>
          <p:cNvSpPr txBox="1"/>
          <p:nvPr/>
        </p:nvSpPr>
        <p:spPr>
          <a:xfrm>
            <a:off x="2250214" y="476970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Use Efficiency</a:t>
            </a:r>
          </a:p>
        </p:txBody>
      </p:sp>
      <p:sp>
        <p:nvSpPr>
          <p:cNvPr id="153" name="TextBox 152">
            <a:hlinkClick r:id="rId85" action="ppaction://hlinksldjump"/>
            <a:extLst>
              <a:ext uri="{FF2B5EF4-FFF2-40B4-BE49-F238E27FC236}">
                <a16:creationId xmlns:a16="http://schemas.microsoft.com/office/drawing/2014/main" id="{53005382-83D0-4DAA-9BBF-57D38DC9404B}"/>
              </a:ext>
            </a:extLst>
          </p:cNvPr>
          <p:cNvSpPr txBox="1"/>
          <p:nvPr/>
        </p:nvSpPr>
        <p:spPr>
          <a:xfrm>
            <a:off x="5344674" y="4441974"/>
            <a:ext cx="2743200" cy="145473"/>
          </a:xfrm>
          <a:prstGeom prst="rect">
            <a:avLst/>
          </a:prstGeom>
          <a:noFill/>
        </p:spPr>
        <p:txBody>
          <a:bodyPr wrap="square" tIns="0" bIns="0" rtlCol="0">
            <a:noAutofit/>
          </a:bodyPr>
          <a:lstStyle/>
          <a:p>
            <a:pPr>
              <a:defRPr/>
            </a:pPr>
            <a:r>
              <a:rPr lang="en-CA" sz="1100" dirty="0">
                <a:latin typeface="Calibri Light" pitchFamily="34" charset="0"/>
                <a:cs typeface="Calibri Light" pitchFamily="34" charset="0"/>
              </a:rPr>
              <a:t>Nitrogen Use Efficiency</a:t>
            </a:r>
          </a:p>
        </p:txBody>
      </p:sp>
      <p:sp>
        <p:nvSpPr>
          <p:cNvPr id="7" name="TextBox 6">
            <a:hlinkClick r:id="rId86" action="ppaction://hlinksldjump"/>
            <a:extLst>
              <a:ext uri="{FF2B5EF4-FFF2-40B4-BE49-F238E27FC236}">
                <a16:creationId xmlns:a16="http://schemas.microsoft.com/office/drawing/2014/main" id="{980D4F79-63A8-D192-4694-781854F4EF7A}"/>
              </a:ext>
            </a:extLst>
          </p:cNvPr>
          <p:cNvSpPr txBox="1"/>
          <p:nvPr/>
        </p:nvSpPr>
        <p:spPr>
          <a:xfrm>
            <a:off x="8683586" y="3477768"/>
            <a:ext cx="32004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Programs Used to Measure Environmental Footprint </a:t>
            </a:r>
            <a:endParaRPr lang="en-CA" sz="1100" dirty="0">
              <a:latin typeface="Calibri Light" pitchFamily="34" charset="0"/>
              <a:cs typeface="Calibri Light" pitchFamily="34" charset="0"/>
            </a:endParaRPr>
          </a:p>
        </p:txBody>
      </p:sp>
      <p:sp>
        <p:nvSpPr>
          <p:cNvPr id="2" name="TextBox 1">
            <a:hlinkClick r:id="rId87" action="ppaction://hlinksldjump"/>
            <a:extLst>
              <a:ext uri="{FF2B5EF4-FFF2-40B4-BE49-F238E27FC236}">
                <a16:creationId xmlns:a16="http://schemas.microsoft.com/office/drawing/2014/main" id="{E699E5EF-3980-F7EF-BC69-E6110BDFA416}"/>
              </a:ext>
            </a:extLst>
          </p:cNvPr>
          <p:cNvSpPr txBox="1"/>
          <p:nvPr/>
        </p:nvSpPr>
        <p:spPr>
          <a:xfrm>
            <a:off x="2247836" y="333229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 Decisions on 4R Consistency Compliance  </a:t>
            </a:r>
            <a:endParaRPr lang="en-CA" sz="1100" dirty="0">
              <a:latin typeface="Calibri Light" pitchFamily="34" charset="0"/>
              <a:cs typeface="Calibri Light" pitchFamily="34" charset="0"/>
            </a:endParaRPr>
          </a:p>
        </p:txBody>
      </p:sp>
      <p:sp>
        <p:nvSpPr>
          <p:cNvPr id="4" name="TextBox 3">
            <a:hlinkClick r:id="rId88" action="ppaction://hlinksldjump"/>
            <a:extLst>
              <a:ext uri="{FF2B5EF4-FFF2-40B4-BE49-F238E27FC236}">
                <a16:creationId xmlns:a16="http://schemas.microsoft.com/office/drawing/2014/main" id="{813658FA-B7EC-295B-DAE6-1FF195093DD7}"/>
              </a:ext>
            </a:extLst>
          </p:cNvPr>
          <p:cNvSpPr txBox="1"/>
          <p:nvPr/>
        </p:nvSpPr>
        <p:spPr>
          <a:xfrm>
            <a:off x="5332412" y="333229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 Decisions on 4R Consistency Compliance  </a:t>
            </a:r>
            <a:endParaRPr lang="en-CA" sz="1100" dirty="0">
              <a:latin typeface="Calibri Light" pitchFamily="34" charset="0"/>
              <a:cs typeface="Calibri Light" pitchFamily="34" charset="0"/>
            </a:endParaRPr>
          </a:p>
        </p:txBody>
      </p:sp>
      <p:pic>
        <p:nvPicPr>
          <p:cNvPr id="127" name="Picture 126" descr="Asset 7.png">
            <a:extLst>
              <a:ext uri="{FF2B5EF4-FFF2-40B4-BE49-F238E27FC236}">
                <a16:creationId xmlns:a16="http://schemas.microsoft.com/office/drawing/2014/main" id="{9160ABB0-A9A5-4DBB-A9DC-46D2B8D8B07D}"/>
              </a:ext>
            </a:extLst>
          </p:cNvPr>
          <p:cNvPicPr>
            <a:picLocks noChangeAspect="1"/>
          </p:cNvPicPr>
          <p:nvPr/>
        </p:nvPicPr>
        <p:blipFill>
          <a:blip r:embed="rId89" cstate="print"/>
          <a:stretch>
            <a:fillRect/>
          </a:stretch>
        </p:blipFill>
        <p:spPr>
          <a:xfrm>
            <a:off x="265521" y="5152533"/>
            <a:ext cx="301752" cy="301752"/>
          </a:xfrm>
          <a:prstGeom prst="rect">
            <a:avLst/>
          </a:prstGeom>
        </p:spPr>
      </p:pic>
      <p:grpSp>
        <p:nvGrpSpPr>
          <p:cNvPr id="134" name="Group 133">
            <a:extLst>
              <a:ext uri="{FF2B5EF4-FFF2-40B4-BE49-F238E27FC236}">
                <a16:creationId xmlns:a16="http://schemas.microsoft.com/office/drawing/2014/main" id="{34D14F72-CEB3-4B52-9012-966E868C3A87}"/>
              </a:ext>
            </a:extLst>
          </p:cNvPr>
          <p:cNvGrpSpPr/>
          <p:nvPr/>
        </p:nvGrpSpPr>
        <p:grpSpPr>
          <a:xfrm>
            <a:off x="5146146" y="6967862"/>
            <a:ext cx="6942666" cy="3685624"/>
            <a:chOff x="5146146" y="1066800"/>
            <a:chExt cx="6942666" cy="3685624"/>
          </a:xfrm>
        </p:grpSpPr>
        <p:sp>
          <p:nvSpPr>
            <p:cNvPr id="146" name="MoreInfo">
              <a:extLst>
                <a:ext uri="{FF2B5EF4-FFF2-40B4-BE49-F238E27FC236}">
                  <a16:creationId xmlns:a16="http://schemas.microsoft.com/office/drawing/2014/main" id="{96579FBA-1ADD-48CD-8F48-15D268BEB7FA}"/>
                </a:ext>
              </a:extLst>
            </p:cNvPr>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147" name="Group 146">
              <a:extLst>
                <a:ext uri="{FF2B5EF4-FFF2-40B4-BE49-F238E27FC236}">
                  <a16:creationId xmlns:a16="http://schemas.microsoft.com/office/drawing/2014/main" id="{AC6B0815-BB59-4894-876A-CC8F1A9D2633}"/>
                </a:ext>
              </a:extLst>
            </p:cNvPr>
            <p:cNvGrpSpPr/>
            <p:nvPr/>
          </p:nvGrpSpPr>
          <p:grpSpPr>
            <a:xfrm>
              <a:off x="5265432" y="1711142"/>
              <a:ext cx="6696380" cy="2937058"/>
              <a:chOff x="5265432" y="1569946"/>
              <a:chExt cx="6696380" cy="2937058"/>
            </a:xfrm>
          </p:grpSpPr>
          <p:grpSp>
            <p:nvGrpSpPr>
              <p:cNvPr id="150" name="Group 149">
                <a:extLst>
                  <a:ext uri="{FF2B5EF4-FFF2-40B4-BE49-F238E27FC236}">
                    <a16:creationId xmlns:a16="http://schemas.microsoft.com/office/drawing/2014/main" id="{382AC3B3-7AD2-47F7-8500-5B5959591C41}"/>
                  </a:ext>
                </a:extLst>
              </p:cNvPr>
              <p:cNvGrpSpPr/>
              <p:nvPr/>
            </p:nvGrpSpPr>
            <p:grpSpPr>
              <a:xfrm>
                <a:off x="5265432" y="2362200"/>
                <a:ext cx="2089242" cy="1371600"/>
                <a:chOff x="5265432" y="2362200"/>
                <a:chExt cx="2089242" cy="1371600"/>
              </a:xfrm>
            </p:grpSpPr>
            <p:sp>
              <p:nvSpPr>
                <p:cNvPr id="166" name="TextBox 165">
                  <a:extLst>
                    <a:ext uri="{FF2B5EF4-FFF2-40B4-BE49-F238E27FC236}">
                      <a16:creationId xmlns:a16="http://schemas.microsoft.com/office/drawing/2014/main" id="{2AAFC39B-4A40-4955-AA44-1A53CCD56AC7}"/>
                    </a:ext>
                  </a:extLst>
                </p:cNvPr>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167" name="TextBox 166">
                  <a:extLst>
                    <a:ext uri="{FF2B5EF4-FFF2-40B4-BE49-F238E27FC236}">
                      <a16:creationId xmlns:a16="http://schemas.microsoft.com/office/drawing/2014/main" id="{4C8EA16A-D745-46DD-A226-5E458DA6D62F}"/>
                    </a:ext>
                  </a:extLst>
                </p:cNvPr>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152" name="Group 151">
                <a:extLst>
                  <a:ext uri="{FF2B5EF4-FFF2-40B4-BE49-F238E27FC236}">
                    <a16:creationId xmlns:a16="http://schemas.microsoft.com/office/drawing/2014/main" id="{95CAA356-FEE2-4412-8168-9211E7960BC1}"/>
                  </a:ext>
                </a:extLst>
              </p:cNvPr>
              <p:cNvGrpSpPr/>
              <p:nvPr/>
            </p:nvGrpSpPr>
            <p:grpSpPr>
              <a:xfrm>
                <a:off x="10191628" y="2349267"/>
                <a:ext cx="1770184" cy="1354229"/>
                <a:chOff x="10191628" y="2349267"/>
                <a:chExt cx="1770184" cy="1354229"/>
              </a:xfrm>
            </p:grpSpPr>
            <p:sp>
              <p:nvSpPr>
                <p:cNvPr id="164" name="TextBox 163">
                  <a:extLst>
                    <a:ext uri="{FF2B5EF4-FFF2-40B4-BE49-F238E27FC236}">
                      <a16:creationId xmlns:a16="http://schemas.microsoft.com/office/drawing/2014/main" id="{589CB74D-A421-43B9-AD07-4BAA843A5A94}"/>
                    </a:ext>
                  </a:extLst>
                </p:cNvPr>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165" name="TextBox 164">
                  <a:extLst>
                    <a:ext uri="{FF2B5EF4-FFF2-40B4-BE49-F238E27FC236}">
                      <a16:creationId xmlns:a16="http://schemas.microsoft.com/office/drawing/2014/main" id="{EFAF9C75-19E7-477F-9801-26B7199F3B6A}"/>
                    </a:ext>
                  </a:extLst>
                </p:cNvPr>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154" name="Group 153">
                <a:extLst>
                  <a:ext uri="{FF2B5EF4-FFF2-40B4-BE49-F238E27FC236}">
                    <a16:creationId xmlns:a16="http://schemas.microsoft.com/office/drawing/2014/main" id="{AD3349E0-4406-4E8E-B2A4-C9464A32441A}"/>
                  </a:ext>
                </a:extLst>
              </p:cNvPr>
              <p:cNvGrpSpPr/>
              <p:nvPr/>
            </p:nvGrpSpPr>
            <p:grpSpPr>
              <a:xfrm>
                <a:off x="7439651" y="1569946"/>
                <a:ext cx="2667000" cy="2937058"/>
                <a:chOff x="7439651" y="1569946"/>
                <a:chExt cx="2667000" cy="2937058"/>
              </a:xfrm>
            </p:grpSpPr>
            <p:pic>
              <p:nvPicPr>
                <p:cNvPr id="159" name="Picture 2">
                  <a:extLst>
                    <a:ext uri="{FF2B5EF4-FFF2-40B4-BE49-F238E27FC236}">
                      <a16:creationId xmlns:a16="http://schemas.microsoft.com/office/drawing/2014/main" id="{1A968985-46EF-41EF-861D-354907E32C99}"/>
                    </a:ext>
                  </a:extLst>
                </p:cNvPr>
                <p:cNvPicPr>
                  <a:picLocks noChangeAspect="1" noChangeArrowheads="1"/>
                </p:cNvPicPr>
                <p:nvPr/>
              </p:nvPicPr>
              <p:blipFill rotWithShape="1">
                <a:blip r:embed="rId90">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 name="TextBox 159">
                  <a:extLst>
                    <a:ext uri="{FF2B5EF4-FFF2-40B4-BE49-F238E27FC236}">
                      <a16:creationId xmlns:a16="http://schemas.microsoft.com/office/drawing/2014/main" id="{E97BE9BA-322E-4B24-8479-509D0B1CD8F2}"/>
                    </a:ext>
                  </a:extLst>
                </p:cNvPr>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161" name="TextBox 160">
                  <a:extLst>
                    <a:ext uri="{FF2B5EF4-FFF2-40B4-BE49-F238E27FC236}">
                      <a16:creationId xmlns:a16="http://schemas.microsoft.com/office/drawing/2014/main" id="{D4952B37-6799-42B9-AC3F-19555F2EA49B}"/>
                    </a:ext>
                  </a:extLst>
                </p:cNvPr>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162" name="Straight Arrow Connector 161">
                  <a:extLst>
                    <a:ext uri="{FF2B5EF4-FFF2-40B4-BE49-F238E27FC236}">
                      <a16:creationId xmlns:a16="http://schemas.microsoft.com/office/drawing/2014/main" id="{CE182727-05C3-4881-916D-3F54919FED47}"/>
                    </a:ext>
                  </a:extLst>
                </p:cNvPr>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70648D14-1185-45CE-9AF6-933FC7CBCD19}"/>
                    </a:ext>
                  </a:extLst>
                </p:cNvPr>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55" name="Straight Arrow Connector 154">
                <a:extLst>
                  <a:ext uri="{FF2B5EF4-FFF2-40B4-BE49-F238E27FC236}">
                    <a16:creationId xmlns:a16="http://schemas.microsoft.com/office/drawing/2014/main" id="{A273D9D7-6C86-4E94-970A-22FC2210E006}"/>
                  </a:ext>
                </a:extLst>
              </p:cNvPr>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57FC9F4D-FA6D-497F-8B55-507DB2BDB8D6}"/>
                  </a:ext>
                </a:extLst>
              </p:cNvPr>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16A2D9AF-198C-4920-A2D5-C0D940E4D07A}"/>
                  </a:ext>
                </a:extLst>
              </p:cNvPr>
              <p:cNvCxnSpPr>
                <a:stCxn id="166"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4E9D4EBE-9E4E-45BD-889A-38A5D4A8DCA6}"/>
                  </a:ext>
                </a:extLst>
              </p:cNvPr>
              <p:cNvCxnSpPr>
                <a:stCxn id="167"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35591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00578E-6 L -0.00065 -0.58405 " pathEditMode="fixed" rAng="0" ptsTypes="AA">
                                      <p:cBhvr>
                                        <p:cTn id="6" dur="1000" fill="hold"/>
                                        <p:tgtEl>
                                          <p:spTgt spid="134"/>
                                        </p:tgtEl>
                                        <p:attrNameLst>
                                          <p:attrName>ppt_x</p:attrName>
                                          <p:attrName>ppt_y</p:attrName>
                                        </p:attrNameLst>
                                      </p:cBhvr>
                                      <p:rCtr x="-39" y="-29202"/>
                                    </p:animMotion>
                                  </p:childTnLst>
                                  <p:subTnLst>
                                    <p:set>
                                      <p:cBhvr override="childStyle">
                                        <p:cTn dur="1" fill="hold" display="0" masterRel="nextClick" afterEffect="1"/>
                                        <p:tgtEl>
                                          <p:spTgt spid="134"/>
                                        </p:tgtEl>
                                        <p:attrNameLst>
                                          <p:attrName>style.visibility</p:attrName>
                                        </p:attrNameLst>
                                      </p:cBhvr>
                                      <p:to>
                                        <p:strVal val="hidden"/>
                                      </p:to>
                                    </p:set>
                                  </p:subTnLst>
                                </p:cTn>
                              </p:par>
                            </p:childTnLst>
                          </p:cTn>
                        </p:par>
                      </p:childTnLst>
                    </p:cTn>
                  </p:par>
                </p:childTnLst>
              </p:cTn>
              <p:nextCondLst>
                <p:cond evt="onClick" delay="0">
                  <p:tgtEl>
                    <p:spTgt spid="12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FFD537-34A1-3517-4D42-E67E66C7D79D}"/>
              </a:ext>
            </a:extLst>
          </p:cNvPr>
          <p:cNvPicPr>
            <a:picLocks noChangeAspect="1"/>
          </p:cNvPicPr>
          <p:nvPr/>
        </p:nvPicPr>
        <p:blipFill>
          <a:blip r:embed="rId3"/>
          <a:stretch>
            <a:fillRect/>
          </a:stretch>
        </p:blipFill>
        <p:spPr>
          <a:xfrm>
            <a:off x="2657820" y="826044"/>
            <a:ext cx="894297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Timing in Feed Barley in 2023 (% of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3" name="Picture 2">
            <a:extLst>
              <a:ext uri="{FF2B5EF4-FFF2-40B4-BE49-F238E27FC236}">
                <a16:creationId xmlns:a16="http://schemas.microsoft.com/office/drawing/2014/main" id="{3804993F-960B-7ABE-0728-E1F06C451389}"/>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D500FB6-E703-146D-27CE-1A140E48E108}"/>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nitrogen volume that was applied by farm size, age and 4R program familiarity.</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3681154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83C882B1-7FE2-3D91-8890-73790B5CB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452" y="566045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BEB2739F-B394-409A-95F3-2C04DEF17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228" y="387705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49E1CCD7-B2C1-43A2-943C-8B7356F89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228" y="31702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4">
            <a:extLst>
              <a:ext uri="{FF2B5EF4-FFF2-40B4-BE49-F238E27FC236}">
                <a16:creationId xmlns:a16="http://schemas.microsoft.com/office/drawing/2014/main" id="{EFE24506-AFDC-B658-C3A2-A3C71A310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228" y="263183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9AFA498F-6971-4E7C-EA53-4191BCCEE958}"/>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Malt Barley -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exclude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sulphur</a:t>
            </a:r>
          </a:p>
        </p:txBody>
      </p:sp>
      <p:pic>
        <p:nvPicPr>
          <p:cNvPr id="17" name="Picture 16" descr="Asset 8.png">
            <a:hlinkClick r:id="rId6" action="ppaction://hlinksldjump"/>
            <a:extLst>
              <a:ext uri="{FF2B5EF4-FFF2-40B4-BE49-F238E27FC236}">
                <a16:creationId xmlns:a16="http://schemas.microsoft.com/office/drawing/2014/main" id="{35DCB6B4-3D16-4B5E-ABB1-17DE9C8D3F5B}"/>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16" name="Object 15">
            <a:extLst>
              <a:ext uri="{FF2B5EF4-FFF2-40B4-BE49-F238E27FC236}">
                <a16:creationId xmlns:a16="http://schemas.microsoft.com/office/drawing/2014/main" id="{470B1BCE-AA08-457B-8D71-946AF0908062}"/>
              </a:ext>
            </a:extLst>
          </p:cNvPr>
          <p:cNvGraphicFramePr>
            <a:graphicFrameLocks/>
          </p:cNvGraphicFramePr>
          <p:nvPr>
            <p:extLst>
              <p:ext uri="{D42A27DB-BD31-4B8C-83A1-F6EECF244321}">
                <p14:modId xmlns:p14="http://schemas.microsoft.com/office/powerpoint/2010/main" val="3661506450"/>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9E850800-1F3B-41FE-982B-53A5E98B7F77}"/>
                          </a:ext>
                        </a:extLst>
                      </p:cNvPr>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Sulphur applied at each application timing in each year expressed in pounds of actual Sulphur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exclude non-users of Sulphur.</a:t>
            </a:r>
          </a:p>
        </p:txBody>
      </p:sp>
    </p:spTree>
    <p:extLst>
      <p:ext uri="{BB962C8B-B14F-4D97-AF65-F5344CB8AC3E}">
        <p14:creationId xmlns:p14="http://schemas.microsoft.com/office/powerpoint/2010/main" val="946855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DED5-B0A0-B21D-2C33-1B484064866A}"/>
              </a:ext>
            </a:extLst>
          </p:cNvPr>
          <p:cNvPicPr>
            <a:picLocks noChangeAspect="1"/>
          </p:cNvPicPr>
          <p:nvPr/>
        </p:nvPicPr>
        <p:blipFill>
          <a:blip r:embed="rId3"/>
          <a:stretch>
            <a:fillRect/>
          </a:stretch>
        </p:blipFill>
        <p:spPr>
          <a:xfrm>
            <a:off x="4145054" y="1653270"/>
            <a:ext cx="5968502" cy="410676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Fertilizer Program in Malt Barley</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4" name="TextBox 3"/>
          <p:cNvSpPr txBox="1"/>
          <p:nvPr/>
        </p:nvSpPr>
        <p:spPr>
          <a:xfrm>
            <a:off x="4646612" y="4232501"/>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57% of malt barley growers say they use the same fertilizer program on all of their fields.</a:t>
            </a:r>
          </a:p>
        </p:txBody>
      </p:sp>
      <p:pic>
        <p:nvPicPr>
          <p:cNvPr id="12" name="Picture 11" descr="Asset 8.png">
            <a:hlinkClick r:id="rId6" action="ppaction://hlinksldjump"/>
            <a:extLst>
              <a:ext uri="{FF2B5EF4-FFF2-40B4-BE49-F238E27FC236}">
                <a16:creationId xmlns:a16="http://schemas.microsoft.com/office/drawing/2014/main" id="{3B8023E2-D248-4CFD-AD10-043F029A4717}"/>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4DA59CC9-02D1-03F4-C6EC-A6882CA3D1F5}"/>
              </a:ext>
            </a:extLst>
          </p:cNvPr>
          <p:cNvGraphicFramePr>
            <a:graphicFrameLocks/>
          </p:cNvGraphicFramePr>
          <p:nvPr>
            <p:extLst>
              <p:ext uri="{D42A27DB-BD31-4B8C-83A1-F6EECF244321}">
                <p14:modId xmlns:p14="http://schemas.microsoft.com/office/powerpoint/2010/main" val="245145815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fertilizer application on your 2023 malt barley crop, did you: a) use variable rate technology based on prescription maps on all of your malt barley acres, b) use variable rate technology based on prescription maps on some of your malt barley acres, c) tailor your fertilizer program on a field-by-field basis or d) use exactly the same fertilizer program for all malt barley fields on the farm?</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malt barley growers who followed each fertilizer program in their 2023 malt barley crop.</a:t>
            </a:r>
          </a:p>
        </p:txBody>
      </p:sp>
    </p:spTree>
    <p:extLst>
      <p:ext uri="{BB962C8B-B14F-4D97-AF65-F5344CB8AC3E}">
        <p14:creationId xmlns:p14="http://schemas.microsoft.com/office/powerpoint/2010/main" val="4214798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0B41B-47AE-B0BF-D63C-3A070BE0DD86}"/>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Trend in Fertilizer Program in Malt Barley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pic>
        <p:nvPicPr>
          <p:cNvPr id="12" name="Picture 11" descr="Asset 8.png">
            <a:hlinkClick r:id="rId6" action="ppaction://hlinksldjump"/>
            <a:extLst>
              <a:ext uri="{FF2B5EF4-FFF2-40B4-BE49-F238E27FC236}">
                <a16:creationId xmlns:a16="http://schemas.microsoft.com/office/drawing/2014/main" id="{3B8023E2-D248-4CFD-AD10-043F029A4717}"/>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malt barley crop, did you: a) use variable rate technology based on prescription maps on all of your malt barley acres, b) use variable rate technology based on prescription maps on some of your malt barley acres, c) tailor your fertilizer program on a field-by-field basis or d) use exactly the same fertilizer program for all malt barley fields on the farm?</a:t>
            </a:r>
          </a:p>
          <a:p>
            <a:r>
              <a:rPr lang="en-CA" dirty="0"/>
              <a:t>The graph illustrates the % of malt barley growers who followed each fertilizer program in their malt barley crop in each year.</a:t>
            </a:r>
          </a:p>
        </p:txBody>
      </p:sp>
    </p:spTree>
    <p:extLst>
      <p:ext uri="{BB962C8B-B14F-4D97-AF65-F5344CB8AC3E}">
        <p14:creationId xmlns:p14="http://schemas.microsoft.com/office/powerpoint/2010/main" val="3748691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EC94A943-DB93-475D-95D8-831209FA4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305" y="561778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A1765025-B17A-3F2A-DAC5-3813828D0F0A}"/>
              </a:ext>
            </a:extLst>
          </p:cNvPr>
          <p:cNvPicPr>
            <a:picLocks noChangeAspect="1"/>
          </p:cNvPicPr>
          <p:nvPr/>
        </p:nvPicPr>
        <p:blipFill>
          <a:blip r:embed="rId4"/>
          <a:stretch>
            <a:fillRect/>
          </a:stretch>
        </p:blipFill>
        <p:spPr>
          <a:xfrm>
            <a:off x="2657820" y="826045"/>
            <a:ext cx="894297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Program in Malt Barley - by Sub-Group</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4" name="Picture 13" descr="Asset 8.png">
            <a:hlinkClick r:id="rId6" action="ppaction://hlinksldjump"/>
            <a:extLst>
              <a:ext uri="{FF2B5EF4-FFF2-40B4-BE49-F238E27FC236}">
                <a16:creationId xmlns:a16="http://schemas.microsoft.com/office/drawing/2014/main" id="{3A7A2BCF-4D3C-497F-9DA0-FF10E33FC4D8}"/>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87743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“For your fertilizer application on your 2023 malt barley crop, did you: a) use variable rate technology based on prescription maps on all of your malt barley acres, b) use variable rate technology based on prescription maps on some of your malt barley acres, c) tailor your fertilizer program on a field-by-field basis or d) use exactly the same fertilizer program for all malt barley fields on the farm?</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by farm size, age and 4R familiarity, the graph on the left illustrates the % of malt barley growers who used variable rates on some or all of their malt barley fields.  The graph in the middle illustrates the % of malt barley growers who tailored their fertilizer program on a field-by-field basis.  The graph on the right illustrates the % of malt barley growers who used the same fertilizer program on all of their malt barley fields.</a:t>
            </a:r>
          </a:p>
        </p:txBody>
      </p:sp>
    </p:spTree>
    <p:extLst>
      <p:ext uri="{BB962C8B-B14F-4D97-AF65-F5344CB8AC3E}">
        <p14:creationId xmlns:p14="http://schemas.microsoft.com/office/powerpoint/2010/main" val="3786605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39682A-B03E-1811-CD15-2B8DEA764E47}"/>
              </a:ext>
            </a:extLst>
          </p:cNvPr>
          <p:cNvPicPr>
            <a:picLocks noChangeAspect="1"/>
          </p:cNvPicPr>
          <p:nvPr/>
        </p:nvPicPr>
        <p:blipFill>
          <a:blip r:embed="rId3"/>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Variable Rates by Fertilizer Type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1" name="Picture 10" descr="Asset 8.png">
            <a:hlinkClick r:id="rId5" action="ppaction://hlinksldjump"/>
            <a:extLst>
              <a:ext uri="{FF2B5EF4-FFF2-40B4-BE49-F238E27FC236}">
                <a16:creationId xmlns:a16="http://schemas.microsoft.com/office/drawing/2014/main" id="{07F30F4F-956B-4841-A457-9BD2E6668464}"/>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E31CE0ED-A299-0088-FF09-BFF8F079B8F7}"/>
              </a:ext>
            </a:extLst>
          </p:cNvPr>
          <p:cNvGraphicFramePr>
            <a:graphicFrameLocks/>
          </p:cNvGraphicFramePr>
          <p:nvPr>
            <p:extLst>
              <p:ext uri="{D42A27DB-BD31-4B8C-83A1-F6EECF244321}">
                <p14:modId xmlns:p14="http://schemas.microsoft.com/office/powerpoint/2010/main" val="64075498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Users of each fertilizer type who used variable rates on some or all of their fields were asked: "For which of the following fertilizer types/blends did you use variable rates?"</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users of each fertilizer type who used variable rates when they applied that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267047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8C7DD-66A8-F111-87FD-7E1A709BB8F9}"/>
              </a:ext>
            </a:extLst>
          </p:cNvPr>
          <p:cNvPicPr>
            <a:picLocks noChangeAspect="1"/>
          </p:cNvPicPr>
          <p:nvPr/>
        </p:nvPicPr>
        <p:blipFill>
          <a:blip r:embed="rId3"/>
          <a:stretch>
            <a:fillRect/>
          </a:stretch>
        </p:blipFill>
        <p:spPr>
          <a:xfrm>
            <a:off x="2674971" y="828002"/>
            <a:ext cx="8908668"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Consistency Criteria for Malt Barley</a:t>
            </a:r>
            <a:endParaRPr lang="en-US" sz="2200" u="none" dirty="0"/>
          </a:p>
        </p:txBody>
      </p:sp>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3" name="TextBox 2">
            <a:extLst>
              <a:ext uri="{FF2B5EF4-FFF2-40B4-BE49-F238E27FC236}">
                <a16:creationId xmlns:a16="http://schemas.microsoft.com/office/drawing/2014/main" id="{1E7C15BA-A644-4A98-9993-A0B7CC0A99E9}"/>
              </a:ext>
            </a:extLst>
          </p:cNvPr>
          <p:cNvSpPr txBox="1"/>
          <p:nvPr/>
        </p:nvSpPr>
        <p:spPr>
          <a:xfrm>
            <a:off x="600239" y="4114800"/>
            <a:ext cx="818894" cy="282129"/>
          </a:xfrm>
          <a:prstGeom prst="rect">
            <a:avLst/>
          </a:prstGeom>
          <a:solidFill>
            <a:schemeClr val="bg2"/>
          </a:solidFill>
          <a:effectLst>
            <a:outerShdw blurRad="50800" dist="38100" dir="2700000" algn="tl" rotWithShape="0">
              <a:prstClr val="black">
                <a:alpha val="20000"/>
              </a:prstClr>
            </a:outerShdw>
          </a:effectLst>
        </p:spPr>
        <p:txBody>
          <a:bodyPr wrap="square" lIns="0" tIns="0" rIns="0" bIns="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01B1A"/>
                </a:solidFill>
                <a:effectLst/>
                <a:uLnTx/>
                <a:uFillTx/>
                <a:latin typeface="Calibri"/>
                <a:ea typeface="+mn-ea"/>
                <a:cs typeface="+mn-cs"/>
              </a:rPr>
              <a:t>CONSISTENCY CRITERIA</a:t>
            </a:r>
          </a:p>
        </p:txBody>
      </p:sp>
      <p:pic>
        <p:nvPicPr>
          <p:cNvPr id="28" name="Picture 27" descr="Asset 7.png">
            <a:extLst>
              <a:ext uri="{FF2B5EF4-FFF2-40B4-BE49-F238E27FC236}">
                <a16:creationId xmlns:a16="http://schemas.microsoft.com/office/drawing/2014/main" id="{190DFD43-1257-4125-9DA4-6F8F34F4523E}"/>
              </a:ext>
            </a:extLst>
          </p:cNvPr>
          <p:cNvPicPr>
            <a:picLocks noChangeAspect="1"/>
          </p:cNvPicPr>
          <p:nvPr/>
        </p:nvPicPr>
        <p:blipFill>
          <a:blip r:embed="rId4" cstate="print"/>
          <a:stretch>
            <a:fillRect/>
          </a:stretch>
        </p:blipFill>
        <p:spPr>
          <a:xfrm>
            <a:off x="225215" y="5120640"/>
            <a:ext cx="301752" cy="301752"/>
          </a:xfrm>
          <a:prstGeom prst="rect">
            <a:avLst/>
          </a:prstGeom>
        </p:spPr>
      </p:pic>
      <p:pic>
        <p:nvPicPr>
          <p:cNvPr id="14" name="Picture 13" descr="Asset 8.png">
            <a:hlinkClick r:id="rId5" action="ppaction://hlinksldjump"/>
            <a:extLst>
              <a:ext uri="{FF2B5EF4-FFF2-40B4-BE49-F238E27FC236}">
                <a16:creationId xmlns:a16="http://schemas.microsoft.com/office/drawing/2014/main" id="{1F2269B9-E8EC-4B6C-BAEA-896DBDC53D67}"/>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5" name="TextBox 14">
            <a:extLst>
              <a:ext uri="{FF2B5EF4-FFF2-40B4-BE49-F238E27FC236}">
                <a16:creationId xmlns:a16="http://schemas.microsoft.com/office/drawing/2014/main" id="{37C48388-0AA2-4190-B616-E5AD616B3E53}"/>
              </a:ext>
            </a:extLst>
          </p:cNvPr>
          <p:cNvSpPr txBox="1"/>
          <p:nvPr/>
        </p:nvSpPr>
        <p:spPr>
          <a:xfrm>
            <a:off x="4494212" y="2693818"/>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72% of malt barley acres meet the Level 1 Compliance criteria in 2023.</a:t>
            </a:r>
          </a:p>
        </p:txBody>
      </p:sp>
      <p:sp>
        <p:nvSpPr>
          <p:cNvPr id="4" name="TextBox 3">
            <a:extLst>
              <a:ext uri="{FF2B5EF4-FFF2-40B4-BE49-F238E27FC236}">
                <a16:creationId xmlns:a16="http://schemas.microsoft.com/office/drawing/2014/main" id="{DA0BA45D-5A50-B4DC-CBE0-78ECD0AA5469}"/>
              </a:ext>
            </a:extLst>
          </p:cNvPr>
          <p:cNvSpPr txBox="1"/>
          <p:nvPr/>
        </p:nvSpPr>
        <p:spPr>
          <a:xfrm>
            <a:off x="4477073" y="4902222"/>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32% of malt barley acres meet the Level 2 Compliance criteria in 2023.</a:t>
            </a:r>
          </a:p>
        </p:txBody>
      </p:sp>
      <p:sp>
        <p:nvSpPr>
          <p:cNvPr id="29" name="MoreInfo">
            <a:extLst>
              <a:ext uri="{FF2B5EF4-FFF2-40B4-BE49-F238E27FC236}">
                <a16:creationId xmlns:a16="http://schemas.microsoft.com/office/drawing/2014/main" id="{5225B13D-D1D9-4DCC-99FD-B0A97647F0D4}"/>
              </a:ext>
            </a:extLst>
          </p:cNvPr>
          <p:cNvSpPr txBox="1"/>
          <p:nvPr/>
        </p:nvSpPr>
        <p:spPr>
          <a:xfrm>
            <a:off x="2165062" y="6955572"/>
            <a:ext cx="9796749" cy="98488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1" i="0" u="none" strike="noStrike" kern="1200" cap="none" spc="0" normalizeH="0" baseline="0" noProof="0" dirty="0">
                <a:ln>
                  <a:noFill/>
                </a:ln>
                <a:solidFill>
                  <a:srgbClr val="201B1A"/>
                </a:solidFill>
                <a:effectLst/>
                <a:uLnTx/>
                <a:uFillTx/>
                <a:latin typeface="Calibri"/>
                <a:ea typeface="+mn-ea"/>
                <a:cs typeface="+mn-cs"/>
              </a:rPr>
              <a:t>Level 1</a:t>
            </a:r>
            <a:r>
              <a:rPr kumimoji="0" lang="en-CA" sz="1050" b="0" i="0" u="none" strike="noStrike" kern="1200" cap="none" spc="0" normalizeH="0" baseline="0" noProof="0" dirty="0">
                <a:ln>
                  <a:noFill/>
                </a:ln>
                <a:solidFill>
                  <a:srgbClr val="201B1A"/>
                </a:solidFill>
                <a:effectLst/>
                <a:uLnTx/>
                <a:uFillTx/>
                <a:latin typeface="Calibri"/>
                <a:ea typeface="+mn-ea"/>
                <a:cs typeface="+mn-cs"/>
              </a:rPr>
              <a:t> consistency means that the grower’s on-farm practices meet the requirements for 4R best management practices as defined by Fertilizer Canada.</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1" i="0" u="none" strike="noStrike" kern="1200" cap="none" spc="0" normalizeH="0" baseline="0" noProof="0" dirty="0">
                <a:ln>
                  <a:noFill/>
                </a:ln>
                <a:solidFill>
                  <a:srgbClr val="201B1A"/>
                </a:solidFill>
                <a:effectLst/>
                <a:uLnTx/>
                <a:uFillTx/>
                <a:latin typeface="Calibri"/>
                <a:ea typeface="+mn-ea"/>
                <a:cs typeface="+mn-cs"/>
              </a:rPr>
              <a:t>Level 2</a:t>
            </a:r>
            <a:r>
              <a:rPr kumimoji="0" lang="en-CA" sz="1050" b="0" i="0" u="none" strike="noStrike" kern="1200" cap="none" spc="0" normalizeH="0" baseline="0" noProof="0" dirty="0">
                <a:ln>
                  <a:noFill/>
                </a:ln>
                <a:solidFill>
                  <a:srgbClr val="201B1A"/>
                </a:solidFill>
                <a:effectLst/>
                <a:uLnTx/>
                <a:uFillTx/>
                <a:latin typeface="Calibri"/>
                <a:ea typeface="+mn-ea"/>
                <a:cs typeface="+mn-cs"/>
              </a:rPr>
              <a:t> compliance means that, in addition to meeting the Level 1 criteria, the grower also works with a 4R designated agronomist.</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upper charts illustrate Level 1 Consistency with 4R best management practices expressed as the % of malt barley acres and malt barley acres (000s).  The lower charts illustrate Level 2 Consistency expressed as the % of malt barley acres and malt barley acres (000s).</a:t>
            </a:r>
          </a:p>
        </p:txBody>
      </p:sp>
      <p:graphicFrame>
        <p:nvGraphicFramePr>
          <p:cNvPr id="6" name="Object 5">
            <a:extLst>
              <a:ext uri="{FF2B5EF4-FFF2-40B4-BE49-F238E27FC236}">
                <a16:creationId xmlns:a16="http://schemas.microsoft.com/office/drawing/2014/main" id="{C19BF69C-659F-7AB4-288E-07363CB9D109}"/>
              </a:ext>
            </a:extLst>
          </p:cNvPr>
          <p:cNvGraphicFramePr>
            <a:graphicFrameLocks/>
          </p:cNvGraphicFramePr>
          <p:nvPr>
            <p:extLst>
              <p:ext uri="{D42A27DB-BD31-4B8C-83A1-F6EECF244321}">
                <p14:modId xmlns:p14="http://schemas.microsoft.com/office/powerpoint/2010/main" val="216391658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7" name="MoreInfo">
            <a:extLst>
              <a:ext uri="{FF2B5EF4-FFF2-40B4-BE49-F238E27FC236}">
                <a16:creationId xmlns:a16="http://schemas.microsoft.com/office/drawing/2014/main" id="{508170EC-4088-4555-9963-E3498D282A77}"/>
              </a:ext>
            </a:extLst>
          </p:cNvPr>
          <p:cNvSpPr txBox="1"/>
          <p:nvPr/>
        </p:nvSpPr>
        <p:spPr>
          <a:xfrm>
            <a:off x="-5390988" y="716294"/>
            <a:ext cx="5364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1 – NITROGEN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CA" sz="10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RATE </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meet the following criteria for N rate determination: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Do one or more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 for N every year</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Nutrient balance calculation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CCA/Qualified agronomist recommendation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Follow provincial recommendations</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variable rate prescription maps</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on farm research</a:t>
            </a:r>
          </a:p>
          <a:p>
            <a:pPr marL="914400" marR="0" lvl="0" indent="0" algn="l" defTabSz="914400" rtl="0" eaLnBrk="1" fontAlgn="auto" latinLnBrk="0" hangingPunct="1">
              <a:lnSpc>
                <a:spcPct val="100000"/>
              </a:lnSpc>
              <a:spcBef>
                <a:spcPts val="0"/>
              </a:spcBef>
              <a:spcAft>
                <a:spcPts val="600"/>
              </a:spcAft>
              <a:buClrTx/>
              <a:buSzTx/>
              <a:buFontTx/>
              <a:buNone/>
              <a:tabLst/>
              <a:defRPr/>
            </a:pPr>
            <a:endParaRPr kumimoji="0" lang="en-CA"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TIMING</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UAN or Ammonium nitrate in the fall</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or Urea in the fall before October 15</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any N fertilizer in winter on snow covered or frozen ground</a:t>
            </a:r>
          </a:p>
          <a:p>
            <a:pPr marL="1085850" marR="0" lvl="0" indent="-171450" algn="l" defTabSz="914400" rtl="0" eaLnBrk="1" fontAlgn="auto" latinLnBrk="0" hangingPunct="1">
              <a:lnSpc>
                <a:spcPct val="100000"/>
              </a:lnSpc>
              <a:spcBef>
                <a:spcPts val="0"/>
              </a:spcBef>
              <a:spcAft>
                <a:spcPts val="600"/>
              </a:spcAft>
              <a:buClrTx/>
              <a:buSzTx/>
              <a:buFontTx/>
              <a:buChar char="-"/>
              <a:tabLst/>
              <a:defRPr/>
            </a:pPr>
            <a:endParaRPr kumimoji="0" lang="en-CA"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PLACEMENT</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Urea in the fall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Urea, UAN or AN preplant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Urea, UAN or AN at planting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MoreInfo">
            <a:extLst>
              <a:ext uri="{FF2B5EF4-FFF2-40B4-BE49-F238E27FC236}">
                <a16:creationId xmlns:a16="http://schemas.microsoft.com/office/drawing/2014/main" id="{95CE8C8D-C4F9-43F5-A5C9-AE06A7ECC8B2}"/>
              </a:ext>
            </a:extLst>
          </p:cNvPr>
          <p:cNvSpPr txBox="1"/>
          <p:nvPr/>
        </p:nvSpPr>
        <p:spPr>
          <a:xfrm>
            <a:off x="5227436" y="8416751"/>
            <a:ext cx="3672000" cy="346249"/>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2</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work with a 4R Designated Agronomist</a:t>
            </a: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MoreInfo">
            <a:extLst>
              <a:ext uri="{FF2B5EF4-FFF2-40B4-BE49-F238E27FC236}">
                <a16:creationId xmlns:a16="http://schemas.microsoft.com/office/drawing/2014/main" id="{5F6B5EA3-145A-4FBE-B7C3-8ACC3CBFC1B9}"/>
              </a:ext>
            </a:extLst>
          </p:cNvPr>
          <p:cNvSpPr txBox="1"/>
          <p:nvPr>
            <p:custDataLst>
              <p:tags r:id="rId1"/>
            </p:custDataLst>
          </p:nvPr>
        </p:nvSpPr>
        <p:spPr>
          <a:xfrm>
            <a:off x="12225337" y="716294"/>
            <a:ext cx="4932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1 – PHOSPHORUS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RATE</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meet the following criteria for P rate determination: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 at least every 4 years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Do one or more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Nutrient balance calculation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CCA/Qualified agronomist recommendation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Follow provincial recommendations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variable rate prescription maps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on farm research</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TIMING</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in winter on snow covered or frozen ground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PLACEMENT</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in the fall on the surface with no incorporation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preplant on the surface with no incorporation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at planting on the surface with no incorporation</a:t>
            </a: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2603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3.7037E-7 L 0.00182 -0.57222 " pathEditMode="relative" rAng="0" ptsTypes="AA">
                                      <p:cBhvr>
                                        <p:cTn id="6" dur="500" fill="hold"/>
                                        <p:tgtEl>
                                          <p:spTgt spid="29"/>
                                        </p:tgtEl>
                                        <p:attrNameLst>
                                          <p:attrName>ppt_x</p:attrName>
                                          <p:attrName>ppt_y</p:attrName>
                                        </p:attrNameLst>
                                      </p:cBhvr>
                                      <p:rCtr x="91" y="-2861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3.2795E-6 7.40741E-7 L 0.5784 -0.00046 " pathEditMode="relative" rAng="0" ptsTypes="AA">
                                      <p:cBhvr>
                                        <p:cTn id="16" dur="2000" fill="hold"/>
                                        <p:tgtEl>
                                          <p:spTgt spid="7"/>
                                        </p:tgtEl>
                                        <p:attrNameLst>
                                          <p:attrName>ppt_x</p:attrName>
                                          <p:attrName>ppt_y</p:attrName>
                                        </p:attrNameLst>
                                      </p:cBhvr>
                                      <p:rCtr x="28914" y="-23"/>
                                    </p:animMotion>
                                  </p:childTnLst>
                                </p:cTn>
                              </p:par>
                              <p:par>
                                <p:cTn id="17" presetID="35" presetClass="path" presetSubtype="0" accel="50000" decel="50000" fill="hold" grpId="0" nodeType="withEffect">
                                  <p:stCondLst>
                                    <p:cond delay="0"/>
                                  </p:stCondLst>
                                  <p:childTnLst>
                                    <p:animMotion origin="layout" path="M 0.00117 0.00903 L -0.42394 0.00046 " pathEditMode="relative" rAng="0" ptsTypes="AA">
                                      <p:cBhvr>
                                        <p:cTn id="18" dur="2000" fill="hold"/>
                                        <p:tgtEl>
                                          <p:spTgt spid="12"/>
                                        </p:tgtEl>
                                        <p:attrNameLst>
                                          <p:attrName>ppt_x</p:attrName>
                                          <p:attrName>ppt_y</p:attrName>
                                        </p:attrNameLst>
                                      </p:cBhvr>
                                      <p:rCtr x="-21256" y="-440"/>
                                    </p:animMotion>
                                  </p:childTnLst>
                                </p:cTn>
                              </p:par>
                              <p:par>
                                <p:cTn id="19" presetID="64" presetClass="path" presetSubtype="0" accel="50000" decel="50000" fill="hold" grpId="0" nodeType="withEffect">
                                  <p:stCondLst>
                                    <p:cond delay="0"/>
                                  </p:stCondLst>
                                  <p:childTnLst>
                                    <p:animMotion origin="layout" path="M 2.22714E-6 3.7037E-6 L 2.22714E-6 -0.33033 " pathEditMode="relative" rAng="0" ptsTypes="AA">
                                      <p:cBhvr>
                                        <p:cTn id="20" dur="2000" fill="hold"/>
                                        <p:tgtEl>
                                          <p:spTgt spid="16"/>
                                        </p:tgtEl>
                                        <p:attrNameLst>
                                          <p:attrName>ppt_x</p:attrName>
                                          <p:attrName>ppt_y</p:attrName>
                                        </p:attrNameLst>
                                      </p:cBhvr>
                                      <p:rCtr x="0" y="-1652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9" grpId="0" animBg="1"/>
      <p:bldP spid="29" grpId="1" animBg="1"/>
      <p:bldP spid="7" grpId="0" animBg="1"/>
      <p:bldP spid="7" grpId="1" animBg="1"/>
      <p:bldP spid="16" grpId="0" animBg="1"/>
      <p:bldP spid="16" grpId="1" animBg="1"/>
      <p:bldP spid="12" grpId="0" animBg="1"/>
      <p:bldP spid="12" grpId="1"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19FA34-46EA-9332-B747-8848694ABC1E}"/>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Not Meeting 4R Consistency Criteria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1" name="Picture 10" descr="Asset 8.png">
            <a:hlinkClick r:id="rId5" action="ppaction://hlinksldjump"/>
            <a:extLst>
              <a:ext uri="{FF2B5EF4-FFF2-40B4-BE49-F238E27FC236}">
                <a16:creationId xmlns:a16="http://schemas.microsoft.com/office/drawing/2014/main" id="{D24A03E8-C357-44EB-9AB7-C8C4A3CE11E3}"/>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9" name="Isosceles Triangle 8">
            <a:extLst>
              <a:ext uri="{FF2B5EF4-FFF2-40B4-BE49-F238E27FC236}">
                <a16:creationId xmlns:a16="http://schemas.microsoft.com/office/drawing/2014/main" id="{219DFA1D-6C9D-4C65-81AF-F5D933EEAFDA}"/>
              </a:ext>
            </a:extLst>
          </p:cNvPr>
          <p:cNvSpPr/>
          <p:nvPr/>
        </p:nvSpPr>
        <p:spPr>
          <a:xfrm>
            <a:off x="8932705" y="151212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C3EC031-C94A-4C17-B994-E1F82BADB3B8}"/>
              </a:ext>
            </a:extLst>
          </p:cNvPr>
          <p:cNvSpPr txBox="1"/>
          <p:nvPr/>
        </p:nvSpPr>
        <p:spPr>
          <a:xfrm>
            <a:off x="8208012" y="1718976"/>
            <a:ext cx="222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Growers’ practices did not comply with N rate criteria on 17% of malt barley acres.</a:t>
            </a:r>
          </a:p>
        </p:txBody>
      </p:sp>
      <p:pic>
        <p:nvPicPr>
          <p:cNvPr id="14" name="Picture 13" descr="Asset 17.png">
            <a:extLst>
              <a:ext uri="{FF2B5EF4-FFF2-40B4-BE49-F238E27FC236}">
                <a16:creationId xmlns:a16="http://schemas.microsoft.com/office/drawing/2014/main" id="{11A00767-0011-490B-AF36-7B729C6C1F9D}"/>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DBB8B455-C379-68C4-5C53-1755E6946992}"/>
              </a:ext>
            </a:extLst>
          </p:cNvPr>
          <p:cNvGraphicFramePr>
            <a:graphicFrameLocks/>
          </p:cNvGraphicFramePr>
          <p:nvPr>
            <p:extLst>
              <p:ext uri="{D42A27DB-BD31-4B8C-83A1-F6EECF244321}">
                <p14:modId xmlns:p14="http://schemas.microsoft.com/office/powerpoint/2010/main" val="330571444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a series of questions about their fertilizer use practices.  Those practices were matched against the 4R consistency criteria that were developed by Fertilizer Canada.</a:t>
            </a:r>
          </a:p>
          <a:p>
            <a:r>
              <a:rPr lang="en-US" dirty="0"/>
              <a:t>The chart illustrates the reasons for not meeting the Level 1 4R Consistency Criteria, expressed as a % of total planted acres of malt barley.</a:t>
            </a:r>
            <a:endParaRPr lang="en-CA" dirty="0"/>
          </a:p>
        </p:txBody>
      </p:sp>
    </p:spTree>
    <p:extLst>
      <p:ext uri="{BB962C8B-B14F-4D97-AF65-F5344CB8AC3E}">
        <p14:creationId xmlns:p14="http://schemas.microsoft.com/office/powerpoint/2010/main" val="2190147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3D70D728-388B-46B9-B286-26296125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674" y="569446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DF9525E5-5645-5E80-E4CA-F0E72428ACBC}"/>
              </a:ext>
            </a:extLst>
          </p:cNvPr>
          <p:cNvPicPr>
            <a:picLocks noChangeAspect="1"/>
          </p:cNvPicPr>
          <p:nvPr/>
        </p:nvPicPr>
        <p:blipFill>
          <a:blip r:embed="rId4"/>
          <a:stretch>
            <a:fillRect/>
          </a:stretch>
        </p:blipFill>
        <p:spPr>
          <a:xfrm>
            <a:off x="2654778" y="826045"/>
            <a:ext cx="894905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Do Not Meet 4R Consistency Criteria in 2023</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1" name="Picture 10" descr="Asset 8.png">
            <a:hlinkClick r:id="rId6" action="ppaction://hlinksldjump"/>
            <a:extLst>
              <a:ext uri="{FF2B5EF4-FFF2-40B4-BE49-F238E27FC236}">
                <a16:creationId xmlns:a16="http://schemas.microsoft.com/office/drawing/2014/main" id="{D24A03E8-C357-44EB-9AB7-C8C4A3CE11E3}"/>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12" name="TextBox 11">
            <a:extLst>
              <a:ext uri="{FF2B5EF4-FFF2-40B4-BE49-F238E27FC236}">
                <a16:creationId xmlns:a16="http://schemas.microsoft.com/office/drawing/2014/main" id="{AC3EC031-C94A-4C17-B994-E1F82BADB3B8}"/>
              </a:ext>
            </a:extLst>
          </p:cNvPr>
          <p:cNvSpPr txBox="1"/>
          <p:nvPr/>
        </p:nvSpPr>
        <p:spPr>
          <a:xfrm>
            <a:off x="9877171" y="2661332"/>
            <a:ext cx="193224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Small farms and older farmers were more likely to not meet 4R criteria. </a:t>
            </a: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 of total planted acres of malt barley that did not meet the Level 1 4R consistency criteria across various demographic segments.</a:t>
            </a:r>
          </a:p>
        </p:txBody>
      </p:sp>
    </p:spTree>
    <p:extLst>
      <p:ext uri="{BB962C8B-B14F-4D97-AF65-F5344CB8AC3E}">
        <p14:creationId xmlns:p14="http://schemas.microsoft.com/office/powerpoint/2010/main" val="1298946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1CD305AA-CF5B-4DF3-AC4E-3A2FE49E7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724" y="558088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A06F4C1-AEE1-9B5A-045F-758AAC3F498C}"/>
              </a:ext>
            </a:extLst>
          </p:cNvPr>
          <p:cNvPicPr>
            <a:picLocks noChangeAspect="1"/>
          </p:cNvPicPr>
          <p:nvPr/>
        </p:nvPicPr>
        <p:blipFill>
          <a:blip r:embed="rId4"/>
          <a:stretch>
            <a:fillRect/>
          </a:stretch>
        </p:blipFill>
        <p:spPr>
          <a:xfrm>
            <a:off x="2589212" y="687446"/>
            <a:ext cx="8961897" cy="59197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Fixing Crop in Previous Year - Malt Barley</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4" name="Picture 13" descr="Asset 8.png">
            <a:hlinkClick r:id="rId6" action="ppaction://hlinksldjump"/>
            <a:extLst>
              <a:ext uri="{FF2B5EF4-FFF2-40B4-BE49-F238E27FC236}">
                <a16:creationId xmlns:a16="http://schemas.microsoft.com/office/drawing/2014/main" id="{D59CE597-E227-4749-A619-AFF30C83B081}"/>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6" name="TextBox 5">
            <a:extLst>
              <a:ext uri="{FF2B5EF4-FFF2-40B4-BE49-F238E27FC236}">
                <a16:creationId xmlns:a16="http://schemas.microsoft.com/office/drawing/2014/main" id="{FA4D8517-ADB1-5C94-C4A4-35908CEDA73F}"/>
              </a:ext>
            </a:extLst>
          </p:cNvPr>
          <p:cNvSpPr txBox="1"/>
          <p:nvPr/>
        </p:nvSpPr>
        <p:spPr>
          <a:xfrm>
            <a:off x="2479577" y="1903746"/>
            <a:ext cx="1754187"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The majority of malt barley growers did not grow a N-fixing crop in the previous year.</a:t>
            </a:r>
          </a:p>
        </p:txBody>
      </p:sp>
      <p:graphicFrame>
        <p:nvGraphicFramePr>
          <p:cNvPr id="4" name="Object 3">
            <a:extLst>
              <a:ext uri="{FF2B5EF4-FFF2-40B4-BE49-F238E27FC236}">
                <a16:creationId xmlns:a16="http://schemas.microsoft.com/office/drawing/2014/main" id="{D58E10BC-8F3F-20D4-F195-AB043D066843}"/>
              </a:ext>
            </a:extLst>
          </p:cNvPr>
          <p:cNvGraphicFramePr>
            <a:graphicFrameLocks/>
          </p:cNvGraphicFramePr>
          <p:nvPr>
            <p:extLst>
              <p:ext uri="{D42A27DB-BD31-4B8C-83A1-F6EECF244321}">
                <p14:modId xmlns:p14="http://schemas.microsoft.com/office/powerpoint/2010/main" val="129921331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5" name="Picture 4" descr="Asset 17.png">
            <a:extLst>
              <a:ext uri="{FF2B5EF4-FFF2-40B4-BE49-F238E27FC236}">
                <a16:creationId xmlns:a16="http://schemas.microsoft.com/office/drawing/2014/main" id="{7BFE7970-5528-9949-4515-F25B3915156A}"/>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71585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“Thinking of your 2023 malt barley crop, in the year prior (2022) did you grow a nitrogen fixing crop on: a) all of your 2023 malt barley fields, b) some of your 2023 malt barley fields, or c) none of your 2023 malt barley fields?  (Nitrogen fixing crops include peas, beans, corn for grains, chickpeas, oats, and forage legumes)."</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on the left illustrates the % of malt barley growers who planted a nitrogen fixing crop in 2022 on all of their 2023 malt barley fields, some of their 2023 malt barley fields or none of their 2023 malt barley fields.  Separately by farm size, age and 4R familiarity, the graph on the right illustrates the % of malt barley growers who planted a nitrogen fixing crop in 2022 on some or all of their 2023 malt barley fields.</a:t>
            </a:r>
          </a:p>
        </p:txBody>
      </p:sp>
    </p:spTree>
    <p:extLst>
      <p:ext uri="{BB962C8B-B14F-4D97-AF65-F5344CB8AC3E}">
        <p14:creationId xmlns:p14="http://schemas.microsoft.com/office/powerpoint/2010/main" val="1445808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782C25-FBBC-5C34-C22E-AF15F642516A}"/>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Trend in Use of Nitrogen Fixing Crop in Previous Year - Malt Barley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4" name="Picture 13" descr="Asset 8.png">
            <a:hlinkClick r:id="rId5" action="ppaction://hlinksldjump"/>
            <a:extLst>
              <a:ext uri="{FF2B5EF4-FFF2-40B4-BE49-F238E27FC236}">
                <a16:creationId xmlns:a16="http://schemas.microsoft.com/office/drawing/2014/main" id="{D59CE597-E227-4749-A619-AFF30C83B081}"/>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malt barley crop, in the year prior (2022) did you grow a nitrogen fixing crop on: a) all of your 2023 malt barley fields, b) some of your 2023 malt barley fields, or c) none of your 2023 malt barley fields?  (Nitrogen fixing crops include peas, beans, corn for grains, chickpeas, oats, and forage legumes).“</a:t>
            </a:r>
          </a:p>
          <a:p>
            <a:r>
              <a:rPr lang="en-CA" dirty="0"/>
              <a:t>The chart illustrates the % of malt barley growers who planted a nitrogen fixing crop in the prior year on all of their malt barley fields, some of their malt barley fields or none of their malt barley fields.</a:t>
            </a:r>
          </a:p>
        </p:txBody>
      </p:sp>
    </p:spTree>
    <p:extLst>
      <p:ext uri="{BB962C8B-B14F-4D97-AF65-F5344CB8AC3E}">
        <p14:creationId xmlns:p14="http://schemas.microsoft.com/office/powerpoint/2010/main" val="2545223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FEC9B-2950-7E5E-D67C-189BED353F42}"/>
              </a:ext>
            </a:extLst>
          </p:cNvPr>
          <p:cNvPicPr>
            <a:picLocks noChangeAspect="1"/>
          </p:cNvPicPr>
          <p:nvPr/>
        </p:nvPicPr>
        <p:blipFill>
          <a:blip r:embed="rId2"/>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Feed Barley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Phosphorus (P₂O₅) volume applied in feed barley that was applied at each timing in 2023.</a:t>
            </a:r>
          </a:p>
          <a:p>
            <a:r>
              <a:rPr lang="en-CA" dirty="0"/>
              <a:t>Total pounds of actual Phosphorus (P₂O₅) applied was calculated based on all sources of Phosphorus (P₂O₅) from all fertilizer types.</a:t>
            </a:r>
          </a:p>
        </p:txBody>
      </p:sp>
      <p:sp>
        <p:nvSpPr>
          <p:cNvPr id="17" name="TextBox 16"/>
          <p:cNvSpPr txBox="1"/>
          <p:nvPr/>
        </p:nvSpPr>
        <p:spPr>
          <a:xfrm>
            <a:off x="9599613" y="5243023"/>
            <a:ext cx="18288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68% of total Phosphorus (P₂O₅) volume applied in feed barley was applied at planting.</a:t>
            </a:r>
          </a:p>
        </p:txBody>
      </p:sp>
      <p:sp>
        <p:nvSpPr>
          <p:cNvPr id="22" name="Rectangle 21">
            <a:hlinkClick r:id="rId7" action="ppaction://hlinksldjump"/>
            <a:extLst>
              <a:ext uri="{FF2B5EF4-FFF2-40B4-BE49-F238E27FC236}">
                <a16:creationId xmlns:a16="http://schemas.microsoft.com/office/drawing/2014/main" id="{4D032CDD-AAE1-4755-B22D-87A37D2B3CE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75385BF5-7C84-66F8-0C7D-D42D047D8710}"/>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59BDBE41-0148-78C0-743D-5A3C6A0595CD}"/>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E54D37ED-CA90-4AC8-973A-6C2E96456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294" y="5715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37ED4718-A854-4032-83A4-229348FB6CE4}"/>
              </a:ext>
            </a:extLst>
          </p:cNvPr>
          <p:cNvPicPr>
            <a:picLocks noChangeAspect="1"/>
          </p:cNvPicPr>
          <p:nvPr/>
        </p:nvPicPr>
        <p:blipFill>
          <a:blip r:embed="rId4"/>
          <a:stretch>
            <a:fillRect/>
          </a:stretch>
        </p:blipFill>
        <p:spPr>
          <a:xfrm>
            <a:off x="2671171" y="81556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Rates Set By Field Based On Expected Crop Yield</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13" name="TextBox 12">
            <a:extLst>
              <a:ext uri="{FF2B5EF4-FFF2-40B4-BE49-F238E27FC236}">
                <a16:creationId xmlns:a16="http://schemas.microsoft.com/office/drawing/2014/main" id="{7F2D1B2C-AFCD-43F1-8696-136FABC9183F}"/>
              </a:ext>
            </a:extLst>
          </p:cNvPr>
          <p:cNvSpPr txBox="1"/>
          <p:nvPr/>
        </p:nvSpPr>
        <p:spPr>
          <a:xfrm>
            <a:off x="4619453" y="2514600"/>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57% of malt barley growers set rates by field.</a:t>
            </a:r>
          </a:p>
        </p:txBody>
      </p:sp>
      <p:pic>
        <p:nvPicPr>
          <p:cNvPr id="17" name="Picture 16" descr="Asset 8.png">
            <a:hlinkClick r:id="rId6" action="ppaction://hlinksldjump"/>
            <a:extLst>
              <a:ext uri="{FF2B5EF4-FFF2-40B4-BE49-F238E27FC236}">
                <a16:creationId xmlns:a16="http://schemas.microsoft.com/office/drawing/2014/main" id="{A75A3C98-9BB0-4227-8DFC-C9084AA7C555}"/>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6" name="Picture 5" descr="Asset 17.png">
            <a:extLst>
              <a:ext uri="{FF2B5EF4-FFF2-40B4-BE49-F238E27FC236}">
                <a16:creationId xmlns:a16="http://schemas.microsoft.com/office/drawing/2014/main" id="{4B8E0689-1E4A-2643-8BF3-4979809AB9E8}"/>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9" name="Object 8">
            <a:extLst>
              <a:ext uri="{FF2B5EF4-FFF2-40B4-BE49-F238E27FC236}">
                <a16:creationId xmlns:a16="http://schemas.microsoft.com/office/drawing/2014/main" id="{D6AFCF6C-1E55-4484-B782-EE4555FDF122}"/>
              </a:ext>
            </a:extLst>
          </p:cNvPr>
          <p:cNvGraphicFramePr>
            <a:graphicFrameLocks/>
          </p:cNvGraphicFramePr>
          <p:nvPr>
            <p:extLst>
              <p:ext uri="{D42A27DB-BD31-4B8C-83A1-F6EECF244321}">
                <p14:modId xmlns:p14="http://schemas.microsoft.com/office/powerpoint/2010/main" val="3498161162"/>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"Do you set specific rates for each malt barley field based on expected crop yield?"</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pie chart illustrates the % of malt barley growers who provided each response.  Separately for various demographic segments, the chart on the right illustrates the % of malt barley growers who set rates based on expected yields.</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675757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9E89FA43-7CED-43A9-8BB4-7D2BA0F5C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497" y="639701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CB986D4A-9804-666B-AFC3-4B5DFC929346}"/>
              </a:ext>
            </a:extLst>
          </p:cNvPr>
          <p:cNvPicPr>
            <a:picLocks noChangeAspect="1"/>
          </p:cNvPicPr>
          <p:nvPr/>
        </p:nvPicPr>
        <p:blipFill>
          <a:blip r:embed="rId4"/>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Approaches Used to Decide Fertilizer Rate in Malt Barley</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1" name="Picture 10" descr="Asset 8.png">
            <a:hlinkClick r:id="rId6" action="ppaction://hlinksldjump"/>
            <a:extLst>
              <a:ext uri="{FF2B5EF4-FFF2-40B4-BE49-F238E27FC236}">
                <a16:creationId xmlns:a16="http://schemas.microsoft.com/office/drawing/2014/main" id="{135B8608-D943-4190-BC90-54A12AC0BF6A}"/>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AB036DB5-E107-945C-B61B-B23A99F58045}"/>
              </a:ext>
            </a:extLst>
          </p:cNvPr>
          <p:cNvGraphicFramePr>
            <a:graphicFrameLocks/>
          </p:cNvGraphicFramePr>
          <p:nvPr>
            <p:extLst>
              <p:ext uri="{D42A27DB-BD31-4B8C-83A1-F6EECF244321}">
                <p14:modId xmlns:p14="http://schemas.microsoft.com/office/powerpoint/2010/main" val="182730297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12" name="Picture 11" descr="Asset 17.png">
            <a:extLst>
              <a:ext uri="{FF2B5EF4-FFF2-40B4-BE49-F238E27FC236}">
                <a16:creationId xmlns:a16="http://schemas.microsoft.com/office/drawing/2014/main" id="{396CD9E5-C6FC-4E0C-897C-58F92BC80475}"/>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malt barley in 2023? (Please check all that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nutrient users who used each approach to decide their application rate in malt barley in 2023.</a:t>
            </a:r>
          </a:p>
        </p:txBody>
      </p:sp>
    </p:spTree>
    <p:extLst>
      <p:ext uri="{BB962C8B-B14F-4D97-AF65-F5344CB8AC3E}">
        <p14:creationId xmlns:p14="http://schemas.microsoft.com/office/powerpoint/2010/main" val="480593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0EE2F-7D6B-4D2C-8795-FBE02E22A22E}"/>
              </a:ext>
            </a:extLst>
          </p:cNvPr>
          <p:cNvPicPr>
            <a:picLocks noChangeAspect="1"/>
          </p:cNvPicPr>
          <p:nvPr/>
        </p:nvPicPr>
        <p:blipFill>
          <a:blip r:embed="rId3"/>
          <a:stretch>
            <a:fillRect/>
          </a:stretch>
        </p:blipFill>
        <p:spPr>
          <a:xfrm>
            <a:off x="2671171" y="803375"/>
            <a:ext cx="8961897" cy="5797798"/>
          </a:xfrm>
          <a:prstGeom prst="rect">
            <a:avLst/>
          </a:prstGeom>
        </p:spPr>
      </p:pic>
      <p:sp>
        <p:nvSpPr>
          <p:cNvPr id="2" name="Title 1"/>
          <p:cNvSpPr>
            <a:spLocks noGrp="1"/>
          </p:cNvSpPr>
          <p:nvPr>
            <p:ph type="title" idx="4294967295"/>
          </p:nvPr>
        </p:nvSpPr>
        <p:spPr>
          <a:xfrm>
            <a:off x="2229165" y="193480"/>
            <a:ext cx="9477375" cy="334963"/>
          </a:xfrm>
          <a:prstGeom prst="rect">
            <a:avLst/>
          </a:prstGeom>
        </p:spPr>
        <p:txBody>
          <a:bodyPr/>
          <a:lstStyle/>
          <a:p>
            <a:r>
              <a:rPr lang="en-US" sz="2200" u="none" dirty="0"/>
              <a:t>Trend in Approaches Used to Decide Nitrogen Rate in Malt Barley</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1" name="Picture 10" descr="Asset 8.png">
            <a:hlinkClick r:id="rId5" action="ppaction://hlinksldjump"/>
            <a:extLst>
              <a:ext uri="{FF2B5EF4-FFF2-40B4-BE49-F238E27FC236}">
                <a16:creationId xmlns:a16="http://schemas.microsoft.com/office/drawing/2014/main" id="{135B8608-D943-4190-BC90-54A12AC0BF6A}"/>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12" name="Picture 11" descr="Asset 17.png">
            <a:extLst>
              <a:ext uri="{FF2B5EF4-FFF2-40B4-BE49-F238E27FC236}">
                <a16:creationId xmlns:a16="http://schemas.microsoft.com/office/drawing/2014/main" id="{9516881F-4C54-4E81-8723-B7493DA670A9}"/>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malt barley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Nitrogen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malt barley in 2023 and 2023.</a:t>
            </a:r>
          </a:p>
        </p:txBody>
      </p:sp>
    </p:spTree>
    <p:extLst>
      <p:ext uri="{BB962C8B-B14F-4D97-AF65-F5344CB8AC3E}">
        <p14:creationId xmlns:p14="http://schemas.microsoft.com/office/powerpoint/2010/main" val="536338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DC0F0-5154-408B-A9BC-DBA6394EC3C0}"/>
              </a:ext>
            </a:extLst>
          </p:cNvPr>
          <p:cNvPicPr>
            <a:picLocks noChangeAspect="1"/>
          </p:cNvPicPr>
          <p:nvPr/>
        </p:nvPicPr>
        <p:blipFill>
          <a:blip r:embed="rId3"/>
          <a:stretch>
            <a:fillRect/>
          </a:stretch>
        </p:blipFill>
        <p:spPr>
          <a:xfrm>
            <a:off x="2671171" y="806423"/>
            <a:ext cx="8961897" cy="57917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Phosphorus Rate in Malt Barley</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1" name="Picture 10" descr="Asset 8.png">
            <a:hlinkClick r:id="rId5" action="ppaction://hlinksldjump"/>
            <a:extLst>
              <a:ext uri="{FF2B5EF4-FFF2-40B4-BE49-F238E27FC236}">
                <a16:creationId xmlns:a16="http://schemas.microsoft.com/office/drawing/2014/main" id="{135B8608-D943-4190-BC90-54A12AC0BF6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malt barley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Phosphorus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malt barley in 2022 and 2023.</a:t>
            </a:r>
          </a:p>
        </p:txBody>
      </p:sp>
    </p:spTree>
    <p:extLst>
      <p:ext uri="{BB962C8B-B14F-4D97-AF65-F5344CB8AC3E}">
        <p14:creationId xmlns:p14="http://schemas.microsoft.com/office/powerpoint/2010/main" val="2530687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E65266EA-5D42-4D02-A193-FCB0C8203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756" y="569623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7DCC322-B89B-4229-A131-AF34C4D3CE4C}"/>
              </a:ext>
            </a:extLst>
          </p:cNvPr>
          <p:cNvPicPr>
            <a:picLocks noChangeAspect="1"/>
          </p:cNvPicPr>
          <p:nvPr/>
        </p:nvPicPr>
        <p:blipFill>
          <a:blip r:embed="rId4"/>
          <a:stretch>
            <a:fillRect/>
          </a:stretch>
        </p:blipFill>
        <p:spPr>
          <a:xfrm>
            <a:off x="2671171" y="812520"/>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Main Person Who Determined Fertilizer Rate</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6" action="ppaction://hlinksldjump"/>
            <a:extLst>
              <a:ext uri="{FF2B5EF4-FFF2-40B4-BE49-F238E27FC236}">
                <a16:creationId xmlns:a16="http://schemas.microsoft.com/office/drawing/2014/main" id="{9E74995E-7509-46B4-A7B5-48FC6A22F719}"/>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6" name="TextBox 5">
            <a:extLst>
              <a:ext uri="{FF2B5EF4-FFF2-40B4-BE49-F238E27FC236}">
                <a16:creationId xmlns:a16="http://schemas.microsoft.com/office/drawing/2014/main" id="{9CB6F6F9-23BE-3BF3-A80B-085C9C29C3F1}"/>
              </a:ext>
            </a:extLst>
          </p:cNvPr>
          <p:cNvSpPr txBox="1"/>
          <p:nvPr/>
        </p:nvSpPr>
        <p:spPr>
          <a:xfrm>
            <a:off x="2817812" y="3706653"/>
            <a:ext cx="190302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57% of malt barley growers determine their own fertilizer rates.</a:t>
            </a:r>
          </a:p>
        </p:txBody>
      </p:sp>
      <p:graphicFrame>
        <p:nvGraphicFramePr>
          <p:cNvPr id="5" name="Object 4">
            <a:extLst>
              <a:ext uri="{FF2B5EF4-FFF2-40B4-BE49-F238E27FC236}">
                <a16:creationId xmlns:a16="http://schemas.microsoft.com/office/drawing/2014/main" id="{C2409CA2-FD3E-458E-9343-78BF9BA3904E}"/>
              </a:ext>
            </a:extLst>
          </p:cNvPr>
          <p:cNvGraphicFramePr>
            <a:graphicFrameLocks/>
          </p:cNvGraphicFramePr>
          <p:nvPr>
            <p:extLst>
              <p:ext uri="{D42A27DB-BD31-4B8C-83A1-F6EECF244321}">
                <p14:modId xmlns:p14="http://schemas.microsoft.com/office/powerpoint/2010/main" val="3612866933"/>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"Who was the main person who determined what fertilizer application rate you should use for your malt barley in 2023?"</a:t>
            </a:r>
          </a:p>
          <a:p>
            <a:r>
              <a:rPr lang="en-US" dirty="0"/>
              <a:t>The chart on the left illustrates the % of malt barley growers who indicated each person who determined their fertilizer application rate in 2023. Separately by farm size, age and 4R familiarity, the chart on the right illustrates the % of malt barley growers for whom their fertilizer rate was determined by their ag retailer.</a:t>
            </a:r>
            <a:endParaRPr lang="en-CA" dirty="0"/>
          </a:p>
        </p:txBody>
      </p:sp>
    </p:spTree>
    <p:extLst>
      <p:ext uri="{BB962C8B-B14F-4D97-AF65-F5344CB8AC3E}">
        <p14:creationId xmlns:p14="http://schemas.microsoft.com/office/powerpoint/2010/main" val="2665030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8F36DE7C-4F35-B542-A628-4BB8A0570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255" y="239182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a:extLst>
              <a:ext uri="{FF2B5EF4-FFF2-40B4-BE49-F238E27FC236}">
                <a16:creationId xmlns:a16="http://schemas.microsoft.com/office/drawing/2014/main" id="{A43E00B8-656A-861C-E008-F9CC0BFE3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586" y="18596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F5EC1E09-4FB9-0829-F91C-B6C8913D9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116" y="45799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5CA7B72C-5298-E1A0-D8EC-D907E228D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116" y="508769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9ECE0A88-5F3D-4503-BB57-88A2D1CCFEEA}"/>
              </a:ext>
            </a:extLst>
          </p:cNvPr>
          <p:cNvPicPr>
            <a:picLocks noChangeAspect="1"/>
          </p:cNvPicPr>
          <p:nvPr/>
        </p:nvPicPr>
        <p:blipFill>
          <a:blip r:embed="rId4"/>
          <a:stretch>
            <a:fillRect/>
          </a:stretch>
        </p:blipFill>
        <p:spPr>
          <a:xfrm>
            <a:off x="2671171" y="818616"/>
            <a:ext cx="8961897" cy="5767316"/>
          </a:xfrm>
          <a:prstGeom prst="rect">
            <a:avLst/>
          </a:prstGeom>
        </p:spPr>
      </p:pic>
      <p:sp>
        <p:nvSpPr>
          <p:cNvPr id="2" name="Title 1"/>
          <p:cNvSpPr>
            <a:spLocks noGrp="1"/>
          </p:cNvSpPr>
          <p:nvPr>
            <p:ph type="title" idx="4294967295"/>
          </p:nvPr>
        </p:nvSpPr>
        <p:spPr>
          <a:xfrm>
            <a:off x="1872932" y="250825"/>
            <a:ext cx="10149840" cy="334963"/>
          </a:xfrm>
          <a:prstGeom prst="rect">
            <a:avLst/>
          </a:prstGeom>
        </p:spPr>
        <p:txBody>
          <a:bodyPr/>
          <a:lstStyle/>
          <a:p>
            <a:r>
              <a:rPr lang="en-US" sz="2200" u="none" dirty="0"/>
              <a:t>Linkage of Who Makes Rate Decisions on 4R Consistency Compliance - Malt Barley</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6" action="ppaction://hlinksldjump"/>
            <a:extLst>
              <a:ext uri="{FF2B5EF4-FFF2-40B4-BE49-F238E27FC236}">
                <a16:creationId xmlns:a16="http://schemas.microsoft.com/office/drawing/2014/main" id="{9B8C8692-D009-4E1B-8294-37132773711A}"/>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descr="Asset 17.png">
            <a:extLst>
              <a:ext uri="{FF2B5EF4-FFF2-40B4-BE49-F238E27FC236}">
                <a16:creationId xmlns:a16="http://schemas.microsoft.com/office/drawing/2014/main" id="{5A5ED3F3-6DAC-763E-D3B1-629ED555F4D6}"/>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B1388864-6981-4C15-A0F0-925A8C9605B8}"/>
              </a:ext>
            </a:extLst>
          </p:cNvPr>
          <p:cNvGraphicFramePr>
            <a:graphicFrameLocks/>
          </p:cNvGraphicFramePr>
          <p:nvPr>
            <p:extLst>
              <p:ext uri="{D42A27DB-BD31-4B8C-83A1-F6EECF244321}">
                <p14:modId xmlns:p14="http://schemas.microsoft.com/office/powerpoint/2010/main" val="174300712"/>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were asked: "Who is the main person who determined what fertilizer application rate you should use for your Malt Barley?"  The chart illustrates the % of crop acres that meet Level 1 and Level 2 4R consistency criteria based on who made the fertilizer rate decision. </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85059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4">
            <a:extLst>
              <a:ext uri="{FF2B5EF4-FFF2-40B4-BE49-F238E27FC236}">
                <a16:creationId xmlns:a16="http://schemas.microsoft.com/office/drawing/2014/main" id="{EA00B9AE-90A0-B084-15B0-529AD2633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036" y="611495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4">
            <a:extLst>
              <a:ext uri="{FF2B5EF4-FFF2-40B4-BE49-F238E27FC236}">
                <a16:creationId xmlns:a16="http://schemas.microsoft.com/office/drawing/2014/main" id="{466E4CBE-1FC3-4D23-AD40-9761F2EB7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412" y="611495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F49636F9-23D8-7CA1-C932-1FE46F4E4DAD}"/>
              </a:ext>
            </a:extLst>
          </p:cNvPr>
          <p:cNvPicPr>
            <a:picLocks noChangeAspect="1"/>
          </p:cNvPicPr>
          <p:nvPr/>
        </p:nvPicPr>
        <p:blipFill>
          <a:blip r:embed="rId4"/>
          <a:stretch>
            <a:fillRect/>
          </a:stretch>
        </p:blipFill>
        <p:spPr>
          <a:xfrm>
            <a:off x="2662537" y="826045"/>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Professional Designation of Person Who Determined Fertilizer Rate</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6" action="ppaction://hlinksldjump"/>
            <a:extLst>
              <a:ext uri="{FF2B5EF4-FFF2-40B4-BE49-F238E27FC236}">
                <a16:creationId xmlns:a16="http://schemas.microsoft.com/office/drawing/2014/main" id="{9B8C8692-D009-4E1B-8294-37132773711A}"/>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7163E936-0706-221F-492A-710972CA1F5A}"/>
              </a:ext>
            </a:extLst>
          </p:cNvPr>
          <p:cNvGraphicFramePr>
            <a:graphicFrameLocks/>
          </p:cNvGraphicFramePr>
          <p:nvPr>
            <p:extLst>
              <p:ext uri="{D42A27DB-BD31-4B8C-83A1-F6EECF244321}">
                <p14:modId xmlns:p14="http://schemas.microsoft.com/office/powerpoint/2010/main" val="124432059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"Did the person who determined your fertilizer application rate hold any of the following professional designations?"</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type of person who determined the fertilizer application rate, the charts illustrate the professional designation of those people.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833974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AC5D3BB9-5F9B-4C00-8162-F30D900CB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052" y="294542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86644DB1-4DB5-EB25-D7DC-AFA763A00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961" y="422757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DD2014D-118D-C641-74E1-AD2E24B65865}"/>
              </a:ext>
            </a:extLst>
          </p:cNvPr>
          <p:cNvPicPr>
            <a:picLocks noChangeAspect="1"/>
          </p:cNvPicPr>
          <p:nvPr/>
        </p:nvPicPr>
        <p:blipFill>
          <a:blip r:embed="rId4"/>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Importance of Professional Designation</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6" action="ppaction://hlinksldjump"/>
            <a:extLst>
              <a:ext uri="{FF2B5EF4-FFF2-40B4-BE49-F238E27FC236}">
                <a16:creationId xmlns:a16="http://schemas.microsoft.com/office/drawing/2014/main" id="{388E600D-2E80-4A2D-879B-850691341088}"/>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9" name="TextBox 8">
            <a:extLst>
              <a:ext uri="{FF2B5EF4-FFF2-40B4-BE49-F238E27FC236}">
                <a16:creationId xmlns:a16="http://schemas.microsoft.com/office/drawing/2014/main" id="{BEE70E9F-6046-4E8D-87F7-A5DA837E0C71}"/>
              </a:ext>
            </a:extLst>
          </p:cNvPr>
          <p:cNvSpPr txBox="1"/>
          <p:nvPr/>
        </p:nvSpPr>
        <p:spPr>
          <a:xfrm>
            <a:off x="4543719" y="3734313"/>
            <a:ext cx="272272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44% of those growers who use an ICA to provide fertilizer rate recommendations indicated the professional designation is extremely important.</a:t>
            </a:r>
          </a:p>
        </p:txBody>
      </p:sp>
      <p:graphicFrame>
        <p:nvGraphicFramePr>
          <p:cNvPr id="6" name="Object 5">
            <a:extLst>
              <a:ext uri="{FF2B5EF4-FFF2-40B4-BE49-F238E27FC236}">
                <a16:creationId xmlns:a16="http://schemas.microsoft.com/office/drawing/2014/main" id="{A8B335F4-E8AD-A688-ECE2-A65437835BD3}"/>
              </a:ext>
            </a:extLst>
          </p:cNvPr>
          <p:cNvGraphicFramePr>
            <a:graphicFrameLocks/>
          </p:cNvGraphicFramePr>
          <p:nvPr>
            <p:extLst>
              <p:ext uri="{D42A27DB-BD31-4B8C-83A1-F6EECF244321}">
                <p14:modId xmlns:p14="http://schemas.microsoft.com/office/powerpoint/2010/main" val="35495991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"How important is it to you that the person providing your fertilizer application rate recommendation has a professional designation (i.e. CCA, P.Ag.)"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type of person who determined the fertilizer application rate, the chart illustrates the level of importance for having a professional designation.</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699015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32E9DDEE-B592-488D-A876-EE48AD42A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905" y="5715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C4DB6B6-28AE-4F0E-9BE7-01F45169F42A}"/>
              </a:ext>
            </a:extLst>
          </p:cNvPr>
          <p:cNvPicPr>
            <a:picLocks noChangeAspect="1"/>
          </p:cNvPicPr>
          <p:nvPr/>
        </p:nvPicPr>
        <p:blipFill>
          <a:blip r:embed="rId4"/>
          <a:stretch>
            <a:fillRect/>
          </a:stretch>
        </p:blipFill>
        <p:spPr>
          <a:xfrm>
            <a:off x="2657501" y="822996"/>
            <a:ext cx="894360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Deviation from Recommended Application Rate</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6" action="ppaction://hlinksldjump"/>
            <a:extLst>
              <a:ext uri="{FF2B5EF4-FFF2-40B4-BE49-F238E27FC236}">
                <a16:creationId xmlns:a16="http://schemas.microsoft.com/office/drawing/2014/main" id="{0C9A1829-4CFC-4A6E-AF87-139FF12C6956}"/>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F8B6F880-A024-EA06-D5E6-6D09FBC0FA49}"/>
              </a:ext>
            </a:extLst>
          </p:cNvPr>
          <p:cNvGraphicFramePr>
            <a:graphicFrameLocks/>
          </p:cNvGraphicFramePr>
          <p:nvPr>
            <p:extLst>
              <p:ext uri="{D42A27DB-BD31-4B8C-83A1-F6EECF244321}">
                <p14:modId xmlns:p14="http://schemas.microsoft.com/office/powerpoint/2010/main" val="230894389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"Did you decide to increase or decrease your fertilizer application rate in malt barley above or below the recommended rate?"</a:t>
            </a:r>
          </a:p>
          <a:p>
            <a:pPr lvl="0">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respondents who went above the recommended rate, below the recommended rate or applied the recommended rate.</a:t>
            </a:r>
            <a:r>
              <a:rPr lang="en-US" dirty="0"/>
              <a:t> Separately for various demographic segments, the chart on the right illustrates the % of respondents who decreased their application rate below the recommended rate.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947906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a:extLst>
              <a:ext uri="{FF2B5EF4-FFF2-40B4-BE49-F238E27FC236}">
                <a16:creationId xmlns:a16="http://schemas.microsoft.com/office/drawing/2014/main" id="{25134914-1A36-4905-9A8D-EE8A28E51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277" y="34869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382957DE-3538-474E-AB8C-41561261B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817" y="566256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F2019E7-88CE-D493-307B-5BE6D1F945C6}"/>
              </a:ext>
            </a:extLst>
          </p:cNvPr>
          <p:cNvPicPr>
            <a:picLocks noChangeAspect="1"/>
          </p:cNvPicPr>
          <p:nvPr/>
        </p:nvPicPr>
        <p:blipFill>
          <a:blip r:embed="rId4"/>
          <a:stretch>
            <a:fillRect/>
          </a:stretch>
        </p:blipFill>
        <p:spPr>
          <a:xfrm>
            <a:off x="2653093" y="826045"/>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by Geographic/Demographic Segment</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9" name="TextBox 8"/>
          <p:cNvSpPr txBox="1"/>
          <p:nvPr/>
        </p:nvSpPr>
        <p:spPr>
          <a:xfrm>
            <a:off x="2360612" y="6405809"/>
            <a:ext cx="1463571" cy="352199"/>
          </a:xfrm>
          <a:prstGeom prst="rect">
            <a:avLst/>
          </a:prstGeom>
          <a:noFill/>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Note: This analysis excludes ESN and SuperU</a:t>
            </a:r>
          </a:p>
        </p:txBody>
      </p:sp>
      <p:pic>
        <p:nvPicPr>
          <p:cNvPr id="16" name="Picture 15" descr="Asset 8.png">
            <a:hlinkClick r:id="rId6" action="ppaction://hlinksldjump"/>
            <a:extLst>
              <a:ext uri="{FF2B5EF4-FFF2-40B4-BE49-F238E27FC236}">
                <a16:creationId xmlns:a16="http://schemas.microsoft.com/office/drawing/2014/main" id="{3CBF194D-B297-45F6-833F-41D3A2035EE1}"/>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352E7DEC-69B5-AB59-C1AE-E57FE0BBA05E}"/>
              </a:ext>
            </a:extLst>
          </p:cNvPr>
          <p:cNvGraphicFramePr>
            <a:graphicFrameLocks/>
          </p:cNvGraphicFramePr>
          <p:nvPr>
            <p:extLst>
              <p:ext uri="{D42A27DB-BD31-4B8C-83A1-F6EECF244321}">
                <p14:modId xmlns:p14="http://schemas.microsoft.com/office/powerpoint/2010/main" val="375812282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timing, users of primary nitrogen fertilizers were asked: "Which of the following nitrogen stabilizers did you use?"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each demographic segment, the chart illustrates the use of any nitrogen stabilizer on any nitrogen fertilizer type, expressed as the % of acres treated with any primary nitrogen fertilizer type that was treated with any nitrogen stabilizer.</a:t>
            </a:r>
          </a:p>
        </p:txBody>
      </p:sp>
    </p:spTree>
    <p:extLst>
      <p:ext uri="{BB962C8B-B14F-4D97-AF65-F5344CB8AC3E}">
        <p14:creationId xmlns:p14="http://schemas.microsoft.com/office/powerpoint/2010/main" val="3612989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F5BB7B-F115-8442-6F54-AD87F143A007}"/>
              </a:ext>
            </a:extLst>
          </p:cNvPr>
          <p:cNvPicPr>
            <a:picLocks noChangeAspect="1"/>
          </p:cNvPicPr>
          <p:nvPr/>
        </p:nvPicPr>
        <p:blipFill>
          <a:blip r:embed="rId3"/>
          <a:stretch>
            <a:fillRect/>
          </a:stretch>
        </p:blipFill>
        <p:spPr>
          <a:xfrm>
            <a:off x="2657821" y="826044"/>
            <a:ext cx="8942969"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Feed Barley in 2023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3" name="Picture 2">
            <a:extLst>
              <a:ext uri="{FF2B5EF4-FFF2-40B4-BE49-F238E27FC236}">
                <a16:creationId xmlns:a16="http://schemas.microsoft.com/office/drawing/2014/main" id="{6F060967-279D-4D19-133A-94F9CC5CFF5B}"/>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2241BC2-0657-F4F7-973E-1769123330A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for each timing, the charts illustrate the % of total Phosphorus (P₂O₅) volume that was applied by farm size, age and 4R program familiarity.</a:t>
            </a:r>
          </a:p>
          <a:p>
            <a:r>
              <a:rPr lang="en-US"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2778055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6402C36C-5FF6-4F2E-B9D7-A57668B0C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49" y="423496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D62030BC-761B-76AF-3D53-59B1832BED77}"/>
              </a:ext>
            </a:extLst>
          </p:cNvPr>
          <p:cNvPicPr>
            <a:picLocks noChangeAspect="1"/>
          </p:cNvPicPr>
          <p:nvPr/>
        </p:nvPicPr>
        <p:blipFill>
          <a:blip r:embed="rId4"/>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Timing - % of Nitrogen Volume</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sp>
        <p:nvSpPr>
          <p:cNvPr id="9" name="TextBox 8">
            <a:extLst>
              <a:ext uri="{FF2B5EF4-FFF2-40B4-BE49-F238E27FC236}">
                <a16:creationId xmlns:a16="http://schemas.microsoft.com/office/drawing/2014/main" id="{6DDD48E8-E98B-4022-86D1-1777381F78B3}"/>
              </a:ext>
            </a:extLst>
          </p:cNvPr>
          <p:cNvSpPr txBox="1"/>
          <p:nvPr/>
        </p:nvSpPr>
        <p:spPr>
          <a:xfrm>
            <a:off x="9980612" y="1606324"/>
            <a:ext cx="19049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21% of the N volume in malt barley was applied in a protected form.</a:t>
            </a:r>
          </a:p>
        </p:txBody>
      </p:sp>
      <p:pic>
        <p:nvPicPr>
          <p:cNvPr id="12" name="Picture 11" descr="Asset 8.png">
            <a:hlinkClick r:id="rId6" action="ppaction://hlinksldjump"/>
            <a:extLst>
              <a:ext uri="{FF2B5EF4-FFF2-40B4-BE49-F238E27FC236}">
                <a16:creationId xmlns:a16="http://schemas.microsoft.com/office/drawing/2014/main" id="{927DB813-C7F2-421F-B29D-FD4B8A3A520D}"/>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B68297BD-0D41-BAF5-1B9C-4035D8E95C87}"/>
              </a:ext>
            </a:extLst>
          </p:cNvPr>
          <p:cNvGraphicFramePr>
            <a:graphicFrameLocks/>
          </p:cNvGraphicFramePr>
          <p:nvPr>
            <p:extLst>
              <p:ext uri="{D42A27DB-BD31-4B8C-83A1-F6EECF244321}">
                <p14:modId xmlns:p14="http://schemas.microsoft.com/office/powerpoint/2010/main" val="390584133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All respondents were asked: "Which of the following fertilizer types did you apply (the list included ESN and SuperU)?"</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who used any other primary Nitrogen fertilizer (excluding ESN and Super U) were asked: "Which of the following nitrogen stabilizers did you use?"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application timing, the chart illustrates the % of Nitrogen volume that was protected with each type of EEF.</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764328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4">
            <a:extLst>
              <a:ext uri="{FF2B5EF4-FFF2-40B4-BE49-F238E27FC236}">
                <a16:creationId xmlns:a16="http://schemas.microsoft.com/office/drawing/2014/main" id="{794474CF-AB35-77ED-D712-8ED1DBC68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724" y="6096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4">
            <a:extLst>
              <a:ext uri="{FF2B5EF4-FFF2-40B4-BE49-F238E27FC236}">
                <a16:creationId xmlns:a16="http://schemas.microsoft.com/office/drawing/2014/main" id="{0DCE7657-68A4-A347-0F5C-E79AEC36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7545" y="610514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DE628CC7-1374-B67D-B9F4-D65FEBBE394B}"/>
              </a:ext>
            </a:extLst>
          </p:cNvPr>
          <p:cNvPicPr>
            <a:picLocks noChangeAspect="1"/>
          </p:cNvPicPr>
          <p:nvPr/>
        </p:nvPicPr>
        <p:blipFill>
          <a:blip r:embed="rId4"/>
          <a:stretch>
            <a:fillRect/>
          </a:stretch>
        </p:blipFill>
        <p:spPr>
          <a:xfrm>
            <a:off x="2653093" y="826045"/>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Placement - % of Nitrogen Volume - Net All Timings</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6" action="ppaction://hlinksldjump"/>
            <a:extLst>
              <a:ext uri="{FF2B5EF4-FFF2-40B4-BE49-F238E27FC236}">
                <a16:creationId xmlns:a16="http://schemas.microsoft.com/office/drawing/2014/main" id="{927DB813-C7F2-421F-B29D-FD4B8A3A520D}"/>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B013F836-5F84-8EAE-1AA3-7F3CA6D73DA9}"/>
              </a:ext>
            </a:extLst>
          </p:cNvPr>
          <p:cNvGraphicFramePr>
            <a:graphicFrameLocks/>
          </p:cNvGraphicFramePr>
          <p:nvPr>
            <p:extLst>
              <p:ext uri="{D42A27DB-BD31-4B8C-83A1-F6EECF244321}">
                <p14:modId xmlns:p14="http://schemas.microsoft.com/office/powerpoint/2010/main" val="186853645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"Which of the following fertilizer types did you apply (the list included ESN and </a:t>
            </a:r>
            <a:r>
              <a:rPr lang="en-US" dirty="0" err="1"/>
              <a:t>SuperU</a:t>
            </a:r>
            <a:r>
              <a:rPr lang="en-US" dirty="0"/>
              <a:t>)" </a:t>
            </a:r>
          </a:p>
          <a:p>
            <a:r>
              <a:rPr lang="en-US" dirty="0"/>
              <a:t>Respondents who used any primary Nitrogen fertilizer (excluding ESN and </a:t>
            </a:r>
            <a:r>
              <a:rPr lang="en-US" dirty="0" err="1"/>
              <a:t>SuperU</a:t>
            </a:r>
            <a:r>
              <a:rPr lang="en-US" dirty="0"/>
              <a:t>) were asked: "Which of the following nitrogen stabilizers did you use?" </a:t>
            </a:r>
          </a:p>
          <a:p>
            <a:r>
              <a:rPr lang="en-US" dirty="0"/>
              <a:t>Separately for each EEF type, the chart illustrates the % of primary Nitrogen fertilizer volume that was applied with an EEF using each placement. </a:t>
            </a:r>
            <a:endParaRPr lang="en-CA" dirty="0"/>
          </a:p>
        </p:txBody>
      </p:sp>
    </p:spTree>
    <p:extLst>
      <p:ext uri="{BB962C8B-B14F-4D97-AF65-F5344CB8AC3E}">
        <p14:creationId xmlns:p14="http://schemas.microsoft.com/office/powerpoint/2010/main" val="288715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2C8EE-6A66-B209-BECC-C948BC9D7293}"/>
              </a:ext>
            </a:extLst>
          </p:cNvPr>
          <p:cNvPicPr>
            <a:picLocks noChangeAspect="1"/>
          </p:cNvPicPr>
          <p:nvPr/>
        </p:nvPicPr>
        <p:blipFill>
          <a:blip r:embed="rId3"/>
          <a:stretch>
            <a:fillRect/>
          </a:stretch>
        </p:blipFill>
        <p:spPr>
          <a:xfrm>
            <a:off x="2653093" y="826045"/>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Malt Barley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1" name="TextBox 10"/>
          <p:cNvSpPr txBox="1"/>
          <p:nvPr/>
        </p:nvSpPr>
        <p:spPr>
          <a:xfrm>
            <a:off x="9447212" y="2141234"/>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Actual yields were about </a:t>
            </a:r>
            <a:r>
              <a:rPr lang="en-US" sz="1000" dirty="0">
                <a:solidFill>
                  <a:srgbClr val="201B1A"/>
                </a:solidFill>
                <a:latin typeface="Calibri"/>
              </a:rPr>
              <a:t>1.5</a:t>
            </a:r>
            <a:r>
              <a:rPr kumimoji="0" lang="en-US" sz="1000" b="0" i="0" u="none" strike="noStrike" kern="1200" cap="none" spc="0" normalizeH="0" baseline="0" noProof="0" dirty="0">
                <a:ln>
                  <a:noFill/>
                </a:ln>
                <a:solidFill>
                  <a:srgbClr val="201B1A"/>
                </a:solidFill>
                <a:effectLst/>
                <a:uLnTx/>
                <a:uFillTx/>
                <a:latin typeface="Calibri"/>
                <a:ea typeface="+mn-ea"/>
                <a:cs typeface="+mn-cs"/>
              </a:rPr>
              <a:t> bu/ac above targeted yields in 2023.</a:t>
            </a:r>
          </a:p>
        </p:txBody>
      </p:sp>
      <p:pic>
        <p:nvPicPr>
          <p:cNvPr id="14" name="Picture 13" descr="Asset 8.png">
            <a:hlinkClick r:id="rId6" action="ppaction://hlinksldjump"/>
            <a:extLst>
              <a:ext uri="{FF2B5EF4-FFF2-40B4-BE49-F238E27FC236}">
                <a16:creationId xmlns:a16="http://schemas.microsoft.com/office/drawing/2014/main" id="{3A1CA68B-771C-4842-A7B7-ACE151B3B158}"/>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198C8608-7702-1202-F37A-70FF859BC070}"/>
              </a:ext>
            </a:extLst>
          </p:cNvPr>
          <p:cNvGraphicFramePr>
            <a:graphicFrameLocks/>
          </p:cNvGraphicFramePr>
          <p:nvPr>
            <p:extLst>
              <p:ext uri="{D42A27DB-BD31-4B8C-83A1-F6EECF244321}">
                <p14:modId xmlns:p14="http://schemas.microsoft.com/office/powerpoint/2010/main" val="403363723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“What was your target yield for your malt barley in 2023 (respondents had the option to report that they did not have a target yield)? What was the average yield for your malt barley in 2023? </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average target yield and the average actual yield reported in each year.</a:t>
            </a:r>
          </a:p>
        </p:txBody>
      </p:sp>
    </p:spTree>
    <p:extLst>
      <p:ext uri="{BB962C8B-B14F-4D97-AF65-F5344CB8AC3E}">
        <p14:creationId xmlns:p14="http://schemas.microsoft.com/office/powerpoint/2010/main" val="3025882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4">
            <a:extLst>
              <a:ext uri="{FF2B5EF4-FFF2-40B4-BE49-F238E27FC236}">
                <a16:creationId xmlns:a16="http://schemas.microsoft.com/office/drawing/2014/main" id="{604A6959-1712-66D0-E880-7FAF6F8D8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449" y="357257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4">
            <a:extLst>
              <a:ext uri="{FF2B5EF4-FFF2-40B4-BE49-F238E27FC236}">
                <a16:creationId xmlns:a16="http://schemas.microsoft.com/office/drawing/2014/main" id="{A3C8AFE8-6537-80AB-AD3D-47A5C420E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592" y="19812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4">
            <a:extLst>
              <a:ext uri="{FF2B5EF4-FFF2-40B4-BE49-F238E27FC236}">
                <a16:creationId xmlns:a16="http://schemas.microsoft.com/office/drawing/2014/main" id="{EA9846FD-03BF-4F2A-8EF4-1CACD516F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449" y="59436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9F912C26-04F7-443C-BB36-471A138240FC}"/>
              </a:ext>
            </a:extLst>
          </p:cNvPr>
          <p:cNvPicPr>
            <a:picLocks noChangeAspect="1"/>
          </p:cNvPicPr>
          <p:nvPr/>
        </p:nvPicPr>
        <p:blipFill>
          <a:blip r:embed="rId4"/>
          <a:stretch>
            <a:fillRect/>
          </a:stretch>
        </p:blipFill>
        <p:spPr>
          <a:xfrm>
            <a:off x="2639998" y="82166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Malt Barley in 2023</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3" name="Picture 12" descr="Asset 8.png">
            <a:hlinkClick r:id="rId6" action="ppaction://hlinksldjump"/>
            <a:extLst>
              <a:ext uri="{FF2B5EF4-FFF2-40B4-BE49-F238E27FC236}">
                <a16:creationId xmlns:a16="http://schemas.microsoft.com/office/drawing/2014/main" id="{CE32E6CB-3E0D-43A4-BCFC-6358EAF7B0D1}"/>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“What was your target yield for your malt barley in 2023 (respondents had the option to report that they did not have a target yield)? What was the average yield for your malt barley in 2023? </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farm size, age and 4R familiarity, the graph on the left illustrates the average target yield in 2023.  The middle graph illustrates the average actual yield in 2023.  The graph on the right illustrates the gap between the target yield and the actual yield.</a:t>
            </a:r>
          </a:p>
        </p:txBody>
      </p:sp>
    </p:spTree>
    <p:extLst>
      <p:ext uri="{BB962C8B-B14F-4D97-AF65-F5344CB8AC3E}">
        <p14:creationId xmlns:p14="http://schemas.microsoft.com/office/powerpoint/2010/main" val="2675734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4">
            <a:extLst>
              <a:ext uri="{FF2B5EF4-FFF2-40B4-BE49-F238E27FC236}">
                <a16:creationId xmlns:a16="http://schemas.microsoft.com/office/drawing/2014/main" id="{66177FF2-AB3F-42B1-B1BD-DA8D261F1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431" y="564759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31EBA2C-2982-4F75-AC6E-5D5F1025518E}"/>
              </a:ext>
            </a:extLst>
          </p:cNvPr>
          <p:cNvPicPr>
            <a:picLocks noChangeAspect="1"/>
          </p:cNvPicPr>
          <p:nvPr/>
        </p:nvPicPr>
        <p:blipFill>
          <a:blip r:embed="rId4"/>
          <a:stretch>
            <a:fillRect/>
          </a:stretch>
        </p:blipFill>
        <p:spPr>
          <a:xfrm>
            <a:off x="2671171" y="81861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Use Efficiency</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3" name="Picture 12" descr="Asset 8.png">
            <a:hlinkClick r:id="rId6" action="ppaction://hlinksldjump"/>
            <a:extLst>
              <a:ext uri="{FF2B5EF4-FFF2-40B4-BE49-F238E27FC236}">
                <a16:creationId xmlns:a16="http://schemas.microsoft.com/office/drawing/2014/main" id="{CE32E6CB-3E0D-43A4-BCFC-6358EAF7B0D1}"/>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59712642-5E25-2824-42FF-7D3B00D83330}"/>
              </a:ext>
            </a:extLst>
          </p:cNvPr>
          <p:cNvGraphicFramePr>
            <a:graphicFrameLocks/>
          </p:cNvGraphicFramePr>
          <p:nvPr>
            <p:extLst>
              <p:ext uri="{D42A27DB-BD31-4B8C-83A1-F6EECF244321}">
                <p14:modId xmlns:p14="http://schemas.microsoft.com/office/powerpoint/2010/main" val="248370902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The chart illustrates Malt Barley nitrogen use efficiency based on average actual yields and target yields. The NUE was calculated by dividing the total volume of nitrogen applied across all timings in Malt Barley by the average actual yield and target yield. </a:t>
            </a:r>
            <a:endParaRPr lang="en-CA" sz="800" dirty="0"/>
          </a:p>
        </p:txBody>
      </p:sp>
    </p:spTree>
    <p:extLst>
      <p:ext uri="{BB962C8B-B14F-4D97-AF65-F5344CB8AC3E}">
        <p14:creationId xmlns:p14="http://schemas.microsoft.com/office/powerpoint/2010/main" val="3483509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9B2E03-2BFE-B768-499E-1963A1BBF3E0}"/>
              </a:ext>
            </a:extLst>
          </p:cNvPr>
          <p:cNvPicPr>
            <a:picLocks noChangeAspect="1"/>
          </p:cNvPicPr>
          <p:nvPr/>
        </p:nvPicPr>
        <p:blipFill>
          <a:blip r:embed="rId3"/>
          <a:stretch>
            <a:fillRect/>
          </a:stretch>
        </p:blipFill>
        <p:spPr>
          <a:xfrm>
            <a:off x="2648356" y="828003"/>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Factors Considered When Setting Target Yield</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5" action="ppaction://hlinksldjump"/>
            <a:extLst>
              <a:ext uri="{FF2B5EF4-FFF2-40B4-BE49-F238E27FC236}">
                <a16:creationId xmlns:a16="http://schemas.microsoft.com/office/drawing/2014/main" id="{79310ACA-56E4-4B3A-95F7-D689D947AC0F}"/>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DFEFD638-3CAA-9F8B-9E92-8FAB4DEB7977}"/>
              </a:ext>
            </a:extLst>
          </p:cNvPr>
          <p:cNvGraphicFramePr>
            <a:graphicFrameLocks/>
          </p:cNvGraphicFramePr>
          <p:nvPr>
            <p:extLst>
              <p:ext uri="{D42A27DB-BD31-4B8C-83A1-F6EECF244321}">
                <p14:modId xmlns:p14="http://schemas.microsoft.com/office/powerpoint/2010/main" val="2142532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who set a target yield were asked: "Which of the following factors did you consider when you set your target yield for malt barley in 2023?"</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main factor and other factors considered when setting the target yield in malt barley.</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05833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830B9-2B17-C3B7-52B0-7505FD237C04}"/>
              </a:ext>
            </a:extLst>
          </p:cNvPr>
          <p:cNvPicPr>
            <a:picLocks noChangeAspect="1"/>
          </p:cNvPicPr>
          <p:nvPr/>
        </p:nvPicPr>
        <p:blipFill>
          <a:blip r:embed="rId3"/>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Custom Application by Fertilizer Source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1" name="Picture 10" descr="Asset 8.png">
            <a:hlinkClick r:id="rId5" action="ppaction://hlinksldjump"/>
            <a:extLst>
              <a:ext uri="{FF2B5EF4-FFF2-40B4-BE49-F238E27FC236}">
                <a16:creationId xmlns:a16="http://schemas.microsoft.com/office/drawing/2014/main" id="{C6B7177B-DAB2-4612-A6CE-487ACCA619D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E1D13FBE-970C-1E61-0118-64AFEEC1227B}"/>
              </a:ext>
            </a:extLst>
          </p:cNvPr>
          <p:cNvGraphicFramePr>
            <a:graphicFrameLocks/>
          </p:cNvGraphicFramePr>
          <p:nvPr>
            <p:extLst>
              <p:ext uri="{D42A27DB-BD31-4B8C-83A1-F6EECF244321}">
                <p14:modId xmlns:p14="http://schemas.microsoft.com/office/powerpoint/2010/main" val="369742906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"For each fertilizer type that was applied [TIMING], was it custom</a:t>
            </a:r>
            <a:r>
              <a:rPr kumimoji="0" lang="en-US" sz="1050" b="0" i="0" u="none" strike="noStrike" kern="1200" cap="none" spc="0" normalizeH="0" noProof="0" dirty="0">
                <a:ln>
                  <a:noFill/>
                </a:ln>
                <a:solidFill>
                  <a:srgbClr val="201B1A"/>
                </a:solidFill>
                <a:effectLst/>
                <a:uLnTx/>
                <a:uFillTx/>
                <a:latin typeface="Calibri"/>
                <a:ea typeface="+mn-ea"/>
                <a:cs typeface="+mn-cs"/>
              </a:rPr>
              <a:t> applied?”</a:t>
            </a:r>
            <a:endParaRPr kumimoji="0" lang="en-US" sz="1050" b="0" i="0" u="none" strike="noStrike" kern="1200" cap="none" spc="0" normalizeH="0" baseline="0" noProof="0" dirty="0">
              <a:ln>
                <a:noFill/>
              </a:ln>
              <a:solidFill>
                <a:srgbClr val="201B1A"/>
              </a:solidFill>
              <a:effectLst/>
              <a:uLnTx/>
              <a:uFillTx/>
              <a:latin typeface="Calibri"/>
              <a:ea typeface="+mn-ea"/>
              <a:cs typeface="+mn-cs"/>
            </a:endParaRP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fertilizer type, the chart illustrates the % of fertilizer type users who self-applied versus custom-applied the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594653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03786F89-7164-4180-9B47-AC323B469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257" y="597205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6FE76D00-3F9C-DEA6-6696-CAA419931BC8}"/>
              </a:ext>
            </a:extLst>
          </p:cNvPr>
          <p:cNvPicPr>
            <a:picLocks noChangeAspect="1"/>
          </p:cNvPicPr>
          <p:nvPr/>
        </p:nvPicPr>
        <p:blipFill>
          <a:blip r:embed="rId4"/>
          <a:stretch>
            <a:fillRect/>
          </a:stretch>
        </p:blipFill>
        <p:spPr>
          <a:xfrm>
            <a:off x="2653093" y="829089"/>
            <a:ext cx="8952423" cy="57551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Tillage Practices - % of planted acres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5" name="Picture 14" descr="Asset 8.png">
            <a:hlinkClick r:id="rId6" action="ppaction://hlinksldjump"/>
            <a:extLst>
              <a:ext uri="{FF2B5EF4-FFF2-40B4-BE49-F238E27FC236}">
                <a16:creationId xmlns:a16="http://schemas.microsoft.com/office/drawing/2014/main" id="{EC94F793-2E60-49EE-A1B5-E6D7F5F066E7}"/>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TextBox 3">
            <a:extLst>
              <a:ext uri="{FF2B5EF4-FFF2-40B4-BE49-F238E27FC236}">
                <a16:creationId xmlns:a16="http://schemas.microsoft.com/office/drawing/2014/main" id="{9D9999B4-0A0D-F104-24A6-04E2EB380C6A}"/>
              </a:ext>
            </a:extLst>
          </p:cNvPr>
          <p:cNvSpPr txBox="1"/>
          <p:nvPr/>
        </p:nvSpPr>
        <p:spPr>
          <a:xfrm>
            <a:off x="2970212" y="529817"/>
            <a:ext cx="164623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Just under half of malt barley acres were zero till.</a:t>
            </a:r>
          </a:p>
        </p:txBody>
      </p:sp>
      <p:graphicFrame>
        <p:nvGraphicFramePr>
          <p:cNvPr id="6" name="Object 5">
            <a:extLst>
              <a:ext uri="{FF2B5EF4-FFF2-40B4-BE49-F238E27FC236}">
                <a16:creationId xmlns:a16="http://schemas.microsoft.com/office/drawing/2014/main" id="{AA8FFDC2-811B-5738-8C5B-2AF1408B830C}"/>
              </a:ext>
            </a:extLst>
          </p:cNvPr>
          <p:cNvGraphicFramePr>
            <a:graphicFrameLocks/>
          </p:cNvGraphicFramePr>
          <p:nvPr>
            <p:extLst>
              <p:ext uri="{D42A27DB-BD31-4B8C-83A1-F6EECF244321}">
                <p14:modId xmlns:p14="http://schemas.microsoft.com/office/powerpoint/2010/main" val="33864936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94668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tillage practices, what percent of your malt barley acres in 2023 was zero till, min-till and conventional tillage?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Zero till means there were no dedicated tillage operations and a reasonably low disturbance one-pass seeding opener.</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Min-till means there was one tillage operation in addition to the seeding operation or a higher disturbance opener on the seeding equipment.</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Conventional tillage means there were multiple tillage operations to prepare the seedbed.</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for various demographic segments, the chart illustrates the % of malt barley acres with each tillage practice.</a:t>
            </a:r>
          </a:p>
        </p:txBody>
      </p:sp>
    </p:spTree>
    <p:extLst>
      <p:ext uri="{BB962C8B-B14F-4D97-AF65-F5344CB8AC3E}">
        <p14:creationId xmlns:p14="http://schemas.microsoft.com/office/powerpoint/2010/main" val="934826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75416-89D9-340F-97F1-0B3C3185C9A9}"/>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Field Passes Used</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5" action="ppaction://hlinksldjump"/>
            <a:extLst>
              <a:ext uri="{FF2B5EF4-FFF2-40B4-BE49-F238E27FC236}">
                <a16:creationId xmlns:a16="http://schemas.microsoft.com/office/drawing/2014/main" id="{CAC7A7ED-7E32-4115-9E71-A5A2E42E0203}"/>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9A96B2C5-92F2-4690-4DAE-A32BF5CF32C5}"/>
              </a:ext>
            </a:extLst>
          </p:cNvPr>
          <p:cNvGraphicFramePr>
            <a:graphicFrameLocks/>
          </p:cNvGraphicFramePr>
          <p:nvPr>
            <p:extLst>
              <p:ext uri="{D42A27DB-BD31-4B8C-83A1-F6EECF244321}">
                <p14:modId xmlns:p14="http://schemas.microsoft.com/office/powerpoint/2010/main" val="369861282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"In those fields where you planted malt barley in 2023, which of the following field passes did you do?"</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malt barley growers who completed each field pass.</a:t>
            </a:r>
          </a:p>
        </p:txBody>
      </p:sp>
    </p:spTree>
    <p:extLst>
      <p:ext uri="{BB962C8B-B14F-4D97-AF65-F5344CB8AC3E}">
        <p14:creationId xmlns:p14="http://schemas.microsoft.com/office/powerpoint/2010/main" val="3371610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B7FF2-7393-A02D-69A9-C6F60B3F4C06}"/>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Type of Seeding Equipment</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5" action="ppaction://hlinksldjump"/>
            <a:extLst>
              <a:ext uri="{FF2B5EF4-FFF2-40B4-BE49-F238E27FC236}">
                <a16:creationId xmlns:a16="http://schemas.microsoft.com/office/drawing/2014/main" id="{206B998F-7421-4F32-B27D-B032F9C8E4D4}"/>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9E02EC59-F48D-6873-CC64-61CBD5DEEC73}"/>
              </a:ext>
            </a:extLst>
          </p:cNvPr>
          <p:cNvGraphicFramePr>
            <a:graphicFrameLocks/>
          </p:cNvGraphicFramePr>
          <p:nvPr>
            <p:extLst>
              <p:ext uri="{D42A27DB-BD31-4B8C-83A1-F6EECF244321}">
                <p14:modId xmlns:p14="http://schemas.microsoft.com/office/powerpoint/2010/main" val="284560657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those fields where you planted malt barley in 2023, what type of seeding equipment did you use?"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malt barley growers who used each type of seeding equipment.</a:t>
            </a:r>
          </a:p>
        </p:txBody>
      </p:sp>
    </p:spTree>
    <p:extLst>
      <p:ext uri="{BB962C8B-B14F-4D97-AF65-F5344CB8AC3E}">
        <p14:creationId xmlns:p14="http://schemas.microsoft.com/office/powerpoint/2010/main" val="2543876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F7D930-3674-D860-9D4A-2CDE27BFF804}"/>
              </a:ext>
            </a:extLst>
          </p:cNvPr>
          <p:cNvPicPr>
            <a:picLocks noChangeAspect="1"/>
          </p:cNvPicPr>
          <p:nvPr/>
        </p:nvPicPr>
        <p:blipFill>
          <a:blip r:embed="rId3"/>
          <a:stretch>
            <a:fillRect/>
          </a:stretch>
        </p:blipFill>
        <p:spPr>
          <a:xfrm>
            <a:off x="2659499" y="826044"/>
            <a:ext cx="8939612"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Feed Barley -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3" name="Rectangle 22">
            <a:hlinkClick r:id="rId8" action="ppaction://hlinksldjump"/>
            <a:extLst>
              <a:ext uri="{FF2B5EF4-FFF2-40B4-BE49-F238E27FC236}">
                <a16:creationId xmlns:a16="http://schemas.microsoft.com/office/drawing/2014/main" id="{814ECF54-0167-4B4C-8281-B712F2CE92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7" name="TextBox 16">
            <a:extLst>
              <a:ext uri="{FF2B5EF4-FFF2-40B4-BE49-F238E27FC236}">
                <a16:creationId xmlns:a16="http://schemas.microsoft.com/office/drawing/2014/main" id="{A6837A9F-9ED1-4C70-9A2C-B06DB3A952E5}"/>
              </a:ext>
            </a:extLst>
          </p:cNvPr>
          <p:cNvSpPr txBox="1"/>
          <p:nvPr/>
        </p:nvSpPr>
        <p:spPr>
          <a:xfrm>
            <a:off x="9395158" y="2102776"/>
            <a:ext cx="1728454"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48% of total Potassium applied in feed barley was applied in the fall, an increase in 2023.</a:t>
            </a:r>
          </a:p>
        </p:txBody>
      </p:sp>
      <p:pic>
        <p:nvPicPr>
          <p:cNvPr id="4" name="Picture 3" descr="Asset 9.png">
            <a:extLst>
              <a:ext uri="{FF2B5EF4-FFF2-40B4-BE49-F238E27FC236}">
                <a16:creationId xmlns:a16="http://schemas.microsoft.com/office/drawing/2014/main" id="{FB7E8543-A2C8-744F-3C91-7FD3AAD77669}"/>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6" name="TextBox 5">
            <a:extLst>
              <a:ext uri="{FF2B5EF4-FFF2-40B4-BE49-F238E27FC236}">
                <a16:creationId xmlns:a16="http://schemas.microsoft.com/office/drawing/2014/main" id="{BAD2DB6E-2372-CFBA-990B-87A305C47416}"/>
              </a:ext>
            </a:extLst>
          </p:cNvPr>
          <p:cNvSpPr txBox="1"/>
          <p:nvPr/>
        </p:nvSpPr>
        <p:spPr>
          <a:xfrm>
            <a:off x="5637212" y="3728132"/>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 lower volume of Potassium was applied before planting in 2023.</a:t>
            </a:r>
          </a:p>
        </p:txBody>
      </p:sp>
      <p:pic>
        <p:nvPicPr>
          <p:cNvPr id="3" name="Picture 2">
            <a:extLst>
              <a:ext uri="{FF2B5EF4-FFF2-40B4-BE49-F238E27FC236}">
                <a16:creationId xmlns:a16="http://schemas.microsoft.com/office/drawing/2014/main" id="{9EA8719A-DC8A-27BE-90E0-A034CA58DAA7}"/>
              </a:ext>
            </a:extLst>
          </p:cNvPr>
          <p:cNvPicPr>
            <a:picLocks noChangeAspect="1"/>
          </p:cNvPicPr>
          <p:nvPr/>
        </p:nvPicPr>
        <p:blipFill>
          <a:blip r:embed="rId10"/>
          <a:stretch>
            <a:fillRect/>
          </a:stretch>
        </p:blipFill>
        <p:spPr>
          <a:xfrm>
            <a:off x="12266612" y="0"/>
            <a:ext cx="4839315" cy="68580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Potassium (K₂O) volume applied in feed barley that was applied at each timing in 2023.</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8634D-0C3F-8073-A2E7-684EC08E6DFA}"/>
              </a:ext>
            </a:extLst>
          </p:cNvPr>
          <p:cNvPicPr>
            <a:picLocks noChangeAspect="1"/>
          </p:cNvPicPr>
          <p:nvPr/>
        </p:nvPicPr>
        <p:blipFill>
          <a:blip r:embed="rId3"/>
          <a:stretch>
            <a:fillRect/>
          </a:stretch>
        </p:blipFill>
        <p:spPr>
          <a:xfrm>
            <a:off x="2645871" y="762000"/>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Opener Width</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5" action="ppaction://hlinksldjump"/>
            <a:extLst>
              <a:ext uri="{FF2B5EF4-FFF2-40B4-BE49-F238E27FC236}">
                <a16:creationId xmlns:a16="http://schemas.microsoft.com/office/drawing/2014/main" id="{ABF62265-2001-4CB8-8520-3A670B0A878B}"/>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11" name="Isosceles Triangle 10">
            <a:extLst>
              <a:ext uri="{FF2B5EF4-FFF2-40B4-BE49-F238E27FC236}">
                <a16:creationId xmlns:a16="http://schemas.microsoft.com/office/drawing/2014/main" id="{B051897F-95CC-4A20-AD7E-5A07E35E13B6}"/>
              </a:ext>
            </a:extLst>
          </p:cNvPr>
          <p:cNvSpPr/>
          <p:nvPr/>
        </p:nvSpPr>
        <p:spPr>
          <a:xfrm>
            <a:off x="10988968" y="215342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3" name="TextBox 12">
            <a:extLst>
              <a:ext uri="{FF2B5EF4-FFF2-40B4-BE49-F238E27FC236}">
                <a16:creationId xmlns:a16="http://schemas.microsoft.com/office/drawing/2014/main" id="{D9B964A2-53EC-48F6-9A1C-80D46F412496}"/>
              </a:ext>
            </a:extLst>
          </p:cNvPr>
          <p:cNvSpPr txBox="1"/>
          <p:nvPr/>
        </p:nvSpPr>
        <p:spPr>
          <a:xfrm>
            <a:off x="9980612" y="2363132"/>
            <a:ext cx="18288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32% of malt barley growers used an opener width of .75-.99 inches.</a:t>
            </a:r>
          </a:p>
        </p:txBody>
      </p:sp>
      <p:graphicFrame>
        <p:nvGraphicFramePr>
          <p:cNvPr id="5" name="Object 4">
            <a:extLst>
              <a:ext uri="{FF2B5EF4-FFF2-40B4-BE49-F238E27FC236}">
                <a16:creationId xmlns:a16="http://schemas.microsoft.com/office/drawing/2014/main" id="{D6CA5B03-FFEE-D02B-0BCE-3932B73AE30D}"/>
              </a:ext>
            </a:extLst>
          </p:cNvPr>
          <p:cNvGraphicFramePr>
            <a:graphicFrameLocks/>
          </p:cNvGraphicFramePr>
          <p:nvPr>
            <p:extLst>
              <p:ext uri="{D42A27DB-BD31-4B8C-83A1-F6EECF244321}">
                <p14:modId xmlns:p14="http://schemas.microsoft.com/office/powerpoint/2010/main" val="412080295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the seeding equipment that you used to plant malt barley in 2023, what was the opener width?</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malt barley growers who used seeding equipment with each opener width.</a:t>
            </a:r>
          </a:p>
        </p:txBody>
      </p:sp>
    </p:spTree>
    <p:extLst>
      <p:ext uri="{BB962C8B-B14F-4D97-AF65-F5344CB8AC3E}">
        <p14:creationId xmlns:p14="http://schemas.microsoft.com/office/powerpoint/2010/main" val="2396054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AA2F8-F4B6-B36C-07F2-8FE00CED11A7}"/>
              </a:ext>
            </a:extLst>
          </p:cNvPr>
          <p:cNvPicPr>
            <a:picLocks noChangeAspect="1"/>
          </p:cNvPicPr>
          <p:nvPr/>
        </p:nvPicPr>
        <p:blipFill>
          <a:blip r:embed="rId3"/>
          <a:stretch>
            <a:fillRect/>
          </a:stretch>
        </p:blipFill>
        <p:spPr>
          <a:xfrm>
            <a:off x="2817812" y="585788"/>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Row Spacing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5" action="ppaction://hlinksldjump"/>
            <a:extLst>
              <a:ext uri="{FF2B5EF4-FFF2-40B4-BE49-F238E27FC236}">
                <a16:creationId xmlns:a16="http://schemas.microsoft.com/office/drawing/2014/main" id="{9A4F8749-C860-4FF9-9DAD-F14AE98E8DF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619C783D-8DE8-6835-A666-20E3F9DECEB0}"/>
              </a:ext>
            </a:extLst>
          </p:cNvPr>
          <p:cNvGraphicFramePr>
            <a:graphicFrameLocks/>
          </p:cNvGraphicFramePr>
          <p:nvPr>
            <p:extLst>
              <p:ext uri="{D42A27DB-BD31-4B8C-83A1-F6EECF244321}">
                <p14:modId xmlns:p14="http://schemas.microsoft.com/office/powerpoint/2010/main" val="396776085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58477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malt barley in 2023, what was the row spacing?"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malt barley growers who used each row spacing.</a:t>
            </a:r>
          </a:p>
        </p:txBody>
      </p:sp>
    </p:spTree>
    <p:extLst>
      <p:ext uri="{BB962C8B-B14F-4D97-AF65-F5344CB8AC3E}">
        <p14:creationId xmlns:p14="http://schemas.microsoft.com/office/powerpoint/2010/main" val="4007944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C29D079D-F681-499F-A94B-D35284A87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207" y="57610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a:extLst>
              <a:ext uri="{FF2B5EF4-FFF2-40B4-BE49-F238E27FC236}">
                <a16:creationId xmlns:a16="http://schemas.microsoft.com/office/drawing/2014/main" id="{D7B08A34-C924-438F-9960-C42B7D631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571" y="359626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CB4A7F0E-CE5C-425F-83E8-4F858A030290}"/>
              </a:ext>
            </a:extLst>
          </p:cNvPr>
          <p:cNvPicPr>
            <a:picLocks noChangeAspect="1"/>
          </p:cNvPicPr>
          <p:nvPr/>
        </p:nvPicPr>
        <p:blipFill>
          <a:blip r:embed="rId4"/>
          <a:stretch>
            <a:fillRect/>
          </a:stretch>
        </p:blipFill>
        <p:spPr>
          <a:xfrm>
            <a:off x="2671171" y="742410"/>
            <a:ext cx="8961897" cy="59197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effectLst/>
              </a:rPr>
              <a:t>Seed Bed Utilization</a:t>
            </a:r>
            <a:endParaRPr lang="en-US" sz="2200" u="none" dirty="0">
              <a:effectLst/>
            </a:endParaRP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1" name="Picture 10" descr="Asset 8.png">
            <a:hlinkClick r:id="rId6" action="ppaction://hlinksldjump"/>
            <a:extLst>
              <a:ext uri="{FF2B5EF4-FFF2-40B4-BE49-F238E27FC236}">
                <a16:creationId xmlns:a16="http://schemas.microsoft.com/office/drawing/2014/main" id="{1ED6A8CC-0C00-4110-BEA5-77CC026A5845}"/>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7FBB71D0-09E1-E185-877E-30452E273499}"/>
              </a:ext>
            </a:extLst>
          </p:cNvPr>
          <p:cNvGraphicFramePr>
            <a:graphicFrameLocks/>
          </p:cNvGraphicFramePr>
          <p:nvPr>
            <p:extLst>
              <p:ext uri="{D42A27DB-BD31-4B8C-83A1-F6EECF244321}">
                <p14:modId xmlns:p14="http://schemas.microsoft.com/office/powerpoint/2010/main" val="208182324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"For the seeding equipment that you used to plant malt barley in 2023, what was the opener width? For your malt barley in 2023, what was the row spacing?"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Seed bed utilization was calculated using the following formula: opener width divided by row spacing times 100.</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950922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80B03356-1425-4707-AB5F-E4E9A70E9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866" y="566767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DFCDDA97-9658-42C9-8161-CE33059943A3}"/>
              </a:ext>
            </a:extLst>
          </p:cNvPr>
          <p:cNvPicPr>
            <a:picLocks noChangeAspect="1"/>
          </p:cNvPicPr>
          <p:nvPr/>
        </p:nvPicPr>
        <p:blipFill>
          <a:blip r:embed="rId4"/>
          <a:stretch>
            <a:fillRect/>
          </a:stretch>
        </p:blipFill>
        <p:spPr>
          <a:xfrm>
            <a:off x="2671171" y="82166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Biostimulants</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Malt Barley</a:t>
            </a:r>
          </a:p>
        </p:txBody>
      </p:sp>
      <p:pic>
        <p:nvPicPr>
          <p:cNvPr id="12" name="Picture 11" descr="Asset 8.png">
            <a:hlinkClick r:id="rId6" action="ppaction://hlinksldjump"/>
            <a:extLst>
              <a:ext uri="{FF2B5EF4-FFF2-40B4-BE49-F238E27FC236}">
                <a16:creationId xmlns:a16="http://schemas.microsoft.com/office/drawing/2014/main" id="{90C44258-6151-4137-B8C2-9A01BC2A188F}"/>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E3D4B6DF-29E6-C46C-63E3-8B89F6FB4040}"/>
              </a:ext>
            </a:extLst>
          </p:cNvPr>
          <p:cNvGraphicFramePr>
            <a:graphicFrameLocks/>
          </p:cNvGraphicFramePr>
          <p:nvPr>
            <p:extLst>
              <p:ext uri="{D42A27DB-BD31-4B8C-83A1-F6EECF244321}">
                <p14:modId xmlns:p14="http://schemas.microsoft.com/office/powerpoint/2010/main" val="426470952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"Biostimulants contain substances or microorganisms whose marketed function when applied to plants or in the root zone is to stimulate natural processes to enhance nutrient uptake, nutrient use efficiency, tolerance to environmental stress, and/or crop quality. Examples include seaweed extracts, humic/fulvic acid, plant hormones, beneficial bacteria, or fungi, but not Bio-Pesticide products. Did you use a biostimulant product on your malt barley in the 2023 season?</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growers who used a biostimulant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755049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20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General Fertilizer Practices</a:t>
            </a:r>
          </a:p>
        </p:txBody>
      </p:sp>
      <p:pic>
        <p:nvPicPr>
          <p:cNvPr id="25" name="Picture 24" descr="Asset 7.png"/>
          <p:cNvPicPr>
            <a:picLocks noChangeAspect="1"/>
          </p:cNvPicPr>
          <p:nvPr/>
        </p:nvPicPr>
        <p:blipFill>
          <a:blip r:embed="rId4" cstate="print"/>
          <a:stretch>
            <a:fillRect/>
          </a:stretch>
        </p:blipFill>
        <p:spPr>
          <a:xfrm>
            <a:off x="1017464" y="5442069"/>
            <a:ext cx="301752" cy="301752"/>
          </a:xfrm>
          <a:prstGeom prst="rect">
            <a:avLst/>
          </a:prstGeom>
        </p:spPr>
      </p:pic>
      <p:sp>
        <p:nvSpPr>
          <p:cNvPr id="75" name="TextBox 74">
            <a:hlinkClick r:id="rId5" action="ppaction://hlinksldjump"/>
          </p:cNvPr>
          <p:cNvSpPr txBox="1"/>
          <p:nvPr/>
        </p:nvSpPr>
        <p:spPr>
          <a:xfrm>
            <a:off x="125412" y="956887"/>
            <a:ext cx="329184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Sources of Fertilizer Advice</a:t>
            </a:r>
          </a:p>
        </p:txBody>
      </p:sp>
      <p:sp>
        <p:nvSpPr>
          <p:cNvPr id="77" name="TextBox 76">
            <a:hlinkClick r:id="rId6" action="ppaction://hlinksldjump"/>
          </p:cNvPr>
          <p:cNvSpPr txBox="1"/>
          <p:nvPr/>
        </p:nvSpPr>
        <p:spPr>
          <a:xfrm>
            <a:off x="125412" y="112295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Nitrogen</a:t>
            </a:r>
          </a:p>
        </p:txBody>
      </p:sp>
      <p:sp>
        <p:nvSpPr>
          <p:cNvPr id="80" name="TextBox 79">
            <a:hlinkClick r:id="rId7" action="ppaction://hlinksldjump"/>
          </p:cNvPr>
          <p:cNvSpPr txBox="1"/>
          <p:nvPr/>
        </p:nvSpPr>
        <p:spPr>
          <a:xfrm>
            <a:off x="125412" y="145509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P, K and S</a:t>
            </a:r>
          </a:p>
        </p:txBody>
      </p:sp>
      <p:sp>
        <p:nvSpPr>
          <p:cNvPr id="100" name="Rectangle 29"/>
          <p:cNvSpPr>
            <a:spLocks noChangeArrowheads="1"/>
          </p:cNvSpPr>
          <p:nvPr/>
        </p:nvSpPr>
        <p:spPr bwMode="auto">
          <a:xfrm>
            <a:off x="5393796" y="1473201"/>
            <a:ext cx="6795029" cy="377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Where do farmers get advice about fertilizer management?</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often do they do soil testing?</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do soil testing for nitrogen every year?</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familiar are farmers with the 4R nutrient stewardship program?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believe that they comply with 4R nutrient stewardship guidelines?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working with a 4R Designated Agronomist or a 4R Nutrient Management Specialty CCA?</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have a 4R Plan in place? What are the benefits?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have a 4R Plan for their farm?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adopt 4R practices?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sources that farmers would use to get information about the 4R program?</a:t>
            </a:r>
          </a:p>
        </p:txBody>
      </p:sp>
      <p:sp>
        <p:nvSpPr>
          <p:cNvPr id="45" name="Rounded Rectangle 44"/>
          <p:cNvSpPr/>
          <p:nvPr/>
        </p:nvSpPr>
        <p:spPr>
          <a:xfrm>
            <a:off x="49212" y="986810"/>
            <a:ext cx="91440" cy="2743200"/>
          </a:xfrm>
          <a:prstGeom prst="roundRect">
            <a:avLst/>
          </a:prstGeom>
          <a:solidFill>
            <a:srgbClr val="60504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68317"/>
                <a:ext cx="1770184" cy="1343025"/>
                <a:chOff x="10191628" y="2368317"/>
                <a:chExt cx="1770184" cy="1343025"/>
              </a:xfrm>
            </p:grpSpPr>
            <p:sp>
              <p:nvSpPr>
                <p:cNvPr id="31" name="TextBox 30"/>
                <p:cNvSpPr txBox="1"/>
                <p:nvPr/>
              </p:nvSpPr>
              <p:spPr>
                <a:xfrm>
                  <a:off x="10191628" y="3261988"/>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6831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42" name="TextBox 41">
            <a:hlinkClick r:id="rId9" action="ppaction://hlinksldjump"/>
          </p:cNvPr>
          <p:cNvSpPr txBox="1"/>
          <p:nvPr/>
        </p:nvSpPr>
        <p:spPr>
          <a:xfrm>
            <a:off x="125412" y="228544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Familiarity with 4R Concept</a:t>
            </a:r>
          </a:p>
        </p:txBody>
      </p:sp>
      <p:sp>
        <p:nvSpPr>
          <p:cNvPr id="46" name="TextBox 45">
            <a:hlinkClick r:id="rId10" action="ppaction://hlinksldjump"/>
          </p:cNvPr>
          <p:cNvSpPr txBox="1"/>
          <p:nvPr/>
        </p:nvSpPr>
        <p:spPr>
          <a:xfrm>
            <a:off x="125412" y="3276600"/>
            <a:ext cx="329184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Fee to Prepare 4R Plan</a:t>
            </a:r>
            <a:endParaRPr lang="en-CA" sz="1100" dirty="0">
              <a:solidFill>
                <a:schemeClr val="bg1"/>
              </a:solidFill>
              <a:latin typeface="Calibri Light" pitchFamily="34" charset="0"/>
              <a:cs typeface="Calibri Light" pitchFamily="34" charset="0"/>
            </a:endParaRPr>
          </a:p>
        </p:txBody>
      </p:sp>
      <p:sp>
        <p:nvSpPr>
          <p:cNvPr id="78" name="TextBox 77">
            <a:hlinkClick r:id="rId11" action="ppaction://hlinksldjump"/>
          </p:cNvPr>
          <p:cNvSpPr txBox="1"/>
          <p:nvPr/>
        </p:nvSpPr>
        <p:spPr>
          <a:xfrm>
            <a:off x="125412" y="128902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for Not Soil Testing for N Every Year</a:t>
            </a:r>
          </a:p>
        </p:txBody>
      </p:sp>
      <p:sp>
        <p:nvSpPr>
          <p:cNvPr id="50" name="TextBox 49">
            <a:hlinkClick r:id="rId12" action="ppaction://hlinksldjump"/>
          </p:cNvPr>
          <p:cNvSpPr txBox="1"/>
          <p:nvPr/>
        </p:nvSpPr>
        <p:spPr>
          <a:xfrm>
            <a:off x="125412" y="162116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Micronutrients</a:t>
            </a:r>
          </a:p>
        </p:txBody>
      </p:sp>
      <p:sp>
        <p:nvSpPr>
          <p:cNvPr id="51" name="TextBox 50">
            <a:hlinkClick r:id="rId13" action="ppaction://hlinksldjump"/>
          </p:cNvPr>
          <p:cNvSpPr txBox="1"/>
          <p:nvPr/>
        </p:nvSpPr>
        <p:spPr>
          <a:xfrm>
            <a:off x="125412" y="178723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Electrical Conductivity</a:t>
            </a:r>
          </a:p>
        </p:txBody>
      </p:sp>
      <p:sp>
        <p:nvSpPr>
          <p:cNvPr id="52" name="TextBox 51">
            <a:hlinkClick r:id="rId14" action="ppaction://hlinksldjump"/>
          </p:cNvPr>
          <p:cNvSpPr txBox="1"/>
          <p:nvPr/>
        </p:nvSpPr>
        <p:spPr>
          <a:xfrm>
            <a:off x="125412" y="195330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Organic Matter</a:t>
            </a:r>
          </a:p>
        </p:txBody>
      </p:sp>
      <p:sp>
        <p:nvSpPr>
          <p:cNvPr id="53" name="TextBox 52">
            <a:hlinkClick r:id="rId15" action="ppaction://hlinksldjump"/>
          </p:cNvPr>
          <p:cNvSpPr txBox="1"/>
          <p:nvPr/>
        </p:nvSpPr>
        <p:spPr>
          <a:xfrm>
            <a:off x="125412" y="211937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pH</a:t>
            </a:r>
          </a:p>
        </p:txBody>
      </p:sp>
      <p:sp>
        <p:nvSpPr>
          <p:cNvPr id="56" name="TextBox 55">
            <a:hlinkClick r:id="rId16" action="ppaction://hlinksldjump"/>
          </p:cNvPr>
          <p:cNvSpPr txBox="1"/>
          <p:nvPr/>
        </p:nvSpPr>
        <p:spPr>
          <a:xfrm>
            <a:off x="125412" y="2451517"/>
            <a:ext cx="329184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Believe They Comply With 4R</a:t>
            </a:r>
          </a:p>
        </p:txBody>
      </p:sp>
      <p:sp>
        <p:nvSpPr>
          <p:cNvPr id="57" name="TextBox 56">
            <a:hlinkClick r:id="rId17" action="ppaction://hlinksldjump"/>
          </p:cNvPr>
          <p:cNvSpPr txBox="1"/>
          <p:nvPr/>
        </p:nvSpPr>
        <p:spPr>
          <a:xfrm>
            <a:off x="125412" y="2617587"/>
            <a:ext cx="329184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Work With A 4R Designated Agronomist</a:t>
            </a:r>
          </a:p>
        </p:txBody>
      </p:sp>
      <p:sp>
        <p:nvSpPr>
          <p:cNvPr id="58" name="TextBox 57">
            <a:hlinkClick r:id="rId18" action="ppaction://hlinksldjump"/>
          </p:cNvPr>
          <p:cNvSpPr txBox="1"/>
          <p:nvPr/>
        </p:nvSpPr>
        <p:spPr>
          <a:xfrm>
            <a:off x="125412" y="294972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Benefits Of Having A 4R Plan In Place</a:t>
            </a:r>
          </a:p>
        </p:txBody>
      </p:sp>
      <p:sp>
        <p:nvSpPr>
          <p:cNvPr id="59" name="TextBox 58">
            <a:hlinkClick r:id="rId19" action="ppaction://hlinksldjump"/>
          </p:cNvPr>
          <p:cNvSpPr txBox="1"/>
          <p:nvPr/>
        </p:nvSpPr>
        <p:spPr>
          <a:xfrm>
            <a:off x="125412" y="311579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For Not Putting A 4R Plan In Place</a:t>
            </a:r>
          </a:p>
        </p:txBody>
      </p:sp>
      <p:sp>
        <p:nvSpPr>
          <p:cNvPr id="60" name="TextBox 59">
            <a:hlinkClick r:id="rId20" action="ppaction://hlinksldjump"/>
          </p:cNvPr>
          <p:cNvSpPr txBox="1"/>
          <p:nvPr/>
        </p:nvSpPr>
        <p:spPr>
          <a:xfrm>
            <a:off x="125412" y="2783657"/>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Growers Who Have A 4R Plan In Place</a:t>
            </a:r>
          </a:p>
        </p:txBody>
      </p:sp>
      <p:sp>
        <p:nvSpPr>
          <p:cNvPr id="61" name="TextBox 60">
            <a:hlinkClick r:id="rId21" action="ppaction://hlinksldjump"/>
            <a:extLst>
              <a:ext uri="{FF2B5EF4-FFF2-40B4-BE49-F238E27FC236}">
                <a16:creationId xmlns:a16="http://schemas.microsoft.com/office/drawing/2014/main" id="{67EC48B4-1EBE-4B76-BF1D-9617A838872F}"/>
              </a:ext>
            </a:extLst>
          </p:cNvPr>
          <p:cNvSpPr txBox="1"/>
          <p:nvPr/>
        </p:nvSpPr>
        <p:spPr>
          <a:xfrm>
            <a:off x="125412" y="3429000"/>
            <a:ext cx="329184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Sources of Fertilizer Information</a:t>
            </a:r>
          </a:p>
        </p:txBody>
      </p:sp>
      <p:sp>
        <p:nvSpPr>
          <p:cNvPr id="3" name="TextBox 2">
            <a:hlinkClick r:id="rId22" action="ppaction://hlinksldjump"/>
            <a:extLst>
              <a:ext uri="{FF2B5EF4-FFF2-40B4-BE49-F238E27FC236}">
                <a16:creationId xmlns:a16="http://schemas.microsoft.com/office/drawing/2014/main" id="{6AD13613-D91B-2C05-6C47-DC29B998D88F}"/>
              </a:ext>
            </a:extLst>
          </p:cNvPr>
          <p:cNvSpPr txBox="1"/>
          <p:nvPr/>
        </p:nvSpPr>
        <p:spPr>
          <a:xfrm>
            <a:off x="125412" y="3581400"/>
            <a:ext cx="329184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Programs Used to Measure Environmental Footprint </a:t>
            </a:r>
          </a:p>
        </p:txBody>
      </p:sp>
    </p:spTree>
    <p:extLst>
      <p:ext uri="{BB962C8B-B14F-4D97-AF65-F5344CB8AC3E}">
        <p14:creationId xmlns:p14="http://schemas.microsoft.com/office/powerpoint/2010/main" val="26580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F155BA-1D41-F020-0E18-027112F12F50}"/>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7420640" y="2418160"/>
            <a:ext cx="2388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32% of barley growers indicated that they rely on advice from their retailer.</a:t>
            </a:r>
          </a:p>
        </p:txBody>
      </p:sp>
      <p:sp>
        <p:nvSpPr>
          <p:cNvPr id="11" name="TextBox 10"/>
          <p:cNvSpPr txBox="1"/>
          <p:nvPr/>
        </p:nvSpPr>
        <p:spPr>
          <a:xfrm>
            <a:off x="8151812" y="1398759"/>
            <a:ext cx="21261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Just over a third of barley growers say they used an independent crop advisor.</a:t>
            </a:r>
          </a:p>
        </p:txBody>
      </p:sp>
      <p:graphicFrame>
        <p:nvGraphicFramePr>
          <p:cNvPr id="3" name="Object 2">
            <a:extLst>
              <a:ext uri="{FF2B5EF4-FFF2-40B4-BE49-F238E27FC236}">
                <a16:creationId xmlns:a16="http://schemas.microsoft.com/office/drawing/2014/main" id="{241CFDEE-A59F-1919-C987-B356C3F390FF}"/>
              </a:ext>
            </a:extLst>
          </p:cNvPr>
          <p:cNvGraphicFramePr>
            <a:graphicFrameLocks/>
          </p:cNvGraphicFramePr>
          <p:nvPr>
            <p:extLst>
              <p:ext uri="{D42A27DB-BD31-4B8C-83A1-F6EECF244321}">
                <p14:modId xmlns:p14="http://schemas.microsoft.com/office/powerpoint/2010/main" val="169417222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a:t>
            </a:r>
            <a:r>
              <a:rPr lang="en-US" dirty="0"/>
              <a:t>id you use any of the following for your decisions about fertilizer and nutrient management? </a:t>
            </a:r>
            <a:r>
              <a:rPr lang="en-CA" dirty="0"/>
              <a:t>(Please check all that apply)</a:t>
            </a:r>
            <a:r>
              <a:rPr lang="en-US" dirty="0"/>
              <a:t>”</a:t>
            </a:r>
          </a:p>
          <a:p>
            <a:r>
              <a:rPr lang="en-CA" dirty="0"/>
              <a:t>The chart illustrates the % of total respondents who indicated that they use each source when making decisions about their fertilizer program.</a:t>
            </a:r>
          </a:p>
        </p:txBody>
      </p:sp>
    </p:spTree>
    <p:extLst>
      <p:ext uri="{BB962C8B-B14F-4D97-AF65-F5344CB8AC3E}">
        <p14:creationId xmlns:p14="http://schemas.microsoft.com/office/powerpoint/2010/main" val="416751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1DCF-324E-6613-40B8-D92B349E5DCA}"/>
              </a:ext>
            </a:extLst>
          </p:cNvPr>
          <p:cNvPicPr>
            <a:picLocks noChangeAspect="1"/>
          </p:cNvPicPr>
          <p:nvPr/>
        </p:nvPicPr>
        <p:blipFill>
          <a:blip r:embed="rId3"/>
          <a:stretch>
            <a:fillRect/>
          </a:stretch>
        </p:blipFill>
        <p:spPr>
          <a:xfrm>
            <a:off x="2654778" y="826045"/>
            <a:ext cx="894905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“Did you use any of the following for your decisions about fertilizer and nutrient management?  (Please check all that apply.)”</a:t>
            </a:r>
          </a:p>
          <a:p>
            <a:r>
              <a:rPr lang="en-CA" dirty="0"/>
              <a:t>Separately by farm size, age category and 4R program familiarity, the graphs illustrate the % of total respondents who get advice about fertilizer management from each source.</a:t>
            </a:r>
          </a:p>
        </p:txBody>
      </p:sp>
    </p:spTree>
    <p:extLst>
      <p:ext uri="{BB962C8B-B14F-4D97-AF65-F5344CB8AC3E}">
        <p14:creationId xmlns:p14="http://schemas.microsoft.com/office/powerpoint/2010/main" val="900866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C4033AB-69E9-6BFC-433C-AB402A847694}"/>
              </a:ext>
            </a:extLst>
          </p:cNvPr>
          <p:cNvPicPr>
            <a:picLocks noChangeAspect="1"/>
          </p:cNvPicPr>
          <p:nvPr/>
        </p:nvPicPr>
        <p:blipFill>
          <a:blip r:embed="rId3"/>
          <a:stretch>
            <a:fillRect/>
          </a:stretch>
        </p:blipFill>
        <p:spPr>
          <a:xfrm>
            <a:off x="2662537" y="826045"/>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Nitrogen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graphicFrame>
        <p:nvGraphicFramePr>
          <p:cNvPr id="4" name="Object 3">
            <a:extLst>
              <a:ext uri="{FF2B5EF4-FFF2-40B4-BE49-F238E27FC236}">
                <a16:creationId xmlns:a16="http://schemas.microsoft.com/office/drawing/2014/main" id="{A521085A-C40B-7A85-149D-F8B5A7A15DE5}"/>
              </a:ext>
            </a:extLst>
          </p:cNvPr>
          <p:cNvGraphicFramePr>
            <a:graphicFrameLocks/>
          </p:cNvGraphicFramePr>
          <p:nvPr>
            <p:extLst>
              <p:ext uri="{D42A27DB-BD31-4B8C-83A1-F6EECF244321}">
                <p14:modId xmlns:p14="http://schemas.microsoft.com/office/powerpoint/2010/main" val="215189698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26" name="Picture 25" descr="Asset 17.png">
            <a:extLst>
              <a:ext uri="{FF2B5EF4-FFF2-40B4-BE49-F238E27FC236}">
                <a16:creationId xmlns:a16="http://schemas.microsoft.com/office/drawing/2014/main" id="{EF6E7089-F24B-EB5F-F53B-17DDBABDDECC}"/>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5" name="Isosceles Triangle 4">
            <a:extLst>
              <a:ext uri="{FF2B5EF4-FFF2-40B4-BE49-F238E27FC236}">
                <a16:creationId xmlns:a16="http://schemas.microsoft.com/office/drawing/2014/main" id="{3FC00D59-6D6B-2689-6C7A-E02087604F24}"/>
              </a:ext>
            </a:extLst>
          </p:cNvPr>
          <p:cNvSpPr/>
          <p:nvPr/>
        </p:nvSpPr>
        <p:spPr>
          <a:xfrm>
            <a:off x="10468228" y="151212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3" name="TextBox 2">
            <a:extLst>
              <a:ext uri="{FF2B5EF4-FFF2-40B4-BE49-F238E27FC236}">
                <a16:creationId xmlns:a16="http://schemas.microsoft.com/office/drawing/2014/main" id="{CA0D56EE-AA06-654C-7688-64BC1C9C450A}"/>
              </a:ext>
            </a:extLst>
          </p:cNvPr>
          <p:cNvSpPr txBox="1"/>
          <p:nvPr/>
        </p:nvSpPr>
        <p:spPr>
          <a:xfrm>
            <a:off x="9752012" y="1707578"/>
            <a:ext cx="14859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59% of growers said they test for nitrogen every year.</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or 5 years, e) less often than every 4 or 5 years, or f) never?” </a:t>
            </a:r>
          </a:p>
          <a:p>
            <a:r>
              <a:rPr lang="en-CA" dirty="0"/>
              <a:t>The chart illustrates the % of total respondents who reported each frequency of soil testing for nitrogen in each year.</a:t>
            </a:r>
          </a:p>
        </p:txBody>
      </p:sp>
    </p:spTree>
    <p:extLst>
      <p:ext uri="{BB962C8B-B14F-4D97-AF65-F5344CB8AC3E}">
        <p14:creationId xmlns:p14="http://schemas.microsoft.com/office/powerpoint/2010/main" val="416485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CE357C-2F42-D52E-C8B2-54180C3F9943}"/>
              </a:ext>
            </a:extLst>
          </p:cNvPr>
          <p:cNvPicPr>
            <a:picLocks noChangeAspect="1"/>
          </p:cNvPicPr>
          <p:nvPr/>
        </p:nvPicPr>
        <p:blipFill>
          <a:blip r:embed="rId3"/>
          <a:stretch>
            <a:fillRect/>
          </a:stretch>
        </p:blipFill>
        <p:spPr>
          <a:xfrm>
            <a:off x="2507253" y="839859"/>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Nitrogen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3" name="TextBox 2">
            <a:extLst>
              <a:ext uri="{FF2B5EF4-FFF2-40B4-BE49-F238E27FC236}">
                <a16:creationId xmlns:a16="http://schemas.microsoft.com/office/drawing/2014/main" id="{CA0D56EE-AA06-654C-7688-64BC1C9C450A}"/>
              </a:ext>
            </a:extLst>
          </p:cNvPr>
          <p:cNvSpPr txBox="1"/>
          <p:nvPr/>
        </p:nvSpPr>
        <p:spPr>
          <a:xfrm>
            <a:off x="4616068" y="2859024"/>
            <a:ext cx="14859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59% of growers said they test for nitrogen every year.</a:t>
            </a:r>
          </a:p>
        </p:txBody>
      </p:sp>
      <p:sp>
        <p:nvSpPr>
          <p:cNvPr id="5" name="TextBox 4">
            <a:extLst>
              <a:ext uri="{FF2B5EF4-FFF2-40B4-BE49-F238E27FC236}">
                <a16:creationId xmlns:a16="http://schemas.microsoft.com/office/drawing/2014/main" id="{A1AEF31B-0310-9C8B-532B-C56FAB550640}"/>
              </a:ext>
            </a:extLst>
          </p:cNvPr>
          <p:cNvSpPr txBox="1"/>
          <p:nvPr/>
        </p:nvSpPr>
        <p:spPr>
          <a:xfrm>
            <a:off x="10437812" y="2859024"/>
            <a:ext cx="16383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and those very familiar with 4R were more likely to test for N every year.</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or 5 years, e) less often than every 4 or 5 years, or f) never?” </a:t>
            </a:r>
          </a:p>
          <a:p>
            <a:r>
              <a:rPr lang="en-CA" dirty="0"/>
              <a:t>The graph on the left illustrates the % of total respondents who do soil testing for nitrogen at each frequency level.  Separately by farm size, age category and 4R familiarity, the graph on the right illustrates the % of total respondents who soil test for nitrogen every year.</a:t>
            </a:r>
          </a:p>
        </p:txBody>
      </p:sp>
    </p:spTree>
    <p:extLst>
      <p:ext uri="{BB962C8B-B14F-4D97-AF65-F5344CB8AC3E}">
        <p14:creationId xmlns:p14="http://schemas.microsoft.com/office/powerpoint/2010/main" val="2661454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EBA757-1A6E-E6F8-C0A0-21F9A754674E}"/>
              </a:ext>
            </a:extLst>
          </p:cNvPr>
          <p:cNvPicPr>
            <a:picLocks noChangeAspect="1"/>
          </p:cNvPicPr>
          <p:nvPr/>
        </p:nvPicPr>
        <p:blipFill>
          <a:blip r:embed="rId3"/>
          <a:stretch>
            <a:fillRect/>
          </a:stretch>
        </p:blipFill>
        <p:spPr>
          <a:xfrm>
            <a:off x="2653093" y="829089"/>
            <a:ext cx="8952423" cy="57551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Soil Testing for Nitrogen Every Year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TextBox 8">
            <a:extLst>
              <a:ext uri="{FF2B5EF4-FFF2-40B4-BE49-F238E27FC236}">
                <a16:creationId xmlns:a16="http://schemas.microsoft.com/office/drawing/2014/main" id="{02E42557-19A6-410D-8110-1BF2D8F2593C}"/>
              </a:ext>
            </a:extLst>
          </p:cNvPr>
          <p:cNvSpPr txBox="1"/>
          <p:nvPr/>
        </p:nvSpPr>
        <p:spPr>
          <a:xfrm>
            <a:off x="7923212" y="1255635"/>
            <a:ext cx="170995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Cost is the main reason for not testing for nitrogen every year.</a:t>
            </a:r>
          </a:p>
        </p:txBody>
      </p:sp>
      <p:graphicFrame>
        <p:nvGraphicFramePr>
          <p:cNvPr id="3" name="Object 2">
            <a:extLst>
              <a:ext uri="{FF2B5EF4-FFF2-40B4-BE49-F238E27FC236}">
                <a16:creationId xmlns:a16="http://schemas.microsoft.com/office/drawing/2014/main" id="{59776EEE-4AF2-3EFB-4D70-2A5BB109508F}"/>
              </a:ext>
            </a:extLst>
          </p:cNvPr>
          <p:cNvGraphicFramePr>
            <a:graphicFrameLocks/>
          </p:cNvGraphicFramePr>
          <p:nvPr>
            <p:extLst>
              <p:ext uri="{D42A27DB-BD31-4B8C-83A1-F6EECF244321}">
                <p14:modId xmlns:p14="http://schemas.microsoft.com/office/powerpoint/2010/main" val="235452502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soil test for nitrogen every year were asked: “Please tell us what keeps you from soil testing for nitrogen every year.  (Check all that apply.) “</a:t>
            </a:r>
          </a:p>
          <a:p>
            <a:r>
              <a:rPr lang="en-CA" dirty="0"/>
              <a:t>The graph illustrates the % of those respondents who do not soil test for nitrogen every year who reported each reason for not soil testing every year.</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4">
            <a:extLst>
              <a:ext uri="{FF2B5EF4-FFF2-40B4-BE49-F238E27FC236}">
                <a16:creationId xmlns:a16="http://schemas.microsoft.com/office/drawing/2014/main" id="{804F9985-9F29-4C09-8785-F8750B83A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696" y="493444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4">
            <a:extLst>
              <a:ext uri="{FF2B5EF4-FFF2-40B4-BE49-F238E27FC236}">
                <a16:creationId xmlns:a16="http://schemas.microsoft.com/office/drawing/2014/main" id="{4F1EFA74-EE9C-400A-9A61-793AA985A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330" y="421250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a:extLst>
              <a:ext uri="{FF2B5EF4-FFF2-40B4-BE49-F238E27FC236}">
                <a16:creationId xmlns:a16="http://schemas.microsoft.com/office/drawing/2014/main" id="{AAD21454-1EB5-43C5-BAE6-F44FD24E7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688" y="239114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5CC3376B-59EE-48EC-9856-0EDA36323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018" y="203570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53A95178-93BC-4F58-BA2A-EEA66D034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686" y="348299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4">
            <a:extLst>
              <a:ext uri="{FF2B5EF4-FFF2-40B4-BE49-F238E27FC236}">
                <a16:creationId xmlns:a16="http://schemas.microsoft.com/office/drawing/2014/main" id="{6903383C-7532-4A5F-BF50-BA298737F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028" y="566679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E1F0AEA9-E0F2-5CA8-69F3-3BE6126423DE}"/>
              </a:ext>
            </a:extLst>
          </p:cNvPr>
          <p:cNvPicPr>
            <a:picLocks noChangeAspect="1"/>
          </p:cNvPicPr>
          <p:nvPr/>
        </p:nvPicPr>
        <p:blipFill>
          <a:blip r:embed="rId4"/>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Feed Barley in 2023 (% of Volume)</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3" name="Picture 2">
            <a:extLst>
              <a:ext uri="{FF2B5EF4-FFF2-40B4-BE49-F238E27FC236}">
                <a16:creationId xmlns:a16="http://schemas.microsoft.com/office/drawing/2014/main" id="{71F8AB71-66B3-11B6-0F2F-40C0982C8160}"/>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B6EAEDE-F539-3B5B-25E7-1511B9CAE04C}"/>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Potassium (K₂O) volume that was applied by farm size, age and 4R program familiarity.</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522062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C50C8D-0650-BE04-3C46-DA13B34E0410}"/>
              </a:ext>
            </a:extLst>
          </p:cNvPr>
          <p:cNvPicPr>
            <a:picLocks noChangeAspect="1"/>
          </p:cNvPicPr>
          <p:nvPr/>
        </p:nvPicPr>
        <p:blipFill>
          <a:blip r:embed="rId3"/>
          <a:stretch>
            <a:fillRect/>
          </a:stretch>
        </p:blipFill>
        <p:spPr>
          <a:xfrm>
            <a:off x="2679001" y="836663"/>
            <a:ext cx="8900607" cy="573998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Phosphorus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2" name="Picture 11" descr="Asset 17.png"/>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E3068EE1-5C92-9389-0D4A-7F19D6233C3B}"/>
              </a:ext>
            </a:extLst>
          </p:cNvPr>
          <p:cNvGraphicFramePr>
            <a:graphicFrameLocks/>
          </p:cNvGraphicFramePr>
          <p:nvPr>
            <p:extLst>
              <p:ext uri="{D42A27DB-BD31-4B8C-83A1-F6EECF244321}">
                <p14:modId xmlns:p14="http://schemas.microsoft.com/office/powerpoint/2010/main" val="58121509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5" name="Isosceles Triangle 4">
            <a:extLst>
              <a:ext uri="{FF2B5EF4-FFF2-40B4-BE49-F238E27FC236}">
                <a16:creationId xmlns:a16="http://schemas.microsoft.com/office/drawing/2014/main" id="{CF0559F2-ACB3-DC97-5BD8-D0C7CF4C0C43}"/>
              </a:ext>
            </a:extLst>
          </p:cNvPr>
          <p:cNvSpPr/>
          <p:nvPr/>
        </p:nvSpPr>
        <p:spPr>
          <a:xfrm>
            <a:off x="10468228" y="151212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9" name="TextBox 8">
            <a:extLst>
              <a:ext uri="{FF2B5EF4-FFF2-40B4-BE49-F238E27FC236}">
                <a16:creationId xmlns:a16="http://schemas.microsoft.com/office/drawing/2014/main" id="{A7A7EB99-57E4-7AC4-B8AC-946D6F9FC240}"/>
              </a:ext>
            </a:extLst>
          </p:cNvPr>
          <p:cNvSpPr txBox="1"/>
          <p:nvPr/>
        </p:nvSpPr>
        <p:spPr>
          <a:xfrm>
            <a:off x="9675812" y="1707578"/>
            <a:ext cx="15621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59% of growers said they test for phosphorus every year.</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or 5 years, e) less often than every 4 or 5 years, or f) never?” </a:t>
            </a:r>
          </a:p>
          <a:p>
            <a:r>
              <a:rPr lang="en-CA" dirty="0"/>
              <a:t>The chart illustrates the % of total respondents who reported each frequency of soil testing for Phosphorus in each year.</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1C94CE-9F1F-BE04-C869-01FAEAECFC46}"/>
              </a:ext>
            </a:extLst>
          </p:cNvPr>
          <p:cNvPicPr>
            <a:picLocks noChangeAspect="1"/>
          </p:cNvPicPr>
          <p:nvPr/>
        </p:nvPicPr>
        <p:blipFill>
          <a:blip r:embed="rId3"/>
          <a:stretch>
            <a:fillRect/>
          </a:stretch>
        </p:blipFill>
        <p:spPr>
          <a:xfrm>
            <a:off x="2671843" y="864243"/>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Phosphorus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3" name="TextBox 2">
            <a:extLst>
              <a:ext uri="{FF2B5EF4-FFF2-40B4-BE49-F238E27FC236}">
                <a16:creationId xmlns:a16="http://schemas.microsoft.com/office/drawing/2014/main" id="{16DC55D4-6DB2-D666-70E6-F90BEB66F930}"/>
              </a:ext>
            </a:extLst>
          </p:cNvPr>
          <p:cNvSpPr txBox="1"/>
          <p:nvPr/>
        </p:nvSpPr>
        <p:spPr>
          <a:xfrm>
            <a:off x="5146503" y="3530554"/>
            <a:ext cx="189581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83% of growers say they test for Phosphorous at least every 3 years.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or 5 years, e) less often than every 4 or 5 years, or f) never?” </a:t>
            </a:r>
          </a:p>
          <a:p>
            <a:r>
              <a:rPr lang="en-CA" dirty="0"/>
              <a:t>The graph on the left illustrates the % of total respondents who do soil testing for phosphorus at each frequency level.  Separately by farm size, age category and 4R familiarity, the graph on the right illustrates the % of total respondents who soil test for phosphorus at least every 3 years.</a:t>
            </a:r>
          </a:p>
        </p:txBody>
      </p:sp>
    </p:spTree>
    <p:extLst>
      <p:ext uri="{BB962C8B-B14F-4D97-AF65-F5344CB8AC3E}">
        <p14:creationId xmlns:p14="http://schemas.microsoft.com/office/powerpoint/2010/main" val="455529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3DBDA8-0C40-1866-6371-76D14399CB0D}"/>
              </a:ext>
            </a:extLst>
          </p:cNvPr>
          <p:cNvPicPr>
            <a:picLocks noChangeAspect="1"/>
          </p:cNvPicPr>
          <p:nvPr/>
        </p:nvPicPr>
        <p:blipFill>
          <a:blip r:embed="rId3"/>
          <a:stretch>
            <a:fillRect/>
          </a:stretch>
        </p:blipFill>
        <p:spPr>
          <a:xfrm>
            <a:off x="2662537" y="826045"/>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Potassium</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2" name="Picture 11" descr="Asset 17.png"/>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016A43FD-3755-B83B-E771-5ACA1095EC73}"/>
              </a:ext>
            </a:extLst>
          </p:cNvPr>
          <p:cNvGraphicFramePr>
            <a:graphicFrameLocks/>
          </p:cNvGraphicFramePr>
          <p:nvPr>
            <p:extLst>
              <p:ext uri="{D42A27DB-BD31-4B8C-83A1-F6EECF244321}">
                <p14:modId xmlns:p14="http://schemas.microsoft.com/office/powerpoint/2010/main" val="345576880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or 5 years, e) less often than every 4 or 5 years, or f) never?” </a:t>
            </a:r>
          </a:p>
          <a:p>
            <a:r>
              <a:rPr lang="en-CA" dirty="0"/>
              <a:t>The chart illustrates the % of total respondents who reported each frequency of soil testing for Potassium in each year.</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9F9C3-D82C-9080-EBBE-E8E09E84AF61}"/>
              </a:ext>
            </a:extLst>
          </p:cNvPr>
          <p:cNvPicPr>
            <a:picLocks noChangeAspect="1"/>
          </p:cNvPicPr>
          <p:nvPr/>
        </p:nvPicPr>
        <p:blipFill>
          <a:blip r:embed="rId3"/>
          <a:stretch>
            <a:fillRect/>
          </a:stretch>
        </p:blipFill>
        <p:spPr>
          <a:xfrm>
            <a:off x="2534685" y="862636"/>
            <a:ext cx="9059441" cy="58160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Potassium</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3" name="TextBox 2">
            <a:extLst>
              <a:ext uri="{FF2B5EF4-FFF2-40B4-BE49-F238E27FC236}">
                <a16:creationId xmlns:a16="http://schemas.microsoft.com/office/drawing/2014/main" id="{0A752807-679E-B426-A052-6E0E2C06EBFB}"/>
              </a:ext>
            </a:extLst>
          </p:cNvPr>
          <p:cNvSpPr txBox="1"/>
          <p:nvPr/>
        </p:nvSpPr>
        <p:spPr>
          <a:xfrm>
            <a:off x="4982875" y="2362200"/>
            <a:ext cx="156873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83% of growers soil test for K at least every 3 years.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or 5 years, e) less often than every 4 or 5 years, or f) never?” </a:t>
            </a:r>
          </a:p>
          <a:p>
            <a:r>
              <a:rPr lang="en-CA" dirty="0"/>
              <a:t>The graph on the left illustrates the % of total respondents who do soil testing for potassium at each frequency level.  Separately by farm size, age category and 4R familiarity, the graph on the right illustrates the % of total respondents who soil test for potassium at least every 3 years.</a:t>
            </a:r>
          </a:p>
        </p:txBody>
      </p:sp>
    </p:spTree>
    <p:extLst>
      <p:ext uri="{BB962C8B-B14F-4D97-AF65-F5344CB8AC3E}">
        <p14:creationId xmlns:p14="http://schemas.microsoft.com/office/powerpoint/2010/main" val="2055911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871E7B-D683-628B-5754-DF6A79CBCB6C}"/>
              </a:ext>
            </a:extLst>
          </p:cNvPr>
          <p:cNvPicPr>
            <a:picLocks noChangeAspect="1"/>
          </p:cNvPicPr>
          <p:nvPr/>
        </p:nvPicPr>
        <p:blipFill>
          <a:blip r:embed="rId3"/>
          <a:stretch>
            <a:fillRect/>
          </a:stretch>
        </p:blipFill>
        <p:spPr>
          <a:xfrm>
            <a:off x="2662537" y="826045"/>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Sulphur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3" name="Picture 2" descr="Asset 17.png">
            <a:extLst>
              <a:ext uri="{FF2B5EF4-FFF2-40B4-BE49-F238E27FC236}">
                <a16:creationId xmlns:a16="http://schemas.microsoft.com/office/drawing/2014/main" id="{2A41DF50-89CC-511E-B278-06CF9C9E5D16}"/>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9" name="Object 8">
            <a:extLst>
              <a:ext uri="{FF2B5EF4-FFF2-40B4-BE49-F238E27FC236}">
                <a16:creationId xmlns:a16="http://schemas.microsoft.com/office/drawing/2014/main" id="{53EE57BE-74B5-1B1F-545E-0C2E98C2CC58}"/>
              </a:ext>
            </a:extLst>
          </p:cNvPr>
          <p:cNvGraphicFramePr>
            <a:graphicFrameLocks/>
          </p:cNvGraphicFramePr>
          <p:nvPr>
            <p:extLst>
              <p:ext uri="{D42A27DB-BD31-4B8C-83A1-F6EECF244321}">
                <p14:modId xmlns:p14="http://schemas.microsoft.com/office/powerpoint/2010/main" val="260545631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B1FABCF5-A44E-0EC3-80B8-CBFC0D23A452}"/>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or 5 years, e) less often than every 4 or 5 years, or f) never?” </a:t>
            </a:r>
          </a:p>
          <a:p>
            <a:r>
              <a:rPr lang="en-CA" dirty="0"/>
              <a:t>The chart illustrates the % of total respondents who reported each frequency of soil testing for Sulphur in each year.</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8BA9D-C2AA-4740-1799-D41CF61DED67}"/>
              </a:ext>
            </a:extLst>
          </p:cNvPr>
          <p:cNvPicPr>
            <a:picLocks noChangeAspect="1"/>
          </p:cNvPicPr>
          <p:nvPr/>
        </p:nvPicPr>
        <p:blipFill>
          <a:blip r:embed="rId3"/>
          <a:stretch>
            <a:fillRect/>
          </a:stretch>
        </p:blipFill>
        <p:spPr>
          <a:xfrm>
            <a:off x="2517985" y="833763"/>
            <a:ext cx="8980186"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Sulphur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4" name="TextBox 3">
            <a:extLst>
              <a:ext uri="{FF2B5EF4-FFF2-40B4-BE49-F238E27FC236}">
                <a16:creationId xmlns:a16="http://schemas.microsoft.com/office/drawing/2014/main" id="{A60E6903-B91A-36F4-D38E-D8B5B5491127}"/>
              </a:ext>
            </a:extLst>
          </p:cNvPr>
          <p:cNvSpPr txBox="1"/>
          <p:nvPr/>
        </p:nvSpPr>
        <p:spPr>
          <a:xfrm>
            <a:off x="5103812" y="2362200"/>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83% of growers test for S at least every 3 years. </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or 5 years, e) less often than every 4 or 5 years, or f) never?” </a:t>
            </a:r>
          </a:p>
          <a:p>
            <a:r>
              <a:rPr lang="en-CA" dirty="0"/>
              <a:t>The graph on the left illustrates the % of total respondents who do soil testing for sulphur at each frequency level.  Separately by farm size, age category and 4R familiarity, the graph on the right illustrates the % of total respondents who soil test for sulphur at least every 3 years.</a:t>
            </a:r>
          </a:p>
        </p:txBody>
      </p:sp>
    </p:spTree>
    <p:extLst>
      <p:ext uri="{BB962C8B-B14F-4D97-AF65-F5344CB8AC3E}">
        <p14:creationId xmlns:p14="http://schemas.microsoft.com/office/powerpoint/2010/main" val="3040534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BC3D90-9899-A4CD-2673-3FA26EEC5C95}"/>
              </a:ext>
            </a:extLst>
          </p:cNvPr>
          <p:cNvPicPr>
            <a:picLocks noChangeAspect="1"/>
          </p:cNvPicPr>
          <p:nvPr/>
        </p:nvPicPr>
        <p:blipFill>
          <a:blip r:embed="rId3"/>
          <a:stretch>
            <a:fillRect/>
          </a:stretch>
        </p:blipFill>
        <p:spPr>
          <a:xfrm>
            <a:off x="2679001" y="836663"/>
            <a:ext cx="8900607" cy="573998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Micronutrients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4" name="Picture 3" descr="Asset 17.png">
            <a:extLst>
              <a:ext uri="{FF2B5EF4-FFF2-40B4-BE49-F238E27FC236}">
                <a16:creationId xmlns:a16="http://schemas.microsoft.com/office/drawing/2014/main" id="{3C78C512-8F16-9603-A149-FA74B029F668}"/>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34807EC5-D671-4036-1E36-0C7AB3C591A7}"/>
              </a:ext>
            </a:extLst>
          </p:cNvPr>
          <p:cNvGraphicFramePr>
            <a:graphicFrameLocks/>
          </p:cNvGraphicFramePr>
          <p:nvPr>
            <p:extLst>
              <p:ext uri="{D42A27DB-BD31-4B8C-83A1-F6EECF244321}">
                <p14:modId xmlns:p14="http://schemas.microsoft.com/office/powerpoint/2010/main" val="339160915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5" name="Object 4">
                        <a:extLst>
                          <a:ext uri="{FF2B5EF4-FFF2-40B4-BE49-F238E27FC236}">
                            <a16:creationId xmlns:a16="http://schemas.microsoft.com/office/drawing/2014/main" id="{89AC13BD-DDA3-2135-1044-83B38AB8C166}"/>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 a) every year, b) every 2nd year, c) every 3rd year, d) every 4 or 5 years, e) less often than every 4 or 5 years, or f) never?” </a:t>
            </a:r>
          </a:p>
          <a:p>
            <a:r>
              <a:rPr lang="en-CA" dirty="0"/>
              <a:t>The chart illustrates the % of total respondents who reported each frequency of soil testing for micronutrients in each year.</a:t>
            </a:r>
          </a:p>
        </p:txBody>
      </p:sp>
    </p:spTree>
    <p:extLst>
      <p:ext uri="{BB962C8B-B14F-4D97-AF65-F5344CB8AC3E}">
        <p14:creationId xmlns:p14="http://schemas.microsoft.com/office/powerpoint/2010/main" val="2234218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F97D5-1215-ADE3-1C3E-9068A3F317CC}"/>
              </a:ext>
            </a:extLst>
          </p:cNvPr>
          <p:cNvPicPr>
            <a:picLocks noChangeAspect="1"/>
          </p:cNvPicPr>
          <p:nvPr/>
        </p:nvPicPr>
        <p:blipFill>
          <a:blip r:embed="rId3"/>
          <a:stretch>
            <a:fillRect/>
          </a:stretch>
        </p:blipFill>
        <p:spPr>
          <a:xfrm>
            <a:off x="2284412" y="742315"/>
            <a:ext cx="9059441" cy="586486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Micronutrients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3" name="TextBox 2">
            <a:extLst>
              <a:ext uri="{FF2B5EF4-FFF2-40B4-BE49-F238E27FC236}">
                <a16:creationId xmlns:a16="http://schemas.microsoft.com/office/drawing/2014/main" id="{32DD088C-0BF8-7DA8-116C-EBBA113FA327}"/>
              </a:ext>
            </a:extLst>
          </p:cNvPr>
          <p:cNvSpPr txBox="1"/>
          <p:nvPr/>
        </p:nvSpPr>
        <p:spPr>
          <a:xfrm>
            <a:off x="4992019" y="1981200"/>
            <a:ext cx="136903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73% of growers test for micronutrients at least every 3 years.</a:t>
            </a:r>
          </a:p>
        </p:txBody>
      </p:sp>
      <p:sp>
        <p:nvSpPr>
          <p:cNvPr id="5" name="TextBox 4">
            <a:extLst>
              <a:ext uri="{FF2B5EF4-FFF2-40B4-BE49-F238E27FC236}">
                <a16:creationId xmlns:a16="http://schemas.microsoft.com/office/drawing/2014/main" id="{38E796E2-CD78-DC7D-3FC3-D842884649FD}"/>
              </a:ext>
            </a:extLst>
          </p:cNvPr>
          <p:cNvSpPr txBox="1"/>
          <p:nvPr/>
        </p:nvSpPr>
        <p:spPr>
          <a:xfrm>
            <a:off x="9066212" y="3252900"/>
            <a:ext cx="1676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Young growers were more likely to test micronutrients.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a:t>
            </a:r>
          </a:p>
          <a:p>
            <a:r>
              <a:rPr lang="en-CA" dirty="0"/>
              <a:t>The chart on the left illustrates the % of total respondents who reported each frequency of soil testing for micronutrients. Separately by farm size, age category and 4R familiarity, the chart on the right illustrates the % of total respondents who soil test for micronutrients at least every 3 years.</a:t>
            </a:r>
          </a:p>
        </p:txBody>
      </p:sp>
    </p:spTree>
    <p:extLst>
      <p:ext uri="{BB962C8B-B14F-4D97-AF65-F5344CB8AC3E}">
        <p14:creationId xmlns:p14="http://schemas.microsoft.com/office/powerpoint/2010/main" val="2848574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569EDF-7961-FE4E-3FF8-FE2B49022CB1}"/>
              </a:ext>
            </a:extLst>
          </p:cNvPr>
          <p:cNvPicPr>
            <a:picLocks noChangeAspect="1"/>
          </p:cNvPicPr>
          <p:nvPr/>
        </p:nvPicPr>
        <p:blipFill>
          <a:blip r:embed="rId3"/>
          <a:stretch>
            <a:fillRect/>
          </a:stretch>
        </p:blipFill>
        <p:spPr>
          <a:xfrm>
            <a:off x="2659499" y="826046"/>
            <a:ext cx="8939612"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Electrical Conductivity</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3" name="Picture 2" descr="Asset 17.png">
            <a:extLst>
              <a:ext uri="{FF2B5EF4-FFF2-40B4-BE49-F238E27FC236}">
                <a16:creationId xmlns:a16="http://schemas.microsoft.com/office/drawing/2014/main" id="{1D8CCB49-7588-D2FC-C8F1-3D317B82A219}"/>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CF66A475-431B-3905-AE68-1807DBD5D586}"/>
              </a:ext>
            </a:extLst>
          </p:cNvPr>
          <p:cNvGraphicFramePr>
            <a:graphicFrameLocks/>
          </p:cNvGraphicFramePr>
          <p:nvPr>
            <p:extLst>
              <p:ext uri="{D42A27DB-BD31-4B8C-83A1-F6EECF244321}">
                <p14:modId xmlns:p14="http://schemas.microsoft.com/office/powerpoint/2010/main" val="289994920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5" name="Object 4">
                        <a:extLst>
                          <a:ext uri="{FF2B5EF4-FFF2-40B4-BE49-F238E27FC236}">
                            <a16:creationId xmlns:a16="http://schemas.microsoft.com/office/drawing/2014/main" id="{FCA87402-BC78-942F-6139-836571CA29B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 - a) every year, b) every 2nd year, c) every 3rd year, d) every 4 or 5 years, e) less often than every 4 or 5 years, or f) never?” </a:t>
            </a:r>
          </a:p>
          <a:p>
            <a:r>
              <a:rPr lang="en-CA" dirty="0"/>
              <a:t>The chart illustrates the % of total respondents who reported each frequency of soil testing for electrical conductivity in each year.</a:t>
            </a:r>
          </a:p>
        </p:txBody>
      </p:sp>
    </p:spTree>
    <p:extLst>
      <p:ext uri="{BB962C8B-B14F-4D97-AF65-F5344CB8AC3E}">
        <p14:creationId xmlns:p14="http://schemas.microsoft.com/office/powerpoint/2010/main" val="482758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BE91B2-AF97-7375-07B5-11982AF64753}"/>
              </a:ext>
            </a:extLst>
          </p:cNvPr>
          <p:cNvPicPr>
            <a:picLocks noChangeAspect="1"/>
          </p:cNvPicPr>
          <p:nvPr/>
        </p:nvPicPr>
        <p:blipFill>
          <a:blip r:embed="rId3"/>
          <a:stretch>
            <a:fillRect/>
          </a:stretch>
        </p:blipFill>
        <p:spPr>
          <a:xfrm>
            <a:off x="2549925" y="893118"/>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Electrical Conductivity</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4" name="TextBox 3">
            <a:extLst>
              <a:ext uri="{FF2B5EF4-FFF2-40B4-BE49-F238E27FC236}">
                <a16:creationId xmlns:a16="http://schemas.microsoft.com/office/drawing/2014/main" id="{552B4869-E58E-1A52-0E7E-A915F6187E5E}"/>
              </a:ext>
            </a:extLst>
          </p:cNvPr>
          <p:cNvSpPr txBox="1"/>
          <p:nvPr/>
        </p:nvSpPr>
        <p:spPr>
          <a:xfrm>
            <a:off x="5256212" y="2291668"/>
            <a:ext cx="1371599"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Just under half of growers test for EC at least every 3 years.</a:t>
            </a:r>
          </a:p>
        </p:txBody>
      </p:sp>
      <p:sp>
        <p:nvSpPr>
          <p:cNvPr id="3" name="TextBox 2">
            <a:extLst>
              <a:ext uri="{FF2B5EF4-FFF2-40B4-BE49-F238E27FC236}">
                <a16:creationId xmlns:a16="http://schemas.microsoft.com/office/drawing/2014/main" id="{09F93584-3AC4-C7AC-D596-26625BE5065A}"/>
              </a:ext>
            </a:extLst>
          </p:cNvPr>
          <p:cNvSpPr txBox="1"/>
          <p:nvPr/>
        </p:nvSpPr>
        <p:spPr>
          <a:xfrm>
            <a:off x="10437812" y="3956732"/>
            <a:ext cx="13715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Older growers were less likely to test for EC.</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a:t>
            </a:r>
          </a:p>
          <a:p>
            <a:r>
              <a:rPr lang="en-CA" dirty="0"/>
              <a:t>The chart on the left illustrates the % of total respondents who reported each frequency of soil testing for electrical conductivity. Separately by farm size, age category and 4R familiarity, the chart on the right illustrates the % of total respondents who soil test for electrical conductivity at least every 3 years.</a:t>
            </a:r>
          </a:p>
        </p:txBody>
      </p:sp>
    </p:spTree>
    <p:extLst>
      <p:ext uri="{BB962C8B-B14F-4D97-AF65-F5344CB8AC3E}">
        <p14:creationId xmlns:p14="http://schemas.microsoft.com/office/powerpoint/2010/main" val="3302931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2A6AA0-268A-DE96-DD0C-D75B1099AFAB}"/>
              </a:ext>
            </a:extLst>
          </p:cNvPr>
          <p:cNvPicPr>
            <a:picLocks noChangeAspect="1"/>
          </p:cNvPicPr>
          <p:nvPr/>
        </p:nvPicPr>
        <p:blipFill>
          <a:blip r:embed="rId2"/>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Feed Barley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Sulphur volume applied in feed barley that was applied at each timing in 2023.</a:t>
            </a:r>
          </a:p>
          <a:p>
            <a:r>
              <a:rPr lang="en-CA" dirty="0"/>
              <a:t>Total pounds of actual Sulphur applied was calculated based on all sources of Sulphur from all fertilizer types.</a:t>
            </a:r>
          </a:p>
        </p:txBody>
      </p:sp>
      <p:sp>
        <p:nvSpPr>
          <p:cNvPr id="17" name="TextBox 16"/>
          <p:cNvSpPr txBox="1"/>
          <p:nvPr/>
        </p:nvSpPr>
        <p:spPr>
          <a:xfrm>
            <a:off x="7764381" y="5175760"/>
            <a:ext cx="1987631"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82% of the Sulphur volume in feed barley was applied at planting in 2023, an increase over 2022.</a:t>
            </a:r>
          </a:p>
        </p:txBody>
      </p:sp>
      <p:sp>
        <p:nvSpPr>
          <p:cNvPr id="22" name="Rectangle 21">
            <a:hlinkClick r:id="rId7" action="ppaction://hlinksldjump"/>
            <a:extLst>
              <a:ext uri="{FF2B5EF4-FFF2-40B4-BE49-F238E27FC236}">
                <a16:creationId xmlns:a16="http://schemas.microsoft.com/office/drawing/2014/main" id="{8F25E0ED-35F8-48CA-8B07-4FC5F2A430D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1FFB64E9-731A-181D-F531-73C7FC420423}"/>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1C2417B-AA83-7A9B-762E-4DA1500588F1}"/>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018794-7B50-DA57-7288-97FC0C41B111}"/>
              </a:ext>
            </a:extLst>
          </p:cNvPr>
          <p:cNvPicPr>
            <a:picLocks noChangeAspect="1"/>
          </p:cNvPicPr>
          <p:nvPr/>
        </p:nvPicPr>
        <p:blipFill>
          <a:blip r:embed="rId3"/>
          <a:stretch>
            <a:fillRect/>
          </a:stretch>
        </p:blipFill>
        <p:spPr>
          <a:xfrm>
            <a:off x="2659499" y="826044"/>
            <a:ext cx="8939612"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Organic Matter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6" name="Picture 5">
            <a:extLst>
              <a:ext uri="{FF2B5EF4-FFF2-40B4-BE49-F238E27FC236}">
                <a16:creationId xmlns:a16="http://schemas.microsoft.com/office/drawing/2014/main" id="{A6BBAFEA-934E-401E-BCAD-B3FBBAA6A303}"/>
              </a:ext>
            </a:extLst>
          </p:cNvPr>
          <p:cNvPicPr>
            <a:picLocks noChangeAspect="1"/>
          </p:cNvPicPr>
          <p:nvPr/>
        </p:nvPicPr>
        <p:blipFill>
          <a:blip r:embed="rId7"/>
          <a:stretch>
            <a:fillRect/>
          </a:stretch>
        </p:blipFill>
        <p:spPr>
          <a:xfrm>
            <a:off x="5900102" y="3345180"/>
            <a:ext cx="388620" cy="167640"/>
          </a:xfrm>
          <a:prstGeom prst="rect">
            <a:avLst/>
          </a:prstGeom>
        </p:spPr>
      </p:pic>
      <p:pic>
        <p:nvPicPr>
          <p:cNvPr id="4" name="Picture 3" descr="Asset 17.png">
            <a:extLst>
              <a:ext uri="{FF2B5EF4-FFF2-40B4-BE49-F238E27FC236}">
                <a16:creationId xmlns:a16="http://schemas.microsoft.com/office/drawing/2014/main" id="{330A9B16-E9B1-58B4-782A-A9D96FF82C1A}"/>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F8EAD05D-B0CA-DFDE-C1EC-850DEDDCDED2}"/>
              </a:ext>
            </a:extLst>
          </p:cNvPr>
          <p:cNvGraphicFramePr>
            <a:graphicFrameLocks/>
          </p:cNvGraphicFramePr>
          <p:nvPr>
            <p:extLst>
              <p:ext uri="{D42A27DB-BD31-4B8C-83A1-F6EECF244321}">
                <p14:modId xmlns:p14="http://schemas.microsoft.com/office/powerpoint/2010/main" val="385510111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 a) every year, b) every 2nd year, c) every 3rd year, d) every 4 or 5 years, e) less often than every 4 or 5 years, or f) never?” </a:t>
            </a:r>
          </a:p>
          <a:p>
            <a:r>
              <a:rPr lang="en-CA" dirty="0"/>
              <a:t>The chart illustrates the % of total respondents who reported each frequency of soil testing for organic matter in each year.</a:t>
            </a:r>
          </a:p>
        </p:txBody>
      </p:sp>
    </p:spTree>
    <p:extLst>
      <p:ext uri="{BB962C8B-B14F-4D97-AF65-F5344CB8AC3E}">
        <p14:creationId xmlns:p14="http://schemas.microsoft.com/office/powerpoint/2010/main" val="1343908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7FF73-4906-8E53-374C-2B4587D05B30}"/>
              </a:ext>
            </a:extLst>
          </p:cNvPr>
          <p:cNvPicPr>
            <a:picLocks noChangeAspect="1"/>
          </p:cNvPicPr>
          <p:nvPr/>
        </p:nvPicPr>
        <p:blipFill>
          <a:blip r:embed="rId3"/>
          <a:stretch>
            <a:fillRect/>
          </a:stretch>
        </p:blipFill>
        <p:spPr>
          <a:xfrm>
            <a:off x="2355922" y="762000"/>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Organic Matter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6" name="Picture 5">
            <a:extLst>
              <a:ext uri="{FF2B5EF4-FFF2-40B4-BE49-F238E27FC236}">
                <a16:creationId xmlns:a16="http://schemas.microsoft.com/office/drawing/2014/main" id="{A6BBAFEA-934E-401E-BCAD-B3FBBAA6A303}"/>
              </a:ext>
            </a:extLst>
          </p:cNvPr>
          <p:cNvPicPr>
            <a:picLocks noChangeAspect="1"/>
          </p:cNvPicPr>
          <p:nvPr/>
        </p:nvPicPr>
        <p:blipFill>
          <a:blip r:embed="rId7"/>
          <a:stretch>
            <a:fillRect/>
          </a:stretch>
        </p:blipFill>
        <p:spPr>
          <a:xfrm>
            <a:off x="5900102" y="3345180"/>
            <a:ext cx="388620" cy="167640"/>
          </a:xfrm>
          <a:prstGeom prst="rect">
            <a:avLst/>
          </a:prstGeom>
        </p:spPr>
      </p:pic>
      <p:sp>
        <p:nvSpPr>
          <p:cNvPr id="3" name="TextBox 2">
            <a:extLst>
              <a:ext uri="{FF2B5EF4-FFF2-40B4-BE49-F238E27FC236}">
                <a16:creationId xmlns:a16="http://schemas.microsoft.com/office/drawing/2014/main" id="{1013AA11-81E1-3369-9BC6-7A424369A879}"/>
              </a:ext>
            </a:extLst>
          </p:cNvPr>
          <p:cNvSpPr txBox="1"/>
          <p:nvPr/>
        </p:nvSpPr>
        <p:spPr>
          <a:xfrm>
            <a:off x="4722812" y="2150378"/>
            <a:ext cx="187353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79% of growers test for soil organic matter at least every 3 years.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a:t>
            </a:r>
          </a:p>
          <a:p>
            <a:r>
              <a:rPr lang="en-CA" dirty="0"/>
              <a:t>The chart on the left illustrates the % of total respondents who reported each frequency of soil testing for organic matter. Separately by farm size, age category and 4R familiarity, the chart on the right illustrates the % of total respondents who soil test for organic matter at least every 3 years.</a:t>
            </a:r>
          </a:p>
        </p:txBody>
      </p:sp>
    </p:spTree>
    <p:extLst>
      <p:ext uri="{BB962C8B-B14F-4D97-AF65-F5344CB8AC3E}">
        <p14:creationId xmlns:p14="http://schemas.microsoft.com/office/powerpoint/2010/main" val="3969802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638383-0AA5-4207-478A-1D1CF3CED146}"/>
              </a:ext>
            </a:extLst>
          </p:cNvPr>
          <p:cNvPicPr>
            <a:picLocks noChangeAspect="1"/>
          </p:cNvPicPr>
          <p:nvPr/>
        </p:nvPicPr>
        <p:blipFill>
          <a:blip r:embed="rId3"/>
          <a:stretch>
            <a:fillRect/>
          </a:stretch>
        </p:blipFill>
        <p:spPr>
          <a:xfrm>
            <a:off x="2659499" y="826044"/>
            <a:ext cx="8939612"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3" name="Picture 2" descr="Asset 17.png">
            <a:extLst>
              <a:ext uri="{FF2B5EF4-FFF2-40B4-BE49-F238E27FC236}">
                <a16:creationId xmlns:a16="http://schemas.microsoft.com/office/drawing/2014/main" id="{157265CD-E3E2-A92D-64CC-BCCB03CF235E}"/>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62618E37-3FF7-91CA-7773-BFEE8E526881}"/>
              </a:ext>
            </a:extLst>
          </p:cNvPr>
          <p:cNvGraphicFramePr>
            <a:graphicFrameLocks/>
          </p:cNvGraphicFramePr>
          <p:nvPr>
            <p:extLst>
              <p:ext uri="{D42A27DB-BD31-4B8C-83A1-F6EECF244321}">
                <p14:modId xmlns:p14="http://schemas.microsoft.com/office/powerpoint/2010/main" val="89702096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 a) every year, b) every 2nd year, c) every 3rd year, d) every 4 or 5 years, e) less often than every 4 or 5 years, or f) never?” </a:t>
            </a:r>
          </a:p>
          <a:p>
            <a:r>
              <a:rPr lang="en-CA" dirty="0"/>
              <a:t>The chart illustrates the % of total respondents who reported each frequency of soil testing for pH in each year.</a:t>
            </a:r>
          </a:p>
        </p:txBody>
      </p:sp>
    </p:spTree>
    <p:extLst>
      <p:ext uri="{BB962C8B-B14F-4D97-AF65-F5344CB8AC3E}">
        <p14:creationId xmlns:p14="http://schemas.microsoft.com/office/powerpoint/2010/main" val="1819308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F4C93-189E-8771-6CB9-1D84DB7C73D2}"/>
              </a:ext>
            </a:extLst>
          </p:cNvPr>
          <p:cNvPicPr>
            <a:picLocks noChangeAspect="1"/>
          </p:cNvPicPr>
          <p:nvPr/>
        </p:nvPicPr>
        <p:blipFill>
          <a:blip r:embed="rId3"/>
          <a:stretch>
            <a:fillRect/>
          </a:stretch>
        </p:blipFill>
        <p:spPr>
          <a:xfrm>
            <a:off x="2436812" y="810818"/>
            <a:ext cx="9065538" cy="585266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4" name="TextBox 3">
            <a:extLst>
              <a:ext uri="{FF2B5EF4-FFF2-40B4-BE49-F238E27FC236}">
                <a16:creationId xmlns:a16="http://schemas.microsoft.com/office/drawing/2014/main" id="{2C0CE0EA-58BA-BF4C-4FF7-D77F0E9E64C8}"/>
              </a:ext>
            </a:extLst>
          </p:cNvPr>
          <p:cNvSpPr txBox="1"/>
          <p:nvPr/>
        </p:nvSpPr>
        <p:spPr>
          <a:xfrm>
            <a:off x="4976779" y="2150378"/>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79% of growers test soil pH at least every 3 years.</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a:t>
            </a:r>
          </a:p>
          <a:p>
            <a:r>
              <a:rPr lang="en-CA" dirty="0"/>
              <a:t>The chart on the left illustrates the % of total respondents who reported each frequency of soil testing for pH. Separately by farm size, age category and 4R familiarity, the chart on the right illustrates the % of total respondents who soil test for pH at least every 3 years.</a:t>
            </a:r>
          </a:p>
        </p:txBody>
      </p:sp>
    </p:spTree>
    <p:extLst>
      <p:ext uri="{BB962C8B-B14F-4D97-AF65-F5344CB8AC3E}">
        <p14:creationId xmlns:p14="http://schemas.microsoft.com/office/powerpoint/2010/main" val="699753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F68820-2E23-3BC4-791E-5403B50C761A}"/>
              </a:ext>
            </a:extLst>
          </p:cNvPr>
          <p:cNvPicPr>
            <a:picLocks noChangeAspect="1"/>
          </p:cNvPicPr>
          <p:nvPr/>
        </p:nvPicPr>
        <p:blipFill>
          <a:blip r:embed="rId3"/>
          <a:stretch>
            <a:fillRect/>
          </a:stretch>
        </p:blipFill>
        <p:spPr>
          <a:xfrm>
            <a:off x="2659499" y="826044"/>
            <a:ext cx="8939612" cy="576121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1" name="Rectangle 10">
            <a:hlinkClick r:id="rId7" action="ppaction://hlinksldjump"/>
            <a:extLst>
              <a:ext uri="{FF2B5EF4-FFF2-40B4-BE49-F238E27FC236}">
                <a16:creationId xmlns:a16="http://schemas.microsoft.com/office/drawing/2014/main" id="{25A5324F-887A-4E8C-9F06-0D460CED5B9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0E538B75-EFFD-9013-CF1E-ADABEF6FB043}"/>
              </a:ext>
            </a:extLst>
          </p:cNvPr>
          <p:cNvSpPr txBox="1"/>
          <p:nvPr/>
        </p:nvSpPr>
        <p:spPr>
          <a:xfrm>
            <a:off x="8075613" y="1531479"/>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28% of barley growers say they are very familiar with 4R.</a:t>
            </a:r>
          </a:p>
        </p:txBody>
      </p:sp>
      <p:pic>
        <p:nvPicPr>
          <p:cNvPr id="4" name="Picture 3" descr="Asset 17.png">
            <a:extLst>
              <a:ext uri="{FF2B5EF4-FFF2-40B4-BE49-F238E27FC236}">
                <a16:creationId xmlns:a16="http://schemas.microsoft.com/office/drawing/2014/main" id="{AB68A60C-55FE-0D32-FCA0-BBD8AC63CE51}"/>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ADB1F395-F79C-2D9E-37A6-E1A604C6CBCA}"/>
              </a:ext>
            </a:extLst>
          </p:cNvPr>
          <p:cNvGraphicFramePr>
            <a:graphicFrameLocks/>
          </p:cNvGraphicFramePr>
          <p:nvPr>
            <p:extLst>
              <p:ext uri="{D42A27DB-BD31-4B8C-83A1-F6EECF244321}">
                <p14:modId xmlns:p14="http://schemas.microsoft.com/office/powerpoint/2010/main" val="401065739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chart illustrates the % of total respondents who expressed each level of familiarity with the concept of 4R nutrient stewardship.</a:t>
            </a:r>
          </a:p>
        </p:txBody>
      </p:sp>
    </p:spTree>
    <p:extLst>
      <p:ext uri="{BB962C8B-B14F-4D97-AF65-F5344CB8AC3E}">
        <p14:creationId xmlns:p14="http://schemas.microsoft.com/office/powerpoint/2010/main" val="709162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C9B3E-DA67-8622-D138-45B653AB9711}"/>
              </a:ext>
            </a:extLst>
          </p:cNvPr>
          <p:cNvPicPr>
            <a:picLocks noChangeAspect="1"/>
          </p:cNvPicPr>
          <p:nvPr/>
        </p:nvPicPr>
        <p:blipFill>
          <a:blip r:embed="rId3"/>
          <a:stretch>
            <a:fillRect/>
          </a:stretch>
        </p:blipFill>
        <p:spPr>
          <a:xfrm>
            <a:off x="2711450" y="839859"/>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1" name="Rectangle 10">
            <a:hlinkClick r:id="rId7" action="ppaction://hlinksldjump"/>
            <a:extLst>
              <a:ext uri="{FF2B5EF4-FFF2-40B4-BE49-F238E27FC236}">
                <a16:creationId xmlns:a16="http://schemas.microsoft.com/office/drawing/2014/main" id="{25A5324F-887A-4E8C-9F06-0D460CED5B9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13" name="TextBox 12">
            <a:extLst>
              <a:ext uri="{FF2B5EF4-FFF2-40B4-BE49-F238E27FC236}">
                <a16:creationId xmlns:a16="http://schemas.microsoft.com/office/drawing/2014/main" id="{7814BE0B-411C-48A4-96E8-EFCF4B349009}"/>
              </a:ext>
            </a:extLst>
          </p:cNvPr>
          <p:cNvSpPr txBox="1"/>
          <p:nvPr/>
        </p:nvSpPr>
        <p:spPr>
          <a:xfrm>
            <a:off x="9294812" y="2407873"/>
            <a:ext cx="152986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Small farms were less familiar with the 4R concept.</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graph on the left illustrates the % of total respondents who are a) very familiar with the 4R nutrient stewardship program, b) somewhat familiar, c) heard about it but don’t know anything about it or d) never heard of it.</a:t>
            </a:r>
          </a:p>
          <a:p>
            <a:r>
              <a:rPr lang="en-CA" dirty="0"/>
              <a:t>Separately by farm size and age category, the graph on the right illustrates the % of total respondents who are very familiar with the 4R nutrient stewardship program.</a:t>
            </a:r>
          </a:p>
        </p:txBody>
      </p:sp>
    </p:spTree>
    <p:extLst>
      <p:ext uri="{BB962C8B-B14F-4D97-AF65-F5344CB8AC3E}">
        <p14:creationId xmlns:p14="http://schemas.microsoft.com/office/powerpoint/2010/main" val="4137995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8A004F-122D-1676-A5F6-3C9973E6D0ED}"/>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1903412" y="250825"/>
            <a:ext cx="10023762"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5446A1C8-4361-4E2E-BB4F-0D59CDCF0A4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4" name="TextBox 3">
            <a:extLst>
              <a:ext uri="{FF2B5EF4-FFF2-40B4-BE49-F238E27FC236}">
                <a16:creationId xmlns:a16="http://schemas.microsoft.com/office/drawing/2014/main" id="{5578D20B-B7B8-D292-D722-C4755B403B54}"/>
              </a:ext>
            </a:extLst>
          </p:cNvPr>
          <p:cNvSpPr txBox="1"/>
          <p:nvPr/>
        </p:nvSpPr>
        <p:spPr>
          <a:xfrm>
            <a:off x="8304213" y="1909417"/>
            <a:ext cx="195525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72% of barley growers said their practices meet 4R requirements.</a:t>
            </a:r>
          </a:p>
        </p:txBody>
      </p:sp>
      <p:pic>
        <p:nvPicPr>
          <p:cNvPr id="5" name="Picture 4" descr="Asset 17.png">
            <a:extLst>
              <a:ext uri="{FF2B5EF4-FFF2-40B4-BE49-F238E27FC236}">
                <a16:creationId xmlns:a16="http://schemas.microsoft.com/office/drawing/2014/main" id="{817B4E6A-514B-51C1-EA7E-A58D976C454B}"/>
              </a:ext>
            </a:extLst>
          </p:cNvPr>
          <p:cNvPicPr>
            <a:picLocks noChangeAspect="1"/>
          </p:cNvPicPr>
          <p:nvPr/>
        </p:nvPicPr>
        <p:blipFill>
          <a:blip r:embed="rId8" cstate="print"/>
          <a:stretch>
            <a:fillRect/>
          </a:stretch>
        </p:blipFill>
        <p:spPr>
          <a:xfrm>
            <a:off x="11757340" y="295922"/>
            <a:ext cx="407672" cy="407672"/>
          </a:xfrm>
          <a:prstGeom prst="rect">
            <a:avLst/>
          </a:prstGeom>
        </p:spPr>
      </p:pic>
      <p:graphicFrame>
        <p:nvGraphicFramePr>
          <p:cNvPr id="6" name="Object 5">
            <a:extLst>
              <a:ext uri="{FF2B5EF4-FFF2-40B4-BE49-F238E27FC236}">
                <a16:creationId xmlns:a16="http://schemas.microsoft.com/office/drawing/2014/main" id="{54B4839C-8DF1-FC3E-5057-C09088006EFA}"/>
              </a:ext>
            </a:extLst>
          </p:cNvPr>
          <p:cNvGraphicFramePr>
            <a:graphicFrameLocks/>
          </p:cNvGraphicFramePr>
          <p:nvPr>
            <p:extLst>
              <p:ext uri="{D42A27DB-BD31-4B8C-83A1-F6EECF244321}">
                <p14:modId xmlns:p14="http://schemas.microsoft.com/office/powerpoint/2010/main" val="341759740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 Those respondents with a 4R Plan were assigned a “yes” response.</a:t>
            </a:r>
          </a:p>
          <a:p>
            <a:r>
              <a:rPr lang="en-CA" dirty="0"/>
              <a:t>The chart illustrates the % of respondents who believe that their fertilizer program complies with the 4R nutrient stewardship guidelines.</a:t>
            </a:r>
          </a:p>
        </p:txBody>
      </p:sp>
    </p:spTree>
    <p:extLst>
      <p:ext uri="{BB962C8B-B14F-4D97-AF65-F5344CB8AC3E}">
        <p14:creationId xmlns:p14="http://schemas.microsoft.com/office/powerpoint/2010/main" val="3435004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B03B04-7FC2-901D-5BAC-48FF335A03CE}"/>
              </a:ext>
            </a:extLst>
          </p:cNvPr>
          <p:cNvPicPr>
            <a:picLocks noChangeAspect="1"/>
          </p:cNvPicPr>
          <p:nvPr/>
        </p:nvPicPr>
        <p:blipFill>
          <a:blip r:embed="rId3"/>
          <a:stretch>
            <a:fillRect/>
          </a:stretch>
        </p:blipFill>
        <p:spPr>
          <a:xfrm>
            <a:off x="2657820" y="826045"/>
            <a:ext cx="8942970"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5446A1C8-4361-4E2E-BB4F-0D59CDCF0A4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251C2156-F688-89D6-D5D6-491E7AB0461B}"/>
              </a:ext>
            </a:extLst>
          </p:cNvPr>
          <p:cNvSpPr txBox="1"/>
          <p:nvPr/>
        </p:nvSpPr>
        <p:spPr>
          <a:xfrm>
            <a:off x="7999412" y="4648200"/>
            <a:ext cx="221388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Those familiar with 4R were more likely to say their practices were compliant.</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a:t>
            </a:r>
          </a:p>
          <a:p>
            <a:r>
              <a:rPr lang="en-CA" dirty="0"/>
              <a:t>The chart illustrates the % of respondents in each demographic segment who believe that their fertilizer program complies with the 4R nutrient stewardship guidelines.</a:t>
            </a:r>
          </a:p>
        </p:txBody>
      </p:sp>
    </p:spTree>
    <p:extLst>
      <p:ext uri="{BB962C8B-B14F-4D97-AF65-F5344CB8AC3E}">
        <p14:creationId xmlns:p14="http://schemas.microsoft.com/office/powerpoint/2010/main" val="752060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F73E8B-840E-E30F-AD7F-AFD6135B83B8}"/>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563812" y="250825"/>
            <a:ext cx="9477375" cy="334963"/>
          </a:xfrm>
          <a:prstGeom prst="rect">
            <a:avLst/>
          </a:prstGeom>
        </p:spPr>
        <p:txBody>
          <a:bodyPr/>
          <a:lstStyle/>
          <a:p>
            <a:r>
              <a:rPr lang="en-CA" sz="2200" dirty="0"/>
              <a:t>Growers Who Work With A 4R Designated Agronomist</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68EBE8D7-148D-4EC0-B536-1D765100F0E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4" name="TextBox 3">
            <a:extLst>
              <a:ext uri="{FF2B5EF4-FFF2-40B4-BE49-F238E27FC236}">
                <a16:creationId xmlns:a16="http://schemas.microsoft.com/office/drawing/2014/main" id="{BA32CD05-A24D-C5BA-E6F6-45FF45503EC5}"/>
              </a:ext>
            </a:extLst>
          </p:cNvPr>
          <p:cNvSpPr txBox="1"/>
          <p:nvPr/>
        </p:nvSpPr>
        <p:spPr>
          <a:xfrm>
            <a:off x="8685213" y="1886762"/>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36% of growers said they work with a 4R Designated Agronomist.</a:t>
            </a:r>
          </a:p>
        </p:txBody>
      </p:sp>
      <p:pic>
        <p:nvPicPr>
          <p:cNvPr id="5" name="Picture 4" descr="Asset 17.png">
            <a:extLst>
              <a:ext uri="{FF2B5EF4-FFF2-40B4-BE49-F238E27FC236}">
                <a16:creationId xmlns:a16="http://schemas.microsoft.com/office/drawing/2014/main" id="{684F97FD-B0C6-D3BC-2026-D87A19BEAA49}"/>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1FB2DC6F-9E38-EA80-4229-9A068C992A3D}"/>
              </a:ext>
            </a:extLst>
          </p:cNvPr>
          <p:cNvGraphicFramePr>
            <a:graphicFrameLocks/>
          </p:cNvGraphicFramePr>
          <p:nvPr>
            <p:extLst>
              <p:ext uri="{D42A27DB-BD31-4B8C-83A1-F6EECF244321}">
                <p14:modId xmlns:p14="http://schemas.microsoft.com/office/powerpoint/2010/main" val="325034972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Manitoba were asked: "Do you work with a 4R Designated Agronomist (that is, the agronomist and fertilizer retailer you work with has undergone training to be designated as competent to advise farmers about 4R Nutrient Stewardship)?"</a:t>
            </a:r>
          </a:p>
          <a:p>
            <a:r>
              <a:rPr lang="en-CA" dirty="0"/>
              <a:t>The chart illustrates the % of respondents who work with a 4R Designated Agronomist.</a:t>
            </a:r>
          </a:p>
        </p:txBody>
      </p:sp>
    </p:spTree>
    <p:extLst>
      <p:ext uri="{BB962C8B-B14F-4D97-AF65-F5344CB8AC3E}">
        <p14:creationId xmlns:p14="http://schemas.microsoft.com/office/powerpoint/2010/main" val="385788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90EC9-8054-9447-D3AD-36BE45A94DDC}"/>
              </a:ext>
            </a:extLst>
          </p:cNvPr>
          <p:cNvPicPr>
            <a:picLocks noChangeAspect="1"/>
          </p:cNvPicPr>
          <p:nvPr/>
        </p:nvPicPr>
        <p:blipFill>
          <a:blip r:embed="rId3"/>
          <a:stretch>
            <a:fillRect/>
          </a:stretch>
        </p:blipFill>
        <p:spPr>
          <a:xfrm>
            <a:off x="2648356" y="828003"/>
            <a:ext cx="8961897" cy="5757303"/>
          </a:xfrm>
          <a:prstGeom prst="rect">
            <a:avLst/>
          </a:prstGeom>
        </p:spPr>
      </p:pic>
      <p:sp>
        <p:nvSpPr>
          <p:cNvPr id="2" name="Title 1"/>
          <p:cNvSpPr>
            <a:spLocks noGrp="1"/>
          </p:cNvSpPr>
          <p:nvPr>
            <p:ph type="title" idx="4294967295"/>
          </p:nvPr>
        </p:nvSpPr>
        <p:spPr>
          <a:xfrm>
            <a:off x="2563812" y="250825"/>
            <a:ext cx="9477375" cy="334963"/>
          </a:xfrm>
          <a:prstGeom prst="rect">
            <a:avLst/>
          </a:prstGeom>
        </p:spPr>
        <p:txBody>
          <a:bodyPr/>
          <a:lstStyle/>
          <a:p>
            <a:r>
              <a:rPr lang="en-CA" sz="2200" dirty="0"/>
              <a:t>Growers Who Work With A 4R Designated Agronomist</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68EBE8D7-148D-4EC0-B536-1D765100F0E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10709A4B-69D9-5B42-2C9B-E861D1B89793}"/>
              </a:ext>
            </a:extLst>
          </p:cNvPr>
          <p:cNvSpPr txBox="1"/>
          <p:nvPr/>
        </p:nvSpPr>
        <p:spPr>
          <a:xfrm>
            <a:off x="8609012" y="4768441"/>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Those very familiar with 4R were more likely to work with a 4R agronomist.</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Manitoba were asked: "Do you work with a 4R Designated Agronomist (that is, the agronomist and fertilizer retailer you work with has undergone training to be designated as competent to advise farmers about 4R Nutrient Stewardship)?"</a:t>
            </a:r>
          </a:p>
          <a:p>
            <a:r>
              <a:rPr lang="en-CA" dirty="0"/>
              <a:t>The chart illustrates the % of respondents in each demographic segment who work with a 4R Designated Agronomist.</a:t>
            </a:r>
          </a:p>
        </p:txBody>
      </p:sp>
    </p:spTree>
    <p:extLst>
      <p:ext uri="{BB962C8B-B14F-4D97-AF65-F5344CB8AC3E}">
        <p14:creationId xmlns:p14="http://schemas.microsoft.com/office/powerpoint/2010/main" val="386514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848DBAA9-8E58-4ECA-8D77-E84F83881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036" y="563237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0BB4EA22-AF09-4AC5-A32E-3487D9687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944" y="490735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30B0674C-86B6-47FF-A9EB-DF2F5CA97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99" y="419149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4">
            <a:extLst>
              <a:ext uri="{FF2B5EF4-FFF2-40B4-BE49-F238E27FC236}">
                <a16:creationId xmlns:a16="http://schemas.microsoft.com/office/drawing/2014/main" id="{08AA4535-DBF5-4FED-84B2-8D4090CC4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944" y="346646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4418BD46-665A-46C1-9B0D-1B8EB9E62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812" y="238086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279B4F0C-AE75-FEEE-3C7E-D259242F5288}"/>
              </a:ext>
            </a:extLst>
          </p:cNvPr>
          <p:cNvPicPr>
            <a:picLocks noChangeAspect="1"/>
          </p:cNvPicPr>
          <p:nvPr/>
        </p:nvPicPr>
        <p:blipFill>
          <a:blip r:embed="rId4"/>
          <a:stretch>
            <a:fillRect/>
          </a:stretch>
        </p:blipFill>
        <p:spPr>
          <a:xfrm>
            <a:off x="2676453"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Feed Barley in 2023 (% of Volume)</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3" name="Picture 2">
            <a:extLst>
              <a:ext uri="{FF2B5EF4-FFF2-40B4-BE49-F238E27FC236}">
                <a16:creationId xmlns:a16="http://schemas.microsoft.com/office/drawing/2014/main" id="{1429876C-30E1-A250-C8B6-62A338F475EA}"/>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8F88371-9184-2247-3A87-E76D88C37ADB}"/>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sulphur volume that was applied by, farm size, age and 4R program familiarity.</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968837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336146-B8A1-1B27-3B3A-F9E166A0EAFD}"/>
              </a:ext>
            </a:extLst>
          </p:cNvPr>
          <p:cNvPicPr>
            <a:picLocks noChangeAspect="1"/>
          </p:cNvPicPr>
          <p:nvPr/>
        </p:nvPicPr>
        <p:blipFill>
          <a:blip r:embed="rId3"/>
          <a:stretch>
            <a:fillRect/>
          </a:stretch>
        </p:blipFill>
        <p:spPr>
          <a:xfrm>
            <a:off x="2653093" y="829089"/>
            <a:ext cx="8952423" cy="57551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Growers Who Work With A 4R Nutrient Management Specialty CCA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sp>
        <p:nvSpPr>
          <p:cNvPr id="4" name="TextBox 3">
            <a:extLst>
              <a:ext uri="{FF2B5EF4-FFF2-40B4-BE49-F238E27FC236}">
                <a16:creationId xmlns:a16="http://schemas.microsoft.com/office/drawing/2014/main" id="{E3D1AAE4-0A73-C116-280E-58589CEFAB59}"/>
              </a:ext>
            </a:extLst>
          </p:cNvPr>
          <p:cNvSpPr txBox="1"/>
          <p:nvPr/>
        </p:nvSpPr>
        <p:spPr>
          <a:xfrm>
            <a:off x="8151812" y="1844087"/>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About a third of barley growers worked with a 4R Nutrient Management Specialty CCA in 2023.</a:t>
            </a:r>
          </a:p>
        </p:txBody>
      </p:sp>
      <p:pic>
        <p:nvPicPr>
          <p:cNvPr id="5" name="Picture 4" descr="Asset 17.png">
            <a:extLst>
              <a:ext uri="{FF2B5EF4-FFF2-40B4-BE49-F238E27FC236}">
                <a16:creationId xmlns:a16="http://schemas.microsoft.com/office/drawing/2014/main" id="{8EFF84CE-F450-C48B-4097-E42F66F2A07D}"/>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9690CBC8-55DF-16BA-F610-F60543212F82}"/>
              </a:ext>
            </a:extLst>
          </p:cNvPr>
          <p:cNvGraphicFramePr>
            <a:graphicFrameLocks/>
          </p:cNvGraphicFramePr>
          <p:nvPr>
            <p:extLst>
              <p:ext uri="{D42A27DB-BD31-4B8C-83A1-F6EECF244321}">
                <p14:modId xmlns:p14="http://schemas.microsoft.com/office/powerpoint/2010/main" val="327191192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in Manitoba were asked: "Do you work with a 4R Nutrient Management Specialty CCA (Certified Crop Advisor) – that is a CCA who focuses their work in the area of nutrient management planning?"</a:t>
            </a:r>
          </a:p>
          <a:p>
            <a:r>
              <a:rPr lang="en-US" dirty="0"/>
              <a:t>The chart illustrates the % of respondents who work with a 4R Nutrient Management Specialty CCA.</a:t>
            </a:r>
            <a:endParaRPr lang="en-CA" dirty="0"/>
          </a:p>
        </p:txBody>
      </p:sp>
    </p:spTree>
    <p:extLst>
      <p:ext uri="{BB962C8B-B14F-4D97-AF65-F5344CB8AC3E}">
        <p14:creationId xmlns:p14="http://schemas.microsoft.com/office/powerpoint/2010/main" val="2793073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16ED18-C5DB-C732-72A8-D9B9CCD3F075}"/>
              </a:ext>
            </a:extLst>
          </p:cNvPr>
          <p:cNvPicPr>
            <a:picLocks noChangeAspect="1"/>
          </p:cNvPicPr>
          <p:nvPr/>
        </p:nvPicPr>
        <p:blipFill>
          <a:blip r:embed="rId3"/>
          <a:stretch>
            <a:fillRect/>
          </a:stretch>
        </p:blipFill>
        <p:spPr>
          <a:xfrm>
            <a:off x="2648356" y="828003"/>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Growers Who Work With A 4R Nutrient Management Specialty CCA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sp>
        <p:nvSpPr>
          <p:cNvPr id="3" name="TextBox 2">
            <a:extLst>
              <a:ext uri="{FF2B5EF4-FFF2-40B4-BE49-F238E27FC236}">
                <a16:creationId xmlns:a16="http://schemas.microsoft.com/office/drawing/2014/main" id="{94CE8D87-DB2F-704D-0853-F4AD04FCC4F6}"/>
              </a:ext>
            </a:extLst>
          </p:cNvPr>
          <p:cNvSpPr txBox="1"/>
          <p:nvPr/>
        </p:nvSpPr>
        <p:spPr>
          <a:xfrm>
            <a:off x="9865209" y="3027732"/>
            <a:ext cx="1752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and those very familiar with 4R were more likely to work with a specialty CCA.</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"Do you work with a 4R Nutrient Management Specialty CCA (Certified Crop Advisor) – that is a CCA who focuses their work in the area of nutrient management planning?"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various demographic segments, the chart illustrates the % of respondents who work with a 4R Nutrient Management Specialty CCA.</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857540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052A7B-2E7C-D5B7-01F8-617FEB1CE5C7}"/>
              </a:ext>
            </a:extLst>
          </p:cNvPr>
          <p:cNvPicPr>
            <a:picLocks noChangeAspect="1"/>
          </p:cNvPicPr>
          <p:nvPr/>
        </p:nvPicPr>
        <p:blipFill>
          <a:blip r:embed="rId3"/>
          <a:stretch>
            <a:fillRect/>
          </a:stretch>
        </p:blipFill>
        <p:spPr>
          <a:xfrm>
            <a:off x="2662537" y="826045"/>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1C59A37C-755C-4EB2-AB79-802600B7647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pic>
        <p:nvPicPr>
          <p:cNvPr id="3" name="Picture 2" descr="Asset 17.png">
            <a:extLst>
              <a:ext uri="{FF2B5EF4-FFF2-40B4-BE49-F238E27FC236}">
                <a16:creationId xmlns:a16="http://schemas.microsoft.com/office/drawing/2014/main" id="{C3F39B31-EC7F-49E7-ABA9-DD268F75DF75}"/>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E4CC3A4C-79D3-6C86-76E4-DDA0316D3024}"/>
              </a:ext>
            </a:extLst>
          </p:cNvPr>
          <p:cNvGraphicFramePr>
            <a:graphicFrameLocks/>
          </p:cNvGraphicFramePr>
          <p:nvPr>
            <p:extLst>
              <p:ext uri="{D42A27DB-BD31-4B8C-83A1-F6EECF244321}">
                <p14:modId xmlns:p14="http://schemas.microsoft.com/office/powerpoint/2010/main" val="157130117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E7487A3-3CBB-FB3D-1686-9088A8B9CFB4}"/>
              </a:ext>
            </a:extLst>
          </p:cNvPr>
          <p:cNvSpPr txBox="1"/>
          <p:nvPr/>
        </p:nvSpPr>
        <p:spPr>
          <a:xfrm>
            <a:off x="5484812" y="1828800"/>
            <a:ext cx="14478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Just under 20% of barley growers had a formal 4R plan in place in 2023.</a:t>
            </a:r>
          </a:p>
        </p:txBody>
      </p:sp>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Manitoba were asked: "Do you have a 4R Plan in place for your farm (that is, a formal plan that has been approved by your 4R Designated Agronomist?)"</a:t>
            </a:r>
          </a:p>
          <a:p>
            <a:r>
              <a:rPr lang="en-CA" dirty="0"/>
              <a:t>The chart illustrates the % of respondents who have/do not have a formal 4R Plan in place.</a:t>
            </a:r>
          </a:p>
        </p:txBody>
      </p:sp>
    </p:spTree>
    <p:extLst>
      <p:ext uri="{BB962C8B-B14F-4D97-AF65-F5344CB8AC3E}">
        <p14:creationId xmlns:p14="http://schemas.microsoft.com/office/powerpoint/2010/main" val="1578033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FB434D-CE48-00BF-4A60-0E74F24DCA04}"/>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1C59A37C-755C-4EB2-AB79-802600B7647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Manitoba were asked: "Do you have a 4R Plan in place for your farm (that is, a formal plan that has been approved by your 4R Designated Agronomist?)"</a:t>
            </a:r>
          </a:p>
          <a:p>
            <a:r>
              <a:rPr lang="en-CA" dirty="0"/>
              <a:t>The chart illustrates the % of respondents in each demographic segment who have a formal 4R Plan in place.</a:t>
            </a:r>
          </a:p>
        </p:txBody>
      </p:sp>
    </p:spTree>
    <p:extLst>
      <p:ext uri="{BB962C8B-B14F-4D97-AF65-F5344CB8AC3E}">
        <p14:creationId xmlns:p14="http://schemas.microsoft.com/office/powerpoint/2010/main" val="1970583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28D72-1908-759F-56D1-F32E9DAA68A1}"/>
              </a:ext>
            </a:extLst>
          </p:cNvPr>
          <p:cNvPicPr>
            <a:picLocks noChangeAspect="1"/>
          </p:cNvPicPr>
          <p:nvPr/>
        </p:nvPicPr>
        <p:blipFill>
          <a:blip r:embed="rId3"/>
          <a:stretch>
            <a:fillRect/>
          </a:stretch>
        </p:blipFill>
        <p:spPr>
          <a:xfrm>
            <a:off x="2648356" y="828003"/>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Benefits Of Having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TextBox 12">
            <a:extLst>
              <a:ext uri="{FF2B5EF4-FFF2-40B4-BE49-F238E27FC236}">
                <a16:creationId xmlns:a16="http://schemas.microsoft.com/office/drawing/2014/main" id="{7795084F-798C-4AA9-906F-A5DA4952EC67}"/>
              </a:ext>
            </a:extLst>
          </p:cNvPr>
          <p:cNvSpPr txBox="1"/>
          <p:nvPr/>
        </p:nvSpPr>
        <p:spPr>
          <a:xfrm>
            <a:off x="8304212" y="996268"/>
            <a:ext cx="210013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Knowing you are using the best environmental stewardship practices was the leading benefit of a 4R Plan.</a:t>
            </a:r>
          </a:p>
        </p:txBody>
      </p:sp>
      <p:sp>
        <p:nvSpPr>
          <p:cNvPr id="12" name="Rectangle 11">
            <a:hlinkClick r:id="rId7" action="ppaction://hlinksldjump"/>
            <a:extLst>
              <a:ext uri="{FF2B5EF4-FFF2-40B4-BE49-F238E27FC236}">
                <a16:creationId xmlns:a16="http://schemas.microsoft.com/office/drawing/2014/main" id="{D4369E09-7780-4B67-B29F-60E6AA2C5E4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4" name="Object 3">
            <a:extLst>
              <a:ext uri="{FF2B5EF4-FFF2-40B4-BE49-F238E27FC236}">
                <a16:creationId xmlns:a16="http://schemas.microsoft.com/office/drawing/2014/main" id="{A0F1E4F1-6383-0C44-851B-EB59672CCDC1}"/>
              </a:ext>
            </a:extLst>
          </p:cNvPr>
          <p:cNvGraphicFramePr>
            <a:graphicFrameLocks/>
          </p:cNvGraphicFramePr>
          <p:nvPr>
            <p:extLst>
              <p:ext uri="{D42A27DB-BD31-4B8C-83A1-F6EECF244321}">
                <p14:modId xmlns:p14="http://schemas.microsoft.com/office/powerpoint/2010/main" val="368550638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with a formal 4R Plan in place were asked: "In your experience, what are the benefits of having a 4R Plan in place?  Check all that apply."</a:t>
            </a:r>
          </a:p>
          <a:p>
            <a:r>
              <a:rPr lang="en-CA" dirty="0"/>
              <a:t>The chart illustrates the % of those respondents with a 4R Plan in place who indicated each benefit.</a:t>
            </a:r>
          </a:p>
        </p:txBody>
      </p:sp>
    </p:spTree>
    <p:extLst>
      <p:ext uri="{BB962C8B-B14F-4D97-AF65-F5344CB8AC3E}">
        <p14:creationId xmlns:p14="http://schemas.microsoft.com/office/powerpoint/2010/main" val="99457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521CC2-CD75-C621-C6D2-B338B463BEF6}"/>
              </a:ext>
            </a:extLst>
          </p:cNvPr>
          <p:cNvPicPr>
            <a:picLocks noChangeAspect="1"/>
          </p:cNvPicPr>
          <p:nvPr/>
        </p:nvPicPr>
        <p:blipFill>
          <a:blip r:embed="rId3"/>
          <a:stretch>
            <a:fillRect/>
          </a:stretch>
        </p:blipFill>
        <p:spPr>
          <a:xfrm>
            <a:off x="2653093" y="826045"/>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Putting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AFDAF2E8-A591-4BE3-B61A-814C452F676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D3AA220D-8CA2-3F9A-560A-A76E8157B925}"/>
              </a:ext>
            </a:extLst>
          </p:cNvPr>
          <p:cNvGraphicFramePr>
            <a:graphicFrameLocks/>
          </p:cNvGraphicFramePr>
          <p:nvPr>
            <p:extLst>
              <p:ext uri="{D42A27DB-BD31-4B8C-83A1-F6EECF244321}">
                <p14:modId xmlns:p14="http://schemas.microsoft.com/office/powerpoint/2010/main" val="275550443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7D006AE4-AEC8-93D1-F09D-6B3BE7FAFDF1}"/>
              </a:ext>
            </a:extLst>
          </p:cNvPr>
          <p:cNvSpPr txBox="1"/>
          <p:nvPr/>
        </p:nvSpPr>
        <p:spPr>
          <a:xfrm>
            <a:off x="2436812" y="465792"/>
            <a:ext cx="210013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Lack of incentive was the main reason for not putting a 4R plan in place.</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Manitoba who have heard of 4R but do not have a 4R Plan in place were asked: "What is the main reason that has prevented you from working with a 4R Designated Agronomist to put a 4R Plan in place for your farm?  And what are the other reasons that have prevented you from putting a 4R Plan in place?"</a:t>
            </a:r>
          </a:p>
          <a:p>
            <a:r>
              <a:rPr lang="en-CA" dirty="0"/>
              <a:t>The chart illustrates the % of respondents who have heard of 4R but do not have a 4R Plan in place who indicated each reason for not having a 4R Plan.</a:t>
            </a:r>
          </a:p>
        </p:txBody>
      </p:sp>
    </p:spTree>
    <p:extLst>
      <p:ext uri="{BB962C8B-B14F-4D97-AF65-F5344CB8AC3E}">
        <p14:creationId xmlns:p14="http://schemas.microsoft.com/office/powerpoint/2010/main" val="275998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519136-37F8-9D91-7F8E-3868BFC233AF}"/>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Fee to Prepare 4R Plan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pic>
        <p:nvPicPr>
          <p:cNvPr id="3" name="Picture 2" descr="Asset 17.png">
            <a:extLst>
              <a:ext uri="{FF2B5EF4-FFF2-40B4-BE49-F238E27FC236}">
                <a16:creationId xmlns:a16="http://schemas.microsoft.com/office/drawing/2014/main" id="{9F6361D3-BB5A-976F-FF7E-83953D16EE65}"/>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51A32D2F-656C-403D-B381-7B562759AC32}"/>
              </a:ext>
            </a:extLst>
          </p:cNvPr>
          <p:cNvGraphicFramePr>
            <a:graphicFrameLocks/>
          </p:cNvGraphicFramePr>
          <p:nvPr>
            <p:extLst>
              <p:ext uri="{D42A27DB-BD31-4B8C-83A1-F6EECF244321}">
                <p14:modId xmlns:p14="http://schemas.microsoft.com/office/powerpoint/2010/main" val="155740076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have a 4R Plan in place were asked: "Did you pay someone a fee to prepare the 4R Plan?"</a:t>
            </a:r>
          </a:p>
          <a:p>
            <a:pPr lvl="0"/>
            <a:r>
              <a:rPr lang="en-US" dirty="0"/>
              <a:t>The chart illustrates the % of those with a 4R Plan who paid a fee to get the 4R Plan prepared in each year.</a:t>
            </a:r>
            <a:endParaRPr lang="en-CA" sz="800" dirty="0"/>
          </a:p>
        </p:txBody>
      </p:sp>
    </p:spTree>
    <p:extLst>
      <p:ext uri="{BB962C8B-B14F-4D97-AF65-F5344CB8AC3E}">
        <p14:creationId xmlns:p14="http://schemas.microsoft.com/office/powerpoint/2010/main" val="3389070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39ACC507-FE49-454A-B4C5-B2FCA3995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962" y="436810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23EC4C69-6E37-44F7-8FF4-F2BDCF15D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337" y="395052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a:extLst>
              <a:ext uri="{FF2B5EF4-FFF2-40B4-BE49-F238E27FC236}">
                <a16:creationId xmlns:a16="http://schemas.microsoft.com/office/drawing/2014/main" id="{629E4399-AD41-4BA3-8984-94AA4FCAE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712" y="353294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4">
            <a:extLst>
              <a:ext uri="{FF2B5EF4-FFF2-40B4-BE49-F238E27FC236}">
                <a16:creationId xmlns:a16="http://schemas.microsoft.com/office/drawing/2014/main" id="{2477924E-7F33-3E4C-5C52-3CAA8009C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711" y="225856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4ACF8DFC-3D2B-4DDA-A9BF-55AD0EDD6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999" y="18288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3E70AE92-9CE5-43A5-ABAF-BBDF4CF2D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193" y="563911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E95D329D-02D4-ED04-AA82-A096E5A08D36}"/>
              </a:ext>
            </a:extLst>
          </p:cNvPr>
          <p:cNvPicPr>
            <a:picLocks noChangeAspect="1"/>
          </p:cNvPicPr>
          <p:nvPr/>
        </p:nvPicPr>
        <p:blipFill>
          <a:blip r:embed="rId4"/>
          <a:stretch>
            <a:fillRect/>
          </a:stretch>
        </p:blipFill>
        <p:spPr>
          <a:xfrm>
            <a:off x="2657821" y="829086"/>
            <a:ext cx="8942969" cy="575513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Fee to Prepare 4R Plan</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have a 4R Plan in place were asked: "Did you pay someone a fee to prepare the 4R Plan?"</a:t>
            </a:r>
          </a:p>
          <a:p>
            <a:pPr lvl="0"/>
            <a:r>
              <a:rPr lang="en-US" dirty="0"/>
              <a:t>Separately for various demographic segments, the chart illustrates the % of those with a 4R Plan who paid a fee to get the 4R Plan prepared.</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67154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73104-C55F-12F9-0717-47AAA28BF474}"/>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Sources of Information About 4R Nutrient Stewardship Program</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0A349D27-AEA9-434D-830D-BFE55D91606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BE2457B1-CE24-B4D1-C578-9D9F626054D4}"/>
              </a:ext>
            </a:extLst>
          </p:cNvPr>
          <p:cNvGraphicFramePr>
            <a:graphicFrameLocks/>
          </p:cNvGraphicFramePr>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BE2457B1-CE24-B4D1-C578-9D9F626054D4}"/>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“From what sources would you be most likely to obtain information about 4R nutrient stewardship? (Please check your main sources - you can select up to three.)”</a:t>
            </a:r>
          </a:p>
          <a:p>
            <a:r>
              <a:rPr lang="en-CA" dirty="0"/>
              <a:t>The graph illustrates the % of total respondents who mentioned each information source.</a:t>
            </a:r>
          </a:p>
        </p:txBody>
      </p:sp>
    </p:spTree>
    <p:extLst>
      <p:ext uri="{BB962C8B-B14F-4D97-AF65-F5344CB8AC3E}">
        <p14:creationId xmlns:p14="http://schemas.microsoft.com/office/powerpoint/2010/main" val="1597269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86C084-1177-4CE2-890A-519FA45BA785}"/>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Programs Used to Measure Environmental Footprint </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0A349D27-AEA9-434D-830D-BFE55D91606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EAD34118-5DD4-BF14-307D-4844F5ADB115}"/>
              </a:ext>
            </a:extLst>
          </p:cNvPr>
          <p:cNvGraphicFramePr>
            <a:graphicFrameLocks/>
          </p:cNvGraphicFramePr>
          <p:nvPr>
            <p:extLst>
              <p:ext uri="{D42A27DB-BD31-4B8C-83A1-F6EECF244321}">
                <p14:modId xmlns:p14="http://schemas.microsoft.com/office/powerpoint/2010/main" val="282571745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"Agricultural practices can have adverse impacts on the environment. Fertilizer loss from the field can result in reduced air and water quality and contribute to greenhouse gas emissions. There are programs growers can use to determine the impact of their on-farm practices on the environment or their “environmental footprint.” </a:t>
            </a:r>
          </a:p>
          <a:p>
            <a:r>
              <a:rPr lang="en-US" dirty="0"/>
              <a:t>Have you ever used any of the following programs below to determine your environmental footprint? Select all that apply." </a:t>
            </a:r>
          </a:p>
          <a:p>
            <a:r>
              <a:rPr lang="en-US" dirty="0"/>
              <a:t>The chart illustrates the percent of respondents who indicated they use each of the programs to determine their environmental footprint. </a:t>
            </a:r>
            <a:endParaRPr lang="en-CA" dirty="0"/>
          </a:p>
        </p:txBody>
      </p:sp>
    </p:spTree>
    <p:extLst>
      <p:ext uri="{BB962C8B-B14F-4D97-AF65-F5344CB8AC3E}">
        <p14:creationId xmlns:p14="http://schemas.microsoft.com/office/powerpoint/2010/main" val="1675586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A746C4-FA33-B0D9-88C3-68ADB97EF196}"/>
              </a:ext>
            </a:extLst>
          </p:cNvPr>
          <p:cNvPicPr>
            <a:picLocks noChangeAspect="1"/>
          </p:cNvPicPr>
          <p:nvPr/>
        </p:nvPicPr>
        <p:blipFill>
          <a:blip r:embed="rId3"/>
          <a:stretch>
            <a:fillRect/>
          </a:stretch>
        </p:blipFill>
        <p:spPr>
          <a:xfrm>
            <a:off x="2648357" y="828002"/>
            <a:ext cx="896189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Feed Barley Growers Using Each Nitrogen Source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a:off x="7254037" y="27764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6704012" y="2971800"/>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37% of feed barley growers used anhydrous ammonia in 2023.</a:t>
            </a:r>
          </a:p>
        </p:txBody>
      </p:sp>
      <p:pic>
        <p:nvPicPr>
          <p:cNvPr id="3" name="Picture 2">
            <a:extLst>
              <a:ext uri="{FF2B5EF4-FFF2-40B4-BE49-F238E27FC236}">
                <a16:creationId xmlns:a16="http://schemas.microsoft.com/office/drawing/2014/main" id="{44E21B21-7048-0858-5585-A25288A3D347}"/>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D141DEB-F6C2-B8AD-E91A-D4543EFA7C99}"/>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3BFF0A6C-DB47-7A1D-9360-EF16E98691B7}"/>
              </a:ext>
            </a:extLst>
          </p:cNvPr>
          <p:cNvGraphicFramePr>
            <a:graphicFrameLocks/>
          </p:cNvGraphicFramePr>
          <p:nvPr>
            <p:extLst>
              <p:ext uri="{D42A27DB-BD31-4B8C-83A1-F6EECF244321}">
                <p14:modId xmlns:p14="http://schemas.microsoft.com/office/powerpoint/2010/main" val="161621243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feed barley crop, did you apply fertilizer or manure at each timing? – and given the options of a) Applied in fall of previous year, b) in the spring before planting, c) in the spring at planting and d) after planting/in-crop.  For your 2023 feed barley crop, which fertilizer types did you apply at each timing?</a:t>
            </a:r>
          </a:p>
          <a:p>
            <a:pPr lvl="0">
              <a:defRPr/>
            </a:pPr>
            <a:r>
              <a:rPr lang="en-CA" dirty="0"/>
              <a:t>The chart illustrates the % of feed barley growers who indicated that they used this nutrient and each fertilizer type in feed barley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4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Demographics</a:t>
            </a:r>
          </a:p>
        </p:txBody>
      </p:sp>
      <p:pic>
        <p:nvPicPr>
          <p:cNvPr id="25" name="Picture 24" descr="Asset 7.png"/>
          <p:cNvPicPr>
            <a:picLocks noChangeAspect="1"/>
          </p:cNvPicPr>
          <p:nvPr/>
        </p:nvPicPr>
        <p:blipFill>
          <a:blip r:embed="rId4" cstate="print"/>
          <a:stretch>
            <a:fillRect/>
          </a:stretch>
        </p:blipFill>
        <p:spPr>
          <a:xfrm>
            <a:off x="1017464" y="5442069"/>
            <a:ext cx="301752" cy="301752"/>
          </a:xfrm>
          <a:prstGeom prst="rect">
            <a:avLst/>
          </a:prstGeom>
        </p:spPr>
      </p:pic>
      <p:sp>
        <p:nvSpPr>
          <p:cNvPr id="77" name="TextBox 76">
            <a:hlinkClick r:id="rId5" action="ppaction://hlinksldjump"/>
          </p:cNvPr>
          <p:cNvSpPr txBox="1"/>
          <p:nvPr/>
        </p:nvSpPr>
        <p:spPr>
          <a:xfrm>
            <a:off x="303212" y="95688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Farm Size and Crop Acre Categories</a:t>
            </a:r>
            <a:endParaRPr lang="en-US" sz="1100" dirty="0">
              <a:solidFill>
                <a:schemeClr val="bg1"/>
              </a:solidFill>
              <a:latin typeface="Calibri Light" pitchFamily="34" charset="0"/>
              <a:cs typeface="Calibri Light" pitchFamily="34" charset="0"/>
            </a:endParaRPr>
          </a:p>
        </p:txBody>
      </p:sp>
      <p:sp>
        <p:nvSpPr>
          <p:cNvPr id="78" name="TextBox 77">
            <a:hlinkClick r:id="rId6" action="ppaction://hlinksldjump"/>
          </p:cNvPr>
          <p:cNvSpPr txBox="1"/>
          <p:nvPr/>
        </p:nvSpPr>
        <p:spPr>
          <a:xfrm>
            <a:off x="303212" y="1123014"/>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Demographics</a:t>
            </a:r>
          </a:p>
        </p:txBody>
      </p:sp>
      <p:sp>
        <p:nvSpPr>
          <p:cNvPr id="80" name="TextBox 79">
            <a:hlinkClick r:id="rId7" action="ppaction://hlinksldjump"/>
          </p:cNvPr>
          <p:cNvSpPr txBox="1"/>
          <p:nvPr/>
        </p:nvSpPr>
        <p:spPr>
          <a:xfrm>
            <a:off x="303212" y="1289141"/>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Study Methodology &amp; Sample</a:t>
            </a:r>
          </a:p>
        </p:txBody>
      </p:sp>
      <p:sp>
        <p:nvSpPr>
          <p:cNvPr id="45" name="Rounded Rectangle 44"/>
          <p:cNvSpPr/>
          <p:nvPr/>
        </p:nvSpPr>
        <p:spPr>
          <a:xfrm>
            <a:off x="227012" y="986810"/>
            <a:ext cx="91440" cy="457200"/>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58792"/>
                <a:ext cx="1770184" cy="1344704"/>
                <a:chOff x="10191628" y="2358792"/>
                <a:chExt cx="1770184" cy="1344704"/>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58792"/>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39520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00578E-6 L -0.00065 -0.58405 " pathEditMode="fixed" rAng="0" ptsTypes="AA">
                                      <p:cBhvr>
                                        <p:cTn id="6"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239462-023F-AD36-33B1-64D793277F5F}"/>
              </a:ext>
            </a:extLst>
          </p:cNvPr>
          <p:cNvPicPr>
            <a:picLocks noChangeAspect="1"/>
          </p:cNvPicPr>
          <p:nvPr/>
        </p:nvPicPr>
        <p:blipFill>
          <a:blip r:embed="rId3"/>
          <a:stretch>
            <a:fillRect/>
          </a:stretch>
        </p:blipFill>
        <p:spPr>
          <a:xfrm>
            <a:off x="2664873" y="836663"/>
            <a:ext cx="8928864" cy="573998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Farm Size and Crop Acre Categories</a:t>
            </a:r>
            <a:endParaRPr lang="en-US" sz="2200" dirty="0"/>
          </a:p>
        </p:txBody>
      </p:sp>
      <p:pic>
        <p:nvPicPr>
          <p:cNvPr id="11" name="Picture 10"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graphicFrame>
        <p:nvGraphicFramePr>
          <p:cNvPr id="5" name="Object 4">
            <a:extLst>
              <a:ext uri="{FF2B5EF4-FFF2-40B4-BE49-F238E27FC236}">
                <a16:creationId xmlns:a16="http://schemas.microsoft.com/office/drawing/2014/main" id="{3F796FBA-1A49-3749-9F21-0624B8FCDD0E}"/>
              </a:ext>
            </a:extLst>
          </p:cNvPr>
          <p:cNvGraphicFramePr>
            <a:graphicFrameLocks/>
          </p:cNvGraphicFramePr>
          <p:nvPr>
            <p:extLst>
              <p:ext uri="{D42A27DB-BD31-4B8C-83A1-F6EECF244321}">
                <p14:modId xmlns:p14="http://schemas.microsoft.com/office/powerpoint/2010/main" val="184029068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0" name=""/>
                      <p:cNvPicPr/>
                      <p:nvPr/>
                    </p:nvPicPr>
                    <p:blipFill>
                      <a:blip r:embed="rId7"/>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8" name="Picture 7" descr="Asset 7.png">
            <a:extLst>
              <a:ext uri="{FF2B5EF4-FFF2-40B4-BE49-F238E27FC236}">
                <a16:creationId xmlns:a16="http://schemas.microsoft.com/office/drawing/2014/main" id="{A644D87B-9D33-47E6-8F76-7A4297F3A539}"/>
              </a:ext>
            </a:extLst>
          </p:cNvPr>
          <p:cNvPicPr>
            <a:picLocks noChangeAspect="1"/>
          </p:cNvPicPr>
          <p:nvPr/>
        </p:nvPicPr>
        <p:blipFill>
          <a:blip r:embed="rId8" cstate="print"/>
          <a:stretch>
            <a:fillRect/>
          </a:stretch>
        </p:blipFill>
        <p:spPr>
          <a:xfrm>
            <a:off x="225215" y="5120640"/>
            <a:ext cx="301751" cy="301752"/>
          </a:xfrm>
          <a:prstGeom prst="rect">
            <a:avLst/>
          </a:prstGeom>
        </p:spPr>
      </p:pic>
      <p:sp>
        <p:nvSpPr>
          <p:cNvPr id="9" name="MoreInfo">
            <a:extLst>
              <a:ext uri="{FF2B5EF4-FFF2-40B4-BE49-F238E27FC236}">
                <a16:creationId xmlns:a16="http://schemas.microsoft.com/office/drawing/2014/main" id="{971B992C-ADED-4416-A2FA-A4A26F781064}"/>
              </a:ext>
            </a:extLst>
          </p:cNvPr>
          <p:cNvSpPr txBox="1"/>
          <p:nvPr>
            <p:custDataLst>
              <p:tags r:id="rId1"/>
            </p:custDataLst>
          </p:nvPr>
        </p:nvSpPr>
        <p:spPr>
          <a:xfrm>
            <a:off x="2165066" y="6955575"/>
            <a:ext cx="5577841" cy="584713"/>
          </a:xfrm>
          <a:prstGeom prst="rect">
            <a:avLst/>
          </a:prstGeom>
          <a:solidFill>
            <a:srgbClr val="F4EEE4"/>
          </a:solidFill>
          <a:effectLst>
            <a:outerShdw blurRad="50800" dist="38100" dir="2700000" algn="tl" rotWithShape="0">
              <a:prstClr val="black">
                <a:alpha val="20000"/>
              </a:prstClr>
            </a:outerShdw>
          </a:effectLst>
        </p:spPr>
        <p:txBody>
          <a:bodyPr wrap="square" lIns="91409" tIns="91409" rIns="91409" bIns="91409"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t>
            </a:r>
          </a:p>
          <a:p>
            <a:pPr marL="228600" indent="-228600">
              <a:buFont typeface="+mj-lt"/>
              <a:buAutoNum type="arabicPeriod"/>
            </a:pPr>
            <a:r>
              <a:rPr lang="en-US"/>
              <a:t>“In </a:t>
            </a:r>
            <a:r>
              <a:rPr lang="en-US" dirty="0"/>
              <a:t>total, how many acres of crops did you grow in 2023? “</a:t>
            </a:r>
          </a:p>
        </p:txBody>
      </p:sp>
    </p:spTree>
    <p:extLst>
      <p:ext uri="{BB962C8B-B14F-4D97-AF65-F5344CB8AC3E}">
        <p14:creationId xmlns:p14="http://schemas.microsoft.com/office/powerpoint/2010/main" val="4260133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9"/>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8C15C-40A3-6AF7-C0C3-ABEC4230F25C}"/>
              </a:ext>
            </a:extLst>
          </p:cNvPr>
          <p:cNvPicPr>
            <a:picLocks noChangeAspect="1"/>
          </p:cNvPicPr>
          <p:nvPr/>
        </p:nvPicPr>
        <p:blipFill>
          <a:blip r:embed="rId3"/>
          <a:stretch>
            <a:fillRect/>
          </a:stretch>
        </p:blipFill>
        <p:spPr>
          <a:xfrm>
            <a:off x="2648356" y="826915"/>
            <a:ext cx="8961897" cy="575948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Demographics</a:t>
            </a:r>
          </a:p>
        </p:txBody>
      </p:sp>
      <p:pic>
        <p:nvPicPr>
          <p:cNvPr id="11" name="Picture 10"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pic>
        <p:nvPicPr>
          <p:cNvPr id="8" name="Picture 7" descr="Asset 17.png">
            <a:extLst>
              <a:ext uri="{FF2B5EF4-FFF2-40B4-BE49-F238E27FC236}">
                <a16:creationId xmlns:a16="http://schemas.microsoft.com/office/drawing/2014/main" id="{7AEB767F-BBD0-4669-AA7B-F2B6B72C0B80}"/>
              </a:ext>
            </a:extLst>
          </p:cNvPr>
          <p:cNvPicPr>
            <a:picLocks noChangeAspect="1"/>
          </p:cNvPicPr>
          <p:nvPr/>
        </p:nvPicPr>
        <p:blipFill>
          <a:blip r:embed="rId6"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84CAC6DE-068C-9025-F5D0-400F67971DCD}"/>
              </a:ext>
            </a:extLst>
          </p:cNvPr>
          <p:cNvGraphicFramePr>
            <a:graphicFrameLocks/>
          </p:cNvGraphicFramePr>
          <p:nvPr>
            <p:extLst>
              <p:ext uri="{D42A27DB-BD31-4B8C-83A1-F6EECF244321}">
                <p14:modId xmlns:p14="http://schemas.microsoft.com/office/powerpoint/2010/main" val="180110374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12" name="Picture 11" descr="Asset 7.png">
            <a:extLst>
              <a:ext uri="{FF2B5EF4-FFF2-40B4-BE49-F238E27FC236}">
                <a16:creationId xmlns:a16="http://schemas.microsoft.com/office/drawing/2014/main" id="{4F3F8979-5362-4E66-8EEF-886D3BE68B4F}"/>
              </a:ext>
            </a:extLst>
          </p:cNvPr>
          <p:cNvPicPr>
            <a:picLocks noChangeAspect="1"/>
          </p:cNvPicPr>
          <p:nvPr/>
        </p:nvPicPr>
        <p:blipFill>
          <a:blip r:embed="rId9" cstate="print"/>
          <a:stretch>
            <a:fillRect/>
          </a:stretch>
        </p:blipFill>
        <p:spPr>
          <a:xfrm>
            <a:off x="225215" y="5120640"/>
            <a:ext cx="301751" cy="301752"/>
          </a:xfrm>
          <a:prstGeom prst="rect">
            <a:avLst/>
          </a:prstGeom>
        </p:spPr>
      </p:pic>
      <p:sp>
        <p:nvSpPr>
          <p:cNvPr id="13" name="MoreInfo">
            <a:extLst>
              <a:ext uri="{FF2B5EF4-FFF2-40B4-BE49-F238E27FC236}">
                <a16:creationId xmlns:a16="http://schemas.microsoft.com/office/drawing/2014/main" id="{A0CA7736-1A19-4127-84BE-2170026BC5ED}"/>
              </a:ext>
            </a:extLst>
          </p:cNvPr>
          <p:cNvSpPr txBox="1"/>
          <p:nvPr>
            <p:custDataLst>
              <p:tags r:id="rId1"/>
            </p:custDataLst>
          </p:nvPr>
        </p:nvSpPr>
        <p:spPr>
          <a:xfrm>
            <a:off x="2165066" y="6955575"/>
            <a:ext cx="5577841" cy="2346734"/>
          </a:xfrm>
          <a:prstGeom prst="rect">
            <a:avLst/>
          </a:prstGeom>
          <a:solidFill>
            <a:srgbClr val="F4EEE4"/>
          </a:solidFill>
          <a:effectLst>
            <a:outerShdw blurRad="50800" dist="38100" dir="2700000" algn="tl" rotWithShape="0">
              <a:prstClr val="black">
                <a:alpha val="20000"/>
              </a:prstClr>
            </a:outerShdw>
          </a:effectLst>
        </p:spPr>
        <p:txBody>
          <a:bodyPr wrap="square" lIns="91409" tIns="91409" rIns="91409" bIns="91409"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a:t>
            </a:r>
          </a:p>
          <a:p>
            <a:pPr marL="228600" lvl="0" indent="-228600">
              <a:buFont typeface="+mj-lt"/>
              <a:buAutoNum type="arabicPeriod"/>
            </a:pPr>
            <a:r>
              <a:rPr lang="en-US" dirty="0"/>
              <a:t>In what year were you born?</a:t>
            </a:r>
            <a:endParaRPr lang="en-CA" dirty="0"/>
          </a:p>
          <a:p>
            <a:pPr marL="228600" lvl="0" indent="-228600">
              <a:buFont typeface="+mj-lt"/>
              <a:buAutoNum type="arabicPeriod"/>
            </a:pPr>
            <a:r>
              <a:rPr lang="en-US" dirty="0"/>
              <a:t>When it comes to implementing new ideas about crop production on your farm, do you find that you are often one of the first in your area to try the new ideas or you like to wait and see the results proven by others?</a:t>
            </a:r>
            <a:endParaRPr lang="en-CA" dirty="0"/>
          </a:p>
          <a:p>
            <a:pPr marL="228600" lvl="0" indent="-228600">
              <a:buFont typeface="+mj-lt"/>
              <a:buAutoNum type="arabicPeriod"/>
            </a:pPr>
            <a:r>
              <a:rPr lang="en-US" dirty="0"/>
              <a:t>Which of the following statements best describes your farm operation in five years: increase the size of your farm, stay about the same size as it is today, decrease the size of your farm or exit farming?</a:t>
            </a:r>
            <a:endParaRPr lang="en-CA" dirty="0"/>
          </a:p>
          <a:p>
            <a:pPr marL="228600" lvl="0" indent="-228600">
              <a:buFont typeface="+mj-lt"/>
              <a:buAutoNum type="arabicPeriod"/>
            </a:pPr>
            <a:r>
              <a:rPr lang="en-US" dirty="0"/>
              <a:t>Do you pay an independent crop advisor to provide crop consulting services?  By independent crop advisor, we mean an advisor who is not employed by an Ag Retailer.</a:t>
            </a:r>
            <a:endParaRPr lang="en-CA" dirty="0"/>
          </a:p>
          <a:p>
            <a:pPr marL="228600" lvl="0" indent="-228600">
              <a:buFont typeface="+mj-lt"/>
              <a:buAutoNum type="arabicPeriod"/>
            </a:pPr>
            <a:r>
              <a:rPr lang="en-US" dirty="0"/>
              <a:t>Which types of livestock do you produce?</a:t>
            </a:r>
          </a:p>
        </p:txBody>
      </p:sp>
    </p:spTree>
    <p:extLst>
      <p:ext uri="{BB962C8B-B14F-4D97-AF65-F5344CB8AC3E}">
        <p14:creationId xmlns:p14="http://schemas.microsoft.com/office/powerpoint/2010/main" val="2637618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13"/>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3" grpId="1"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2" action="ppaction://hlinksldjump"/>
          </p:cNvPr>
          <p:cNvPicPr>
            <a:picLocks noChangeAspect="1"/>
          </p:cNvPicPr>
          <p:nvPr/>
        </p:nvPicPr>
        <p:blipFill>
          <a:blip r:embed="rId3"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pic>
        <p:nvPicPr>
          <p:cNvPr id="6" name="Picture 5" descr="Asset 17.png">
            <a:extLst>
              <a:ext uri="{FF2B5EF4-FFF2-40B4-BE49-F238E27FC236}">
                <a16:creationId xmlns:a16="http://schemas.microsoft.com/office/drawing/2014/main" id="{5E83BD87-7458-45A0-9B7F-8AE43BECDA0C}"/>
              </a:ext>
            </a:extLst>
          </p:cNvPr>
          <p:cNvPicPr>
            <a:picLocks noChangeAspect="1"/>
          </p:cNvPicPr>
          <p:nvPr/>
        </p:nvPicPr>
        <p:blipFill>
          <a:blip r:embed="rId4" cstate="print"/>
          <a:stretch>
            <a:fillRect/>
          </a:stretch>
        </p:blipFill>
        <p:spPr>
          <a:xfrm>
            <a:off x="11706540" y="295922"/>
            <a:ext cx="407672" cy="407672"/>
          </a:xfrm>
          <a:prstGeom prst="rect">
            <a:avLst/>
          </a:prstGeom>
        </p:spPr>
      </p:pic>
      <p:sp>
        <p:nvSpPr>
          <p:cNvPr id="10" name="Rectangle 29">
            <a:extLst>
              <a:ext uri="{FF2B5EF4-FFF2-40B4-BE49-F238E27FC236}">
                <a16:creationId xmlns:a16="http://schemas.microsoft.com/office/drawing/2014/main" id="{6B55CAD0-E5C0-4F19-B7C2-BEDB79E07CD2}"/>
              </a:ext>
            </a:extLst>
          </p:cNvPr>
          <p:cNvSpPr>
            <a:spLocks noChangeArrowheads="1"/>
          </p:cNvSpPr>
          <p:nvPr/>
        </p:nvSpPr>
        <p:spPr bwMode="auto">
          <a:xfrm>
            <a:off x="2555080" y="885805"/>
            <a:ext cx="8949532" cy="5519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300" b="1" cap="all" dirty="0">
                <a:cs typeface="Calibri" panose="020F0502020204030204" pitchFamily="34" charset="0"/>
              </a:rPr>
              <a:t>Data Collection</a:t>
            </a:r>
          </a:p>
          <a:p>
            <a:pPr>
              <a:spcBef>
                <a:spcPts val="800"/>
              </a:spcBef>
              <a:spcAft>
                <a:spcPts val="600"/>
              </a:spcAft>
            </a:pPr>
            <a:r>
              <a:rPr lang="en-US" sz="1300" dirty="0">
                <a:cs typeface="Calibri" panose="020F0502020204030204" pitchFamily="34" charset="0"/>
              </a:rPr>
              <a:t>Online survey: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Data collected during period of October 30</a:t>
            </a:r>
            <a:r>
              <a:rPr lang="en-US" sz="1300" baseline="30000" dirty="0">
                <a:cs typeface="Calibri" panose="020F0502020204030204" pitchFamily="34" charset="0"/>
              </a:rPr>
              <a:t>th</a:t>
            </a:r>
            <a:r>
              <a:rPr lang="en-US" sz="1300" dirty="0">
                <a:cs typeface="Calibri" panose="020F0502020204030204" pitchFamily="34" charset="0"/>
              </a:rPr>
              <a:t>, 2023 to December 26, 2023. </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Average length was 27 minutes.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Farmers paid $24 to $40 as an incentive for participation.</a:t>
            </a:r>
          </a:p>
          <a:p>
            <a:pPr>
              <a:spcBef>
                <a:spcPts val="800"/>
              </a:spcBef>
              <a:spcAft>
                <a:spcPts val="600"/>
              </a:spcAft>
            </a:pPr>
            <a:r>
              <a:rPr lang="en-US" sz="1300" dirty="0">
                <a:cs typeface="Calibri" panose="020F0502020204030204" pitchFamily="34" charset="0"/>
              </a:rPr>
              <a:t>Questionnaire design:</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Input provided by project technical committee.</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2023 questionnaire modified by Stratus with input from Fertilizer Canada.</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Programmed and tested by Stratus.</a:t>
            </a:r>
          </a:p>
          <a:p>
            <a:pPr>
              <a:spcBef>
                <a:spcPts val="800"/>
              </a:spcBef>
              <a:spcAft>
                <a:spcPts val="600"/>
              </a:spcAft>
            </a:pPr>
            <a:r>
              <a:rPr lang="en-US" sz="1300" dirty="0">
                <a:cs typeface="Calibri" panose="020F0502020204030204" pitchFamily="34" charset="0"/>
              </a:rPr>
              <a:t>Sampling:</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Stratus has large, unbiased database of Canadian farmers (14,000 with valid email address; 4,500 active survey participants).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Additional malt barley and feed barley grower contacts were provided by Manitoba Crop Alliance.</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Survey invitations distributed by email to random sample. Repeated weekly.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Screened for:</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Main decision maker for fertilizer use decisions.</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Minimum of 100 acres of feed barley and/or 100 acres of malt barley </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Quotas set by Census Ag Region in proportion to crop acres.</a:t>
            </a:r>
          </a:p>
          <a:p>
            <a:pPr marL="287338" indent="-287338">
              <a:spcBef>
                <a:spcPts val="800"/>
              </a:spcBef>
              <a:spcAft>
                <a:spcPts val="600"/>
              </a:spcAft>
              <a:buFont typeface="Wingdings" panose="05000000000000000000" pitchFamily="2" charset="2"/>
              <a:buChar char="ü"/>
            </a:pPr>
            <a:endParaRPr lang="en-US" sz="1200" dirty="0">
              <a:solidFill>
                <a:srgbClr val="FF0000"/>
              </a:solidFill>
              <a:cs typeface="Calibri" panose="020F0502020204030204" pitchFamily="34" charset="0"/>
            </a:endParaRPr>
          </a:p>
        </p:txBody>
      </p:sp>
    </p:spTree>
    <p:extLst>
      <p:ext uri="{BB962C8B-B14F-4D97-AF65-F5344CB8AC3E}">
        <p14:creationId xmlns:p14="http://schemas.microsoft.com/office/powerpoint/2010/main" val="19030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5ABF7A-F5D8-DB64-3FA0-5CA0FF860110}"/>
              </a:ext>
            </a:extLst>
          </p:cNvPr>
          <p:cNvPicPr>
            <a:picLocks noChangeAspect="1"/>
          </p:cNvPicPr>
          <p:nvPr/>
        </p:nvPicPr>
        <p:blipFill>
          <a:blip r:embed="rId2"/>
          <a:stretch>
            <a:fillRect/>
          </a:stretch>
        </p:blipFill>
        <p:spPr>
          <a:xfrm>
            <a:off x="4524692" y="5142114"/>
            <a:ext cx="5074920" cy="1435331"/>
          </a:xfrm>
          <a:prstGeom prst="rect">
            <a:avLst/>
          </a:prstGeom>
        </p:spPr>
      </p:pic>
      <p:pic>
        <p:nvPicPr>
          <p:cNvPr id="6" name="Picture 5">
            <a:extLst>
              <a:ext uri="{FF2B5EF4-FFF2-40B4-BE49-F238E27FC236}">
                <a16:creationId xmlns:a16="http://schemas.microsoft.com/office/drawing/2014/main" id="{F70BB63F-F776-C615-C898-F74DAFE33FE8}"/>
              </a:ext>
            </a:extLst>
          </p:cNvPr>
          <p:cNvPicPr>
            <a:picLocks noChangeAspect="1"/>
          </p:cNvPicPr>
          <p:nvPr/>
        </p:nvPicPr>
        <p:blipFill>
          <a:blip r:embed="rId3"/>
          <a:stretch>
            <a:fillRect/>
          </a:stretch>
        </p:blipFill>
        <p:spPr>
          <a:xfrm>
            <a:off x="4524692" y="3328895"/>
            <a:ext cx="5074920" cy="143533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Demographics</a:t>
            </a:r>
          </a:p>
        </p:txBody>
      </p:sp>
      <p:sp>
        <p:nvSpPr>
          <p:cNvPr id="10" name="Rectangle 29">
            <a:extLst>
              <a:ext uri="{FF2B5EF4-FFF2-40B4-BE49-F238E27FC236}">
                <a16:creationId xmlns:a16="http://schemas.microsoft.com/office/drawing/2014/main" id="{48B32E82-3491-4362-A260-BA5C321C0403}"/>
              </a:ext>
            </a:extLst>
          </p:cNvPr>
          <p:cNvSpPr>
            <a:spLocks noChangeArrowheads="1"/>
          </p:cNvSpPr>
          <p:nvPr/>
        </p:nvSpPr>
        <p:spPr bwMode="auto">
          <a:xfrm>
            <a:off x="2783680" y="762000"/>
            <a:ext cx="8949532" cy="201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300" b="1" cap="all" dirty="0">
                <a:cs typeface="Calibri" panose="020F0502020204030204" pitchFamily="34" charset="0"/>
              </a:rPr>
              <a:t>Data Cleaning</a:t>
            </a:r>
          </a:p>
          <a:p>
            <a:pPr>
              <a:spcBef>
                <a:spcPts val="800"/>
              </a:spcBef>
              <a:spcAft>
                <a:spcPts val="600"/>
              </a:spcAft>
            </a:pPr>
            <a:r>
              <a:rPr lang="en-US" sz="1300" dirty="0">
                <a:cs typeface="Calibri" panose="020F0502020204030204" pitchFamily="34" charset="0"/>
              </a:rPr>
              <a:t>Each individual record was reviewed for accuracy: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Eliminate any obvious duplication in fertilizer types reported as both blended and unblended products.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Verify that fertilizer blends contained either all dry or all liquid components.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Calculate rates for minor nutrient components (e.g. N rate in MAP).</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Calculate total pounds of each nutrient for each respondent; clean outliers.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Check for missing rates for each nutrient; if missing fill with average rate.</a:t>
            </a:r>
          </a:p>
        </p:txBody>
      </p:sp>
    </p:spTree>
    <p:extLst>
      <p:ext uri="{BB962C8B-B14F-4D97-AF65-F5344CB8AC3E}">
        <p14:creationId xmlns:p14="http://schemas.microsoft.com/office/powerpoint/2010/main" val="18663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endParaRPr lang="en-US" sz="2800" baseline="30000" dirty="0">
              <a:solidFill>
                <a:schemeClr val="bg1"/>
              </a:solidFill>
              <a:latin typeface="+mj-lt"/>
            </a:endParaRPr>
          </a:p>
          <a:p>
            <a:r>
              <a:rPr lang="en-US" sz="2800" baseline="30000" dirty="0">
                <a:solidFill>
                  <a:schemeClr val="bg1"/>
                </a:solidFill>
                <a:latin typeface="+mj-lt"/>
              </a:rPr>
              <a:t>Manitoba</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2720134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9CF54C9-6F93-C0B6-4678-3EF37224B5F0}"/>
              </a:ext>
            </a:extLst>
          </p:cNvPr>
          <p:cNvPicPr>
            <a:picLocks noChangeAspect="1"/>
          </p:cNvPicPr>
          <p:nvPr/>
        </p:nvPicPr>
        <p:blipFill>
          <a:blip r:embed="rId3"/>
          <a:stretch>
            <a:fillRect/>
          </a:stretch>
        </p:blipFill>
        <p:spPr>
          <a:xfrm>
            <a:off x="2657820" y="826044"/>
            <a:ext cx="894297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Feed Barley Growers Using Nitrogen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feed barley crop, did you apply fertilizer or manure at each timing? – and given the options of a) Applied in fall of previous year, b) in the spring before planting, c) in the spring at planting and d) after planting/in-crop.  For your 2023 feed barley crop, which fertilizer types did you apply at each timing?</a:t>
            </a:r>
          </a:p>
          <a:p>
            <a:pPr lvl="0">
              <a:defRPr/>
            </a:pPr>
            <a:r>
              <a:rPr lang="en-CA" dirty="0"/>
              <a:t>The chart illustrates the % of feed barley growers who indicated that they used this nutrient in feed barley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AEF448-E65A-0DEF-3C85-62A0406665FD}"/>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Nitrogen Source in Feed Barley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1270725" y="177893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10283825" y="1974278"/>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Nitrogen fertilizers were applied on some feed barley acres.</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4" name="Isosceles Triangle 3">
            <a:extLst>
              <a:ext uri="{FF2B5EF4-FFF2-40B4-BE49-F238E27FC236}">
                <a16:creationId xmlns:a16="http://schemas.microsoft.com/office/drawing/2014/main" id="{695C4F75-336E-2C73-6316-5C9C0BB55492}"/>
              </a:ext>
            </a:extLst>
          </p:cNvPr>
          <p:cNvSpPr/>
          <p:nvPr/>
        </p:nvSpPr>
        <p:spPr>
          <a:xfrm>
            <a:off x="8408120" y="498391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0" name="TextBox 9">
            <a:extLst>
              <a:ext uri="{FF2B5EF4-FFF2-40B4-BE49-F238E27FC236}">
                <a16:creationId xmlns:a16="http://schemas.microsoft.com/office/drawing/2014/main" id="{758BC3D0-F228-9744-EC10-C11906197555}"/>
              </a:ext>
            </a:extLst>
          </p:cNvPr>
          <p:cNvSpPr txBox="1"/>
          <p:nvPr/>
        </p:nvSpPr>
        <p:spPr>
          <a:xfrm>
            <a:off x="7389812" y="5173754"/>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64% of feed barley acres received an application of urea in 2023.</a:t>
            </a:r>
          </a:p>
        </p:txBody>
      </p:sp>
      <p:pic>
        <p:nvPicPr>
          <p:cNvPr id="3" name="Picture 2">
            <a:extLst>
              <a:ext uri="{FF2B5EF4-FFF2-40B4-BE49-F238E27FC236}">
                <a16:creationId xmlns:a16="http://schemas.microsoft.com/office/drawing/2014/main" id="{F9153529-CD6D-5E64-7B5D-7BE0CC5EC6DA}"/>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A4289F06-40DC-AC91-07ED-951D8E2E2E4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6A29530C-8750-6CF3-F2A9-0849C817272C}"/>
              </a:ext>
            </a:extLst>
          </p:cNvPr>
          <p:cNvGraphicFramePr>
            <a:graphicFrameLocks/>
          </p:cNvGraphicFramePr>
          <p:nvPr>
            <p:extLst>
              <p:ext uri="{D42A27DB-BD31-4B8C-83A1-F6EECF244321}">
                <p14:modId xmlns:p14="http://schemas.microsoft.com/office/powerpoint/2010/main" val="17506714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feed barley, how many acres of each fertilizer type did you apply?”</a:t>
            </a:r>
          </a:p>
          <a:p>
            <a:pPr lvl="0">
              <a:defRPr/>
            </a:pPr>
            <a:r>
              <a:rPr lang="en-US" dirty="0"/>
              <a:t>The chart illustrates the % of total feed barley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55837" y="4876038"/>
            <a:ext cx="1319139" cy="128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2255837" y="6162675"/>
            <a:ext cx="969955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51"/>
          <p:cNvSpPr>
            <a:spLocks noChangeArrowheads="1"/>
          </p:cNvSpPr>
          <p:nvPr/>
        </p:nvSpPr>
        <p:spPr bwMode="auto">
          <a:xfrm>
            <a:off x="3572402" y="821117"/>
            <a:ext cx="8586670" cy="5729389"/>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500"/>
              </a:spcAft>
            </a:pPr>
            <a:r>
              <a:rPr lang="en-US" sz="1200" b="1" dirty="0">
                <a:cs typeface="Calibri" panose="020F0502020204030204" pitchFamily="34" charset="0"/>
              </a:rPr>
              <a:t>Primary Nitrogen fertilizers were applied on 114% of feed barley acres (multiple applications on some acres). </a:t>
            </a:r>
            <a:r>
              <a:rPr lang="en-US" sz="1200" dirty="0">
                <a:sym typeface="Wingdings 3"/>
                <a:hlinkClick r:id="rId2"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Urea represents 52% of total Nitrogen volume, anhydrous ammonia represents another 26% of the volume.</a:t>
            </a:r>
            <a:r>
              <a:rPr lang="en-CA" sz="1200" dirty="0"/>
              <a:t> </a:t>
            </a:r>
            <a:r>
              <a:rPr lang="en-US" sz="1200" dirty="0">
                <a:sym typeface="Wingdings 3"/>
                <a:hlinkClick r:id="rId3"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44% of Nitrogen volumes were applied at planting; 37% of Nitrogen volumes were applied in the fall of the previous year.</a:t>
            </a:r>
            <a:r>
              <a:rPr lang="en-CA" sz="1200" dirty="0"/>
              <a:t> </a:t>
            </a:r>
            <a:r>
              <a:rPr lang="en-US" sz="1200" dirty="0">
                <a:sym typeface="Wingdings 3"/>
                <a:hlinkClick r:id="rId4"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At planting, 28% of Nitrogen volume was mid row banded and 8% side banded. </a:t>
            </a:r>
            <a:r>
              <a:rPr lang="en-US" sz="1200" dirty="0">
                <a:sym typeface="Wingdings 3"/>
                <a:hlinkClick r:id="rId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95 lbs./ac. </a:t>
            </a:r>
            <a:r>
              <a:rPr lang="en-US" sz="1200" dirty="0">
                <a:sym typeface="Wingdings 3"/>
                <a:hlinkClick r:id="rId6" action="ppaction://hlinksldjump">
                  <a:extLst>
                    <a:ext uri="{A12FA001-AC4F-418D-AE19-62706E023703}">
                      <ahyp:hlinkClr xmlns:ahyp="http://schemas.microsoft.com/office/drawing/2018/hyperlinkcolor" val="tx"/>
                    </a:ext>
                  </a:extLst>
                </a:hlinkClick>
              </a:rPr>
              <a:t></a:t>
            </a:r>
            <a:r>
              <a:rPr lang="en-US" sz="1200" dirty="0">
                <a:sym typeface="Wingdings 3"/>
              </a:rPr>
              <a:t> Average rates of Nitrogen at planting were 65 lbs./ac. </a:t>
            </a:r>
            <a:r>
              <a:rPr lang="en-US" sz="1200" dirty="0">
                <a:sym typeface="Wingdings 3"/>
                <a:hlinkClick r:id="rId7"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r>
              <a:rPr lang="en-US" sz="1200" dirty="0">
                <a:solidFill>
                  <a:srgbClr val="FF0000"/>
                </a:solidFill>
                <a:cs typeface="Calibri" panose="020F0502020204030204" pitchFamily="34" charset="0"/>
              </a:rPr>
              <a:t> </a:t>
            </a:r>
            <a:endParaRPr lang="en-US" sz="1200" b="1" dirty="0">
              <a:solidFill>
                <a:srgbClr val="FF0000"/>
              </a:solidFill>
              <a:cs typeface="Calibri" panose="020F0502020204030204" pitchFamily="34" charset="0"/>
            </a:endParaRPr>
          </a:p>
          <a:p>
            <a:pPr>
              <a:spcAft>
                <a:spcPts val="500"/>
              </a:spcAft>
            </a:pPr>
            <a:r>
              <a:rPr lang="en-US" sz="1200" b="1" dirty="0">
                <a:cs typeface="Calibri" panose="020F0502020204030204" pitchFamily="34" charset="0"/>
              </a:rPr>
              <a:t>Primary Phosphorus fertilizers were applied on 96% of feed barley acres. </a:t>
            </a:r>
            <a:r>
              <a:rPr lang="en-US" sz="1200" dirty="0">
                <a:sym typeface="Wingdings 3"/>
                <a:hlinkClick r:id="rId8"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MAP represents 72% of total Phosphorus volume;  MicroEssentials accounts for another 5%.</a:t>
            </a:r>
            <a:r>
              <a:rPr lang="en-CA" sz="1200" dirty="0"/>
              <a:t> </a:t>
            </a:r>
            <a:r>
              <a:rPr lang="en-US" sz="1200" dirty="0">
                <a:sym typeface="Wingdings 3"/>
                <a:hlinkClick r:id="rId9"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68% of Phosphorus volumes were applied at planting.</a:t>
            </a:r>
            <a:r>
              <a:rPr lang="en-CA" sz="1200" dirty="0"/>
              <a:t> </a:t>
            </a:r>
            <a:r>
              <a:rPr lang="en-US" sz="1200" dirty="0">
                <a:sym typeface="Wingdings 3"/>
                <a:hlinkClick r:id="rId10"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48% of P₂O₅ volumes were seed placed, 9% side-banded and 10% mid-row banded.</a:t>
            </a:r>
            <a:r>
              <a:rPr lang="en-CA" sz="1200" dirty="0"/>
              <a:t> </a:t>
            </a:r>
            <a:r>
              <a:rPr lang="en-US" sz="1200" dirty="0">
                <a:sym typeface="Wingdings 3"/>
                <a:hlinkClick r:id="rId11"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30 lbs./ac.</a:t>
            </a:r>
            <a:r>
              <a:rPr lang="en-US" sz="1200" dirty="0">
                <a:sym typeface="Wingdings 3"/>
              </a:rPr>
              <a:t> </a:t>
            </a:r>
            <a:r>
              <a:rPr lang="en-US" sz="1200" dirty="0">
                <a:sym typeface="Wingdings 3"/>
                <a:hlinkClick r:id="rId12" action="ppaction://hlinksldjump">
                  <a:extLst>
                    <a:ext uri="{A12FA001-AC4F-418D-AE19-62706E023703}">
                      <ahyp:hlinkClr xmlns:ahyp="http://schemas.microsoft.com/office/drawing/2018/hyperlinkcolor" val="tx"/>
                    </a:ext>
                  </a:extLst>
                </a:hlinkClick>
              </a:rPr>
              <a:t></a:t>
            </a:r>
            <a:r>
              <a:rPr lang="en-US" sz="1200" dirty="0">
                <a:sym typeface="Wingdings 3"/>
              </a:rPr>
              <a:t> About 16% of feed barley acres were not treated with </a:t>
            </a:r>
            <a:r>
              <a:rPr lang="en-US" sz="1200" dirty="0"/>
              <a:t>P₂O₅. </a:t>
            </a:r>
            <a:r>
              <a:rPr lang="en-US" sz="1200" dirty="0">
                <a:sym typeface="Wingdings 3"/>
                <a:hlinkClick r:id="rId13"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endParaRPr lang="en-US" sz="1150" dirty="0">
              <a:solidFill>
                <a:srgbClr val="FF0000"/>
              </a:solidFill>
              <a:cs typeface="Calibri" panose="020F0502020204030204" pitchFamily="34" charset="0"/>
            </a:endParaRPr>
          </a:p>
          <a:p>
            <a:pPr>
              <a:spcAft>
                <a:spcPts val="300"/>
              </a:spcAft>
            </a:pPr>
            <a:r>
              <a:rPr lang="en-US" sz="1200" b="1" dirty="0">
                <a:cs typeface="Calibri" panose="020F0502020204030204" pitchFamily="34" charset="0"/>
              </a:rPr>
              <a:t>Potassium fertilizers were applied on 37% of feed barley acres. </a:t>
            </a:r>
            <a:r>
              <a:rPr lang="en-US" sz="1200" dirty="0">
                <a:sym typeface="Wingdings 3"/>
                <a:hlinkClick r:id="rId14"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Dry potash represents 59% of total volume; caustic Potash represents another 20%.</a:t>
            </a:r>
            <a:r>
              <a:rPr lang="en-CA" sz="1200" dirty="0"/>
              <a:t> </a:t>
            </a:r>
            <a:r>
              <a:rPr lang="en-US" sz="1200" dirty="0">
                <a:sym typeface="Wingdings 3"/>
                <a:hlinkClick r:id="rId1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46% of K₂O volumes were applied at planting, while 48% were applied in the previous fall (an increase over 2022). </a:t>
            </a:r>
            <a:r>
              <a:rPr lang="en-US" sz="1200" dirty="0">
                <a:sym typeface="Wingdings 3"/>
                <a:hlinkClick r:id="rId16"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25% of K₂O volumes were mid-row banded, 15% seed placed, and 5% side banded. </a:t>
            </a:r>
            <a:r>
              <a:rPr lang="en-US" sz="1200" dirty="0">
                <a:sym typeface="Wingdings 3"/>
                <a:hlinkClick r:id="rId17"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Average rate = 8 lbs./ac.</a:t>
            </a:r>
            <a:r>
              <a:rPr lang="en-US" sz="1200" dirty="0">
                <a:sym typeface="Wingdings 3"/>
              </a:rPr>
              <a:t> </a:t>
            </a:r>
            <a:r>
              <a:rPr lang="en-US" sz="1200" dirty="0">
                <a:sym typeface="Wingdings 3"/>
                <a:hlinkClick r:id="rId18" action="ppaction://hlinksldjump">
                  <a:extLst>
                    <a:ext uri="{A12FA001-AC4F-418D-AE19-62706E023703}">
                      <ahyp:hlinkClr xmlns:ahyp="http://schemas.microsoft.com/office/drawing/2018/hyperlinkcolor" val="tx"/>
                    </a:ext>
                  </a:extLst>
                </a:hlinkClick>
              </a:rPr>
              <a:t></a:t>
            </a:r>
            <a:r>
              <a:rPr lang="en-US" sz="1200" dirty="0">
                <a:sym typeface="Wingdings 3"/>
              </a:rPr>
              <a:t> 64% of feed barley acres were not treated with any K₂O. </a:t>
            </a:r>
            <a:r>
              <a:rPr lang="en-US" sz="1200" dirty="0">
                <a:sym typeface="Wingdings 3"/>
                <a:hlinkClick r:id="rId19"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endParaRPr lang="en-US" sz="1200" dirty="0">
              <a:solidFill>
                <a:srgbClr val="FF0000"/>
              </a:solidFill>
              <a:cs typeface="Calibri" panose="020F0502020204030204" pitchFamily="34" charset="0"/>
              <a:sym typeface="Wingdings 3"/>
            </a:endParaRPr>
          </a:p>
          <a:p>
            <a:pPr>
              <a:spcAft>
                <a:spcPts val="300"/>
              </a:spcAft>
            </a:pPr>
            <a:r>
              <a:rPr lang="en-US" sz="1200" b="1" dirty="0">
                <a:cs typeface="Calibri" panose="020F0502020204030204" pitchFamily="34" charset="0"/>
              </a:rPr>
              <a:t>Primary Sulphur fertilizers were applied on 20% of feed barley acres. </a:t>
            </a:r>
            <a:r>
              <a:rPr lang="en-US" sz="1200" dirty="0">
                <a:sym typeface="Wingdings 3"/>
                <a:hlinkClick r:id="rId20"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Elemental sulphur accounts for 39% of the total Sulphur volume, Super S accounts for another 11% of the total S volume. </a:t>
            </a:r>
            <a:r>
              <a:rPr lang="en-US" sz="1200" dirty="0">
                <a:cs typeface="Calibri" panose="020F0502020204030204" pitchFamily="34" charset="0"/>
                <a:sym typeface="Wingdings 3"/>
                <a:hlinkClick r:id="rId21"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82% of Sulphur volumes were applied at planting; an increase compared to 2022, 12% in the previous fall. </a:t>
            </a:r>
            <a:r>
              <a:rPr lang="en-US" sz="1200" dirty="0">
                <a:cs typeface="Calibri" panose="020F0502020204030204" pitchFamily="34" charset="0"/>
                <a:sym typeface="Wingdings 3"/>
                <a:hlinkClick r:id="rId2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Aft>
                <a:spcPts val="300"/>
              </a:spcAft>
              <a:buFont typeface="Arial" pitchFamily="34" charset="0"/>
              <a:buChar char="•"/>
            </a:pPr>
            <a:r>
              <a:rPr lang="en-US" sz="1200" dirty="0">
                <a:cs typeface="Calibri" panose="020F0502020204030204" pitchFamily="34" charset="0"/>
              </a:rPr>
              <a:t>At planting, 22% of Sulphur volumes were mid-row banded, 40% were seed placed, and 14% were broadcast with no incorporation. </a:t>
            </a:r>
            <a:r>
              <a:rPr lang="en-US" sz="1200" dirty="0">
                <a:cs typeface="Calibri" panose="020F0502020204030204" pitchFamily="34" charset="0"/>
                <a:sym typeface="Wingdings 3"/>
                <a:hlinkClick r:id="rId2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hlinkClick r:id="" action="ppaction://noaction">
                  <a:extLst>
                    <a:ext uri="{A12FA001-AC4F-418D-AE19-62706E023703}">
                      <ahyp:hlinkClr xmlns:ahyp="http://schemas.microsoft.com/office/drawing/2018/hyperlinkcolor" val="tx"/>
                    </a:ext>
                  </a:extLst>
                </a:hlinkClick>
              </a:rPr>
              <a:t> </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Average rate = 4 lbs./ac. </a:t>
            </a:r>
            <a:r>
              <a:rPr lang="en-US" sz="1200" dirty="0">
                <a:cs typeface="Calibri" panose="020F0502020204030204" pitchFamily="34" charset="0"/>
                <a:sym typeface="Wingdings 3"/>
                <a:hlinkClick r:id="rId2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rPr>
              <a:t> 74% of feed barley acres were not treated with any source of Sulphur. </a:t>
            </a:r>
            <a:r>
              <a:rPr lang="en-US" sz="1200" dirty="0">
                <a:cs typeface="Calibri" panose="020F0502020204030204" pitchFamily="34" charset="0"/>
                <a:sym typeface="Wingdings 3"/>
                <a:hlinkClick r:id="rId2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endParaRPr lang="en-US" sz="1200" dirty="0">
              <a:solidFill>
                <a:srgbClr val="FF0000"/>
              </a:solidFill>
              <a:cs typeface="Calibri" panose="020F0502020204030204" pitchFamily="34" charset="0"/>
              <a:sym typeface="Wingdings 3"/>
            </a:endParaRPr>
          </a:p>
        </p:txBody>
      </p:sp>
      <p:grpSp>
        <p:nvGrpSpPr>
          <p:cNvPr id="2" name="Group 1"/>
          <p:cNvGrpSpPr/>
          <p:nvPr/>
        </p:nvGrpSpPr>
        <p:grpSpPr>
          <a:xfrm>
            <a:off x="2245326" y="3552825"/>
            <a:ext cx="9699552" cy="1280160"/>
            <a:chOff x="2360612" y="5019675"/>
            <a:chExt cx="9525000" cy="1280160"/>
          </a:xfrm>
        </p:grpSpPr>
        <p:sp>
          <p:nvSpPr>
            <p:cNvPr id="3" name="Rectangle 2"/>
            <p:cNvSpPr/>
            <p:nvPr/>
          </p:nvSpPr>
          <p:spPr>
            <a:xfrm>
              <a:off x="2360612" y="5019675"/>
              <a:ext cx="1295400" cy="128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2360612" y="6294967"/>
              <a:ext cx="9525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245326" y="2202541"/>
            <a:ext cx="9699552" cy="1284256"/>
            <a:chOff x="2360612" y="3048000"/>
            <a:chExt cx="9525000" cy="1284256"/>
          </a:xfrm>
        </p:grpSpPr>
        <p:sp>
          <p:nvSpPr>
            <p:cNvPr id="6" name="Rectangle 5"/>
            <p:cNvSpPr/>
            <p:nvPr/>
          </p:nvSpPr>
          <p:spPr>
            <a:xfrm>
              <a:off x="2360612" y="3048000"/>
              <a:ext cx="1295400" cy="1280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2360612" y="4332256"/>
              <a:ext cx="9525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45326" y="868546"/>
            <a:ext cx="9699552" cy="1285875"/>
            <a:chOff x="2360612" y="905256"/>
            <a:chExt cx="9525000" cy="999744"/>
          </a:xfrm>
        </p:grpSpPr>
        <p:sp>
          <p:nvSpPr>
            <p:cNvPr id="12" name="Rectangle 11"/>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schemeClr val="bg1"/>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schemeClr val="bg1"/>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Feed Barley in Manitoba - Summary </a:t>
            </a:r>
          </a:p>
        </p:txBody>
      </p:sp>
      <p:sp>
        <p:nvSpPr>
          <p:cNvPr id="30" name="TextBox 29"/>
          <p:cNvSpPr txBox="1"/>
          <p:nvPr/>
        </p:nvSpPr>
        <p:spPr>
          <a:xfrm>
            <a:off x="2570162" y="3823122"/>
            <a:ext cx="914400" cy="192873"/>
          </a:xfrm>
          <a:prstGeom prst="rect">
            <a:avLst/>
          </a:prstGeom>
          <a:solidFill>
            <a:srgbClr val="CAA977"/>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1" name="TextBox 30"/>
          <p:cNvSpPr txBox="1"/>
          <p:nvPr/>
        </p:nvSpPr>
        <p:spPr>
          <a:xfrm>
            <a:off x="2570162" y="4054944"/>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2" name="TextBox 31"/>
          <p:cNvSpPr txBox="1"/>
          <p:nvPr/>
        </p:nvSpPr>
        <p:spPr>
          <a:xfrm>
            <a:off x="2570162" y="427814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3" name="TextBox 32"/>
          <p:cNvSpPr txBox="1"/>
          <p:nvPr/>
        </p:nvSpPr>
        <p:spPr>
          <a:xfrm>
            <a:off x="2570162" y="449271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35" name="TextBox 34"/>
          <p:cNvSpPr txBox="1"/>
          <p:nvPr/>
        </p:nvSpPr>
        <p:spPr>
          <a:xfrm>
            <a:off x="2589212" y="5159969"/>
            <a:ext cx="914400" cy="192873"/>
          </a:xfrm>
          <a:prstGeom prst="rect">
            <a:avLst/>
          </a:prstGeom>
          <a:solidFill>
            <a:srgbClr val="201B1A">
              <a:lumMod val="75000"/>
              <a:lumOff val="25000"/>
            </a:srgbClr>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6" name="TextBox 35"/>
          <p:cNvSpPr txBox="1"/>
          <p:nvPr/>
        </p:nvSpPr>
        <p:spPr>
          <a:xfrm>
            <a:off x="2589212" y="540279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7" name="TextBox 36"/>
          <p:cNvSpPr txBox="1"/>
          <p:nvPr/>
        </p:nvSpPr>
        <p:spPr>
          <a:xfrm>
            <a:off x="2589212" y="564145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8" name="TextBox 37"/>
          <p:cNvSpPr txBox="1"/>
          <p:nvPr/>
        </p:nvSpPr>
        <p:spPr>
          <a:xfrm>
            <a:off x="2589212" y="5877249"/>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1" name="TextBox 40"/>
          <p:cNvSpPr txBox="1"/>
          <p:nvPr/>
        </p:nvSpPr>
        <p:spPr>
          <a:xfrm>
            <a:off x="2293937" y="4895008"/>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SULPHUR</a:t>
            </a:r>
          </a:p>
        </p:txBody>
      </p:sp>
      <p:grpSp>
        <p:nvGrpSpPr>
          <p:cNvPr id="44" name="Group 43"/>
          <p:cNvGrpSpPr/>
          <p:nvPr/>
        </p:nvGrpSpPr>
        <p:grpSpPr>
          <a:xfrm>
            <a:off x="2564768" y="2514600"/>
            <a:ext cx="914400" cy="836976"/>
            <a:chOff x="2570162" y="2517258"/>
            <a:chExt cx="914400" cy="836976"/>
          </a:xfrm>
        </p:grpSpPr>
        <p:sp>
          <p:nvSpPr>
            <p:cNvPr id="45" name="TextBox 44"/>
            <p:cNvSpPr txBox="1"/>
            <p:nvPr/>
          </p:nvSpPr>
          <p:spPr>
            <a:xfrm>
              <a:off x="2570162" y="2517258"/>
              <a:ext cx="914400" cy="192873"/>
            </a:xfrm>
            <a:prstGeom prst="rect">
              <a:avLst/>
            </a:prstGeom>
            <a:solidFill>
              <a:srgbClr val="4D6681"/>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46" name="TextBox 45"/>
            <p:cNvSpPr txBox="1"/>
            <p:nvPr/>
          </p:nvSpPr>
          <p:spPr>
            <a:xfrm>
              <a:off x="2570162" y="2729084"/>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47" name="TextBox 46"/>
            <p:cNvSpPr txBox="1"/>
            <p:nvPr/>
          </p:nvSpPr>
          <p:spPr>
            <a:xfrm>
              <a:off x="2570162" y="2949536"/>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48" name="TextBox 47"/>
            <p:cNvSpPr txBox="1"/>
            <p:nvPr/>
          </p:nvSpPr>
          <p:spPr>
            <a:xfrm>
              <a:off x="2570162" y="3161361"/>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grpSp>
      <p:sp>
        <p:nvSpPr>
          <p:cNvPr id="55" name="TextBox 54"/>
          <p:cNvSpPr txBox="1"/>
          <p:nvPr/>
        </p:nvSpPr>
        <p:spPr>
          <a:xfrm>
            <a:off x="2570162" y="1163623"/>
            <a:ext cx="914400" cy="192872"/>
          </a:xfrm>
          <a:prstGeom prst="rect">
            <a:avLst/>
          </a:prstGeom>
          <a:solidFill>
            <a:srgbClr val="4E7F6B"/>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56" name="TextBox 55"/>
          <p:cNvSpPr txBox="1"/>
          <p:nvPr/>
        </p:nvSpPr>
        <p:spPr>
          <a:xfrm>
            <a:off x="2570162" y="1372650"/>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57" name="TextBox 56"/>
          <p:cNvSpPr txBox="1"/>
          <p:nvPr/>
        </p:nvSpPr>
        <p:spPr>
          <a:xfrm>
            <a:off x="2570162" y="159030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58" name="TextBox 57"/>
          <p:cNvSpPr txBox="1"/>
          <p:nvPr/>
        </p:nvSpPr>
        <p:spPr>
          <a:xfrm>
            <a:off x="2570162" y="181658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2" name="Rectangle 41">
            <a:hlinkClick r:id="rId26" action="ppaction://hlinksldjump"/>
            <a:extLst>
              <a:ext uri="{FF2B5EF4-FFF2-40B4-BE49-F238E27FC236}">
                <a16:creationId xmlns:a16="http://schemas.microsoft.com/office/drawing/2014/main" id="{B4C332C3-6600-465C-819A-4988BBD1671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Tree>
    <p:extLst>
      <p:ext uri="{BB962C8B-B14F-4D97-AF65-F5344CB8AC3E}">
        <p14:creationId xmlns:p14="http://schemas.microsoft.com/office/powerpoint/2010/main" val="368595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74C07-D5A3-2BC0-8951-3D35BAB7553E}"/>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Volume in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a:extLst>
              <a:ext uri="{FF2B5EF4-FFF2-40B4-BE49-F238E27FC236}">
                <a16:creationId xmlns:a16="http://schemas.microsoft.com/office/drawing/2014/main" id="{38C9CDC1-26C5-45AD-8804-89522694229E}"/>
              </a:ext>
            </a:extLst>
          </p:cNvPr>
          <p:cNvSpPr txBox="1"/>
          <p:nvPr/>
        </p:nvSpPr>
        <p:spPr>
          <a:xfrm>
            <a:off x="8380412" y="46482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24 million pounds of N was used in feed barley in 2023.</a:t>
            </a:r>
          </a:p>
        </p:txBody>
      </p:sp>
      <p:graphicFrame>
        <p:nvGraphicFramePr>
          <p:cNvPr id="3" name="Object 2">
            <a:extLst>
              <a:ext uri="{FF2B5EF4-FFF2-40B4-BE49-F238E27FC236}">
                <a16:creationId xmlns:a16="http://schemas.microsoft.com/office/drawing/2014/main" id="{9BC13C1E-ABD3-FC3A-D040-DBC397F026C2}"/>
              </a:ext>
            </a:extLst>
          </p:cNvPr>
          <p:cNvGraphicFramePr>
            <a:graphicFrameLocks/>
          </p:cNvGraphicFramePr>
          <p:nvPr>
            <p:extLst>
              <p:ext uri="{D42A27DB-BD31-4B8C-83A1-F6EECF244321}">
                <p14:modId xmlns:p14="http://schemas.microsoft.com/office/powerpoint/2010/main" val="376303247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The nitrogen volume was calculated from all sources of nitrogen contained in all fertilizer types.</a:t>
            </a:r>
          </a:p>
        </p:txBody>
      </p:sp>
    </p:spTree>
    <p:extLst>
      <p:ext uri="{BB962C8B-B14F-4D97-AF65-F5344CB8AC3E}">
        <p14:creationId xmlns:p14="http://schemas.microsoft.com/office/powerpoint/2010/main" val="2746647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D32461-465B-7663-A287-4BD3EF399BD1}"/>
              </a:ext>
            </a:extLst>
          </p:cNvPr>
          <p:cNvPicPr>
            <a:picLocks noChangeAspect="1"/>
          </p:cNvPicPr>
          <p:nvPr/>
        </p:nvPicPr>
        <p:blipFill>
          <a:blip r:embed="rId3"/>
          <a:stretch>
            <a:fillRect/>
          </a:stretch>
        </p:blipFill>
        <p:spPr>
          <a:xfrm>
            <a:off x="2517985" y="702202"/>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Volume in Feed Barley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graphicFrame>
        <p:nvGraphicFramePr>
          <p:cNvPr id="4" name="Object 3">
            <a:extLst>
              <a:ext uri="{FF2B5EF4-FFF2-40B4-BE49-F238E27FC236}">
                <a16:creationId xmlns:a16="http://schemas.microsoft.com/office/drawing/2014/main" id="{1FABA593-BFAA-44E3-B63D-AE80FED049C4}"/>
              </a:ext>
            </a:extLst>
          </p:cNvPr>
          <p:cNvGraphicFramePr>
            <a:graphicFrameLocks/>
          </p:cNvGraphicFramePr>
          <p:nvPr>
            <p:extLst>
              <p:ext uri="{D42A27DB-BD31-4B8C-83A1-F6EECF244321}">
                <p14:modId xmlns:p14="http://schemas.microsoft.com/office/powerpoint/2010/main" val="305035558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by application timing. The nitrogen volume was calculated from all sources of nitrogen contained in all fertilizer types.</a:t>
            </a:r>
          </a:p>
        </p:txBody>
      </p:sp>
    </p:spTree>
    <p:extLst>
      <p:ext uri="{BB962C8B-B14F-4D97-AF65-F5344CB8AC3E}">
        <p14:creationId xmlns:p14="http://schemas.microsoft.com/office/powerpoint/2010/main" val="1566383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EDDE3-8F86-81CB-11B0-FCD1F24EFFBF}"/>
              </a:ext>
            </a:extLst>
          </p:cNvPr>
          <p:cNvPicPr>
            <a:picLocks noChangeAspect="1"/>
          </p:cNvPicPr>
          <p:nvPr/>
        </p:nvPicPr>
        <p:blipFill>
          <a:blip r:embed="rId3"/>
          <a:stretch>
            <a:fillRect/>
          </a:stretch>
        </p:blipFill>
        <p:spPr>
          <a:xfrm>
            <a:off x="2583538" y="1015272"/>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Feed Barley -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7" name="TextBox 16"/>
          <p:cNvSpPr txBox="1"/>
          <p:nvPr/>
        </p:nvSpPr>
        <p:spPr>
          <a:xfrm>
            <a:off x="8609012" y="3352800"/>
            <a:ext cx="180959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Over half of the total nitrogen volume was applied as urea in feed barley, consistent with 2022.</a:t>
            </a:r>
          </a:p>
        </p:txBody>
      </p:sp>
      <p:sp>
        <p:nvSpPr>
          <p:cNvPr id="24" name="TextBox 23">
            <a:extLst>
              <a:ext uri="{FF2B5EF4-FFF2-40B4-BE49-F238E27FC236}">
                <a16:creationId xmlns:a16="http://schemas.microsoft.com/office/drawing/2014/main" id="{19C846A0-B1EC-42CA-867C-801F585FDF95}"/>
              </a:ext>
            </a:extLst>
          </p:cNvPr>
          <p:cNvSpPr txBox="1"/>
          <p:nvPr/>
        </p:nvSpPr>
        <p:spPr>
          <a:xfrm>
            <a:off x="7955485" y="1143000"/>
            <a:ext cx="246311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 quarter of the total nitrogen volume was applied as anhydrous ammonia in feed barley.</a:t>
            </a:r>
          </a:p>
        </p:txBody>
      </p:sp>
      <p:sp>
        <p:nvSpPr>
          <p:cNvPr id="27" name="Rectangle 26">
            <a:hlinkClick r:id="rId7" action="ppaction://hlinksldjump"/>
            <a:extLst>
              <a:ext uri="{FF2B5EF4-FFF2-40B4-BE49-F238E27FC236}">
                <a16:creationId xmlns:a16="http://schemas.microsoft.com/office/drawing/2014/main" id="{5F484B4C-83DB-491F-A417-241FF33F628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7E168B0A-AA45-B4E5-A7C0-65EB0244F427}"/>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FDFEC1A-108C-5054-09D5-90BBC35B589D}"/>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6B02DA69-4132-2AEE-E5C5-6040ECBABEBC}"/>
              </a:ext>
            </a:extLst>
          </p:cNvPr>
          <p:cNvGraphicFramePr>
            <a:graphicFrameLocks/>
          </p:cNvGraphicFramePr>
          <p:nvPr>
            <p:extLst>
              <p:ext uri="{D42A27DB-BD31-4B8C-83A1-F6EECF244321}">
                <p14:modId xmlns:p14="http://schemas.microsoft.com/office/powerpoint/2010/main" val="192450805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16" name="Picture 15" descr="Asset 17.png">
            <a:extLst>
              <a:ext uri="{FF2B5EF4-FFF2-40B4-BE49-F238E27FC236}">
                <a16:creationId xmlns:a16="http://schemas.microsoft.com/office/drawing/2014/main" id="{1311821D-B559-4306-BEEF-E26FC6AA4FEB}"/>
              </a:ext>
            </a:extLst>
          </p:cNvPr>
          <p:cNvPicPr>
            <a:picLocks noChangeAspect="1"/>
          </p:cNvPicPr>
          <p:nvPr/>
        </p:nvPicPr>
        <p:blipFill>
          <a:blip r:embed="rId12"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at all timings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7A51582-5010-46D1-A6E2-C7AEF9A14BBD}"/>
              </a:ext>
            </a:extLst>
          </p:cNvPr>
          <p:cNvPicPr>
            <a:picLocks noChangeAspect="1"/>
          </p:cNvPicPr>
          <p:nvPr/>
        </p:nvPicPr>
        <p:blipFill>
          <a:blip r:embed="rId2"/>
          <a:stretch>
            <a:fillRect/>
          </a:stretch>
        </p:blipFill>
        <p:spPr>
          <a:xfrm>
            <a:off x="2580490" y="1018320"/>
            <a:ext cx="89679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Feed Barley - Fall Timing</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fall of the previous year that was provided by each fertilizer type. The nitrogen volume was calculated from all sources of nitrogen contained in all fertilizer types.</a:t>
            </a:r>
          </a:p>
        </p:txBody>
      </p:sp>
      <p:sp>
        <p:nvSpPr>
          <p:cNvPr id="17" name="Text Placeholder 15">
            <a:extLst>
              <a:ext uri="{FF2B5EF4-FFF2-40B4-BE49-F238E27FC236}">
                <a16:creationId xmlns:a16="http://schemas.microsoft.com/office/drawing/2014/main" id="{6D922E5B-203B-4F04-A379-915CD7844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pic>
        <p:nvPicPr>
          <p:cNvPr id="19" name="Picture 18" descr="Asset 8.png">
            <a:hlinkClick r:id="rId5" action="ppaction://hlinksldjump"/>
            <a:extLst>
              <a:ext uri="{FF2B5EF4-FFF2-40B4-BE49-F238E27FC236}">
                <a16:creationId xmlns:a16="http://schemas.microsoft.com/office/drawing/2014/main" id="{EC6B2DBA-632A-422E-9B4C-7B00E1B3B217}"/>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20" name="Picture 19">
            <a:extLst>
              <a:ext uri="{FF2B5EF4-FFF2-40B4-BE49-F238E27FC236}">
                <a16:creationId xmlns:a16="http://schemas.microsoft.com/office/drawing/2014/main" id="{43E8DF3E-F095-49B4-B46F-8915E47C439D}"/>
              </a:ext>
            </a:extLst>
          </p:cNvPr>
          <p:cNvPicPr>
            <a:picLocks noChangeAspect="1"/>
          </p:cNvPicPr>
          <p:nvPr/>
        </p:nvPicPr>
        <p:blipFill>
          <a:blip r:embed="rId7"/>
          <a:stretch>
            <a:fillRect/>
          </a:stretch>
        </p:blipFill>
        <p:spPr>
          <a:xfrm>
            <a:off x="12266612" y="0"/>
            <a:ext cx="4839315" cy="6858000"/>
          </a:xfrm>
          <a:prstGeom prst="rect">
            <a:avLst/>
          </a:prstGeom>
        </p:spPr>
      </p:pic>
      <p:pic>
        <p:nvPicPr>
          <p:cNvPr id="21" name="Picture 20" descr="Asset 9.png">
            <a:extLst>
              <a:ext uri="{FF2B5EF4-FFF2-40B4-BE49-F238E27FC236}">
                <a16:creationId xmlns:a16="http://schemas.microsoft.com/office/drawing/2014/main" id="{A1527CED-4705-4174-9C1C-8AF4C96FEC4B}"/>
              </a:ext>
            </a:extLst>
          </p:cNvPr>
          <p:cNvPicPr>
            <a:picLocks noChangeAspect="1"/>
          </p:cNvPicPr>
          <p:nvPr/>
        </p:nvPicPr>
        <p:blipFill>
          <a:blip r:embed="rId8"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839825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2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35A08C-191E-49B1-92D2-B40D9D11D5B8}"/>
              </a:ext>
            </a:extLst>
          </p:cNvPr>
          <p:cNvPicPr>
            <a:picLocks noChangeAspect="1"/>
          </p:cNvPicPr>
          <p:nvPr/>
        </p:nvPicPr>
        <p:blipFill>
          <a:blip r:embed="rId3"/>
          <a:stretch>
            <a:fillRect/>
          </a:stretch>
        </p:blipFill>
        <p:spPr>
          <a:xfrm>
            <a:off x="2583538" y="1018320"/>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Feed Barley - At Planting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4" name="Picture 13" descr="Asset 8.png">
            <a:hlinkClick r:id="rId5" action="ppaction://hlinksldjump"/>
            <a:extLst>
              <a:ext uri="{FF2B5EF4-FFF2-40B4-BE49-F238E27FC236}">
                <a16:creationId xmlns:a16="http://schemas.microsoft.com/office/drawing/2014/main" id="{1D087DB6-FA15-4C34-A9FF-70C6E2112334}"/>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18" name="Picture 17">
            <a:extLst>
              <a:ext uri="{FF2B5EF4-FFF2-40B4-BE49-F238E27FC236}">
                <a16:creationId xmlns:a16="http://schemas.microsoft.com/office/drawing/2014/main" id="{E0B4A949-D06A-48C5-B663-58CE842A2193}"/>
              </a:ext>
            </a:extLst>
          </p:cNvPr>
          <p:cNvPicPr>
            <a:picLocks noChangeAspect="1"/>
          </p:cNvPicPr>
          <p:nvPr/>
        </p:nvPicPr>
        <p:blipFill>
          <a:blip r:embed="rId7"/>
          <a:stretch>
            <a:fillRect/>
          </a:stretch>
        </p:blipFill>
        <p:spPr>
          <a:xfrm>
            <a:off x="12266612" y="0"/>
            <a:ext cx="4839315" cy="6858000"/>
          </a:xfrm>
          <a:prstGeom prst="rect">
            <a:avLst/>
          </a:prstGeom>
        </p:spPr>
      </p:pic>
      <p:pic>
        <p:nvPicPr>
          <p:cNvPr id="19" name="Picture 18" descr="Asset 9.png">
            <a:extLst>
              <a:ext uri="{FF2B5EF4-FFF2-40B4-BE49-F238E27FC236}">
                <a16:creationId xmlns:a16="http://schemas.microsoft.com/office/drawing/2014/main" id="{0745D1D1-6208-4EA4-A3C2-4BE0B8428B38}"/>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20" name="Text Placeholder 15">
            <a:extLst>
              <a:ext uri="{FF2B5EF4-FFF2-40B4-BE49-F238E27FC236}">
                <a16:creationId xmlns:a16="http://schemas.microsoft.com/office/drawing/2014/main" id="{B8A13D5D-460F-4874-82E5-4681816400A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spring at planting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257718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8"/>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7AB3ED0E-6008-4275-AF55-F80D60F05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7653" y="63246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E95342F0-0AAC-850C-0604-68AF4CFA5F18}"/>
              </a:ext>
            </a:extLst>
          </p:cNvPr>
          <p:cNvPicPr>
            <a:picLocks noChangeAspect="1"/>
          </p:cNvPicPr>
          <p:nvPr/>
        </p:nvPicPr>
        <p:blipFill>
          <a:blip r:embed="rId4"/>
          <a:stretch>
            <a:fillRect/>
          </a:stretch>
        </p:blipFill>
        <p:spPr>
          <a:xfrm>
            <a:off x="2574094" y="1015272"/>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Feed Barley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3" name="Picture 2">
            <a:extLst>
              <a:ext uri="{FF2B5EF4-FFF2-40B4-BE49-F238E27FC236}">
                <a16:creationId xmlns:a16="http://schemas.microsoft.com/office/drawing/2014/main" id="{EAC5B117-5259-E791-5B7A-AC6073FD30B4}"/>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A2AE8FEE-4790-BF62-9247-6E55A4C62CD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8BCDBA1A-36B5-B082-3E15-DC85C16B0A38}"/>
              </a:ext>
            </a:extLst>
          </p:cNvPr>
          <p:cNvGraphicFramePr>
            <a:graphicFrameLocks/>
          </p:cNvGraphicFramePr>
          <p:nvPr>
            <p:extLst>
              <p:ext uri="{D42A27DB-BD31-4B8C-83A1-F6EECF244321}">
                <p14:modId xmlns:p14="http://schemas.microsoft.com/office/powerpoint/2010/main" val="153465809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nitrogen volume applied in feed barley that came from each fertilizer source.</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BD10EF-E4C8-4AA7-5E99-B7FEC7A90C42}"/>
              </a:ext>
            </a:extLst>
          </p:cNvPr>
          <p:cNvPicPr>
            <a:picLocks noChangeAspect="1"/>
          </p:cNvPicPr>
          <p:nvPr/>
        </p:nvPicPr>
        <p:blipFill>
          <a:blip r:embed="rId3"/>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Feed Barley Growers Using Each </a:t>
            </a:r>
            <a:r>
              <a:rPr lang="en-US" sz="2400" u="none" kern="1200" dirty="0">
                <a:solidFill>
                  <a:schemeClr val="accent2"/>
                </a:solidFill>
                <a:effectLst/>
                <a:latin typeface="Calibri" pitchFamily="34" charset="0"/>
                <a:ea typeface="+mj-ea"/>
                <a:cs typeface="+mj-cs"/>
              </a:rPr>
              <a:t>Phosphorus (P₂O₅)</a:t>
            </a:r>
            <a:r>
              <a:rPr lang="en-CA" sz="2200" u="none" dirty="0"/>
              <a:t> Source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a:off x="9471219" y="38432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921194" y="4038600"/>
            <a:ext cx="156694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69% of feed barley growers used MAP in 2023.</a:t>
            </a:r>
          </a:p>
        </p:txBody>
      </p:sp>
      <p:pic>
        <p:nvPicPr>
          <p:cNvPr id="3" name="Picture 2">
            <a:extLst>
              <a:ext uri="{FF2B5EF4-FFF2-40B4-BE49-F238E27FC236}">
                <a16:creationId xmlns:a16="http://schemas.microsoft.com/office/drawing/2014/main" id="{8911C2BF-906F-C990-01C7-4685F50DB82C}"/>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4EC4DA9-E3A7-B2E8-253E-17786D29FA58}"/>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86BE528A-1EAF-C6DD-88AE-B2B130BB728A}"/>
              </a:ext>
            </a:extLst>
          </p:cNvPr>
          <p:cNvGraphicFramePr>
            <a:graphicFrameLocks/>
          </p:cNvGraphicFramePr>
          <p:nvPr>
            <p:extLst>
              <p:ext uri="{D42A27DB-BD31-4B8C-83A1-F6EECF244321}">
                <p14:modId xmlns:p14="http://schemas.microsoft.com/office/powerpoint/2010/main" val="196951872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feed barley crop, did you apply fertilizer or manure at each timing? – and given the options of a) Applied in fall of previous year, b) in the spring before planting, c) in the spring at planting and d) after planting/in-crop.  For your 2023 feed barley crop, which fertilizer types did you apply at each timing?</a:t>
            </a:r>
          </a:p>
          <a:p>
            <a:pPr lvl="0">
              <a:defRPr/>
            </a:pPr>
            <a:r>
              <a:rPr lang="en-CA" dirty="0"/>
              <a:t>The chart illustrates the % of feed barley growers who indicated that they used this nutrient and each fertilizer type in feed barley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693427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95CB1-1106-E82F-7119-9DD8C2FBF01F}"/>
              </a:ext>
            </a:extLst>
          </p:cNvPr>
          <p:cNvPicPr>
            <a:picLocks noChangeAspect="1"/>
          </p:cNvPicPr>
          <p:nvPr/>
        </p:nvPicPr>
        <p:blipFill>
          <a:blip r:embed="rId3"/>
          <a:stretch>
            <a:fillRect/>
          </a:stretch>
        </p:blipFill>
        <p:spPr>
          <a:xfrm>
            <a:off x="2574094" y="1015272"/>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Feed Barley Growers Using </a:t>
            </a:r>
            <a:r>
              <a:rPr lang="en-US" sz="2400" u="none" kern="1200" dirty="0">
                <a:solidFill>
                  <a:schemeClr val="accent2"/>
                </a:solidFill>
                <a:effectLst/>
                <a:latin typeface="Calibri" pitchFamily="34" charset="0"/>
                <a:ea typeface="+mj-ea"/>
                <a:cs typeface="+mj-cs"/>
              </a:rPr>
              <a:t>Phosphorus (P₂O₅)</a:t>
            </a:r>
            <a:r>
              <a:rPr lang="en-CA" sz="2200" u="none" dirty="0"/>
              <a:t>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feed barley crop, did you apply fertilizer or manure at each timing? – and given the options of a) Applied in fall of previous year, b) in the spring before planting, c) in the spring at planting and d) after planting/in-crop.  For your 2023 feed barley crop, which fertilizer types did you apply at each timing?</a:t>
            </a:r>
          </a:p>
          <a:p>
            <a:pPr lvl="0">
              <a:defRPr/>
            </a:pPr>
            <a:r>
              <a:rPr lang="en-CA" dirty="0"/>
              <a:t>The chart illustrates the % of feed barley growers who indicated that they used this nutrient in feed barley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2758255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BD1F75-E090-1F7A-0FBA-ABE47E035D16}"/>
              </a:ext>
            </a:extLst>
          </p:cNvPr>
          <p:cNvPicPr>
            <a:picLocks noChangeAspect="1"/>
          </p:cNvPicPr>
          <p:nvPr/>
        </p:nvPicPr>
        <p:blipFill>
          <a:blip r:embed="rId3"/>
          <a:stretch>
            <a:fillRect/>
          </a:stretch>
        </p:blipFill>
        <p:spPr>
          <a:xfrm>
            <a:off x="2569357" y="1015272"/>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a:t>
            </a:r>
            <a:r>
              <a:rPr lang="en-US" sz="2400" u="none" kern="1200" dirty="0">
                <a:solidFill>
                  <a:schemeClr val="accent2"/>
                </a:solidFill>
                <a:effectLst/>
                <a:latin typeface="Calibri" pitchFamily="34" charset="0"/>
                <a:ea typeface="+mj-ea"/>
                <a:cs typeface="+mj-cs"/>
              </a:rPr>
              <a:t>Phosphorus (P₂O₅)</a:t>
            </a:r>
            <a:r>
              <a:rPr lang="en-CA" sz="2200" u="none" dirty="0"/>
              <a:t> Source in Feed Barley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9488777" y="404985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8456612" y="4245201"/>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70% of feed barley acres received an application of MAP in 2023.</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CDDB74BE-93F7-D8C3-BD91-39FA73DC25BF}"/>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FF84543-A161-4FEC-AB2E-C8997B5773B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7D1130AC-1EB8-3BA0-8AAD-1A659ECF8766}"/>
              </a:ext>
            </a:extLst>
          </p:cNvPr>
          <p:cNvGraphicFramePr>
            <a:graphicFrameLocks/>
          </p:cNvGraphicFramePr>
          <p:nvPr>
            <p:extLst>
              <p:ext uri="{D42A27DB-BD31-4B8C-83A1-F6EECF244321}">
                <p14:modId xmlns:p14="http://schemas.microsoft.com/office/powerpoint/2010/main" val="415102279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feed barley, how many acres of each fertilizer type did you apply?”</a:t>
            </a:r>
          </a:p>
          <a:p>
            <a:pPr lvl="0">
              <a:defRPr/>
            </a:pPr>
            <a:r>
              <a:rPr lang="en-US" dirty="0"/>
              <a:t>The chart illustrates the % of total feed barley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1968290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555697-4064-C73E-8A63-73628A15884A}"/>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Feed Barley</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graphicFrame>
        <p:nvGraphicFramePr>
          <p:cNvPr id="3" name="Object 2">
            <a:extLst>
              <a:ext uri="{FF2B5EF4-FFF2-40B4-BE49-F238E27FC236}">
                <a16:creationId xmlns:a16="http://schemas.microsoft.com/office/drawing/2014/main" id="{0F989714-6F9D-E4B0-6A21-51872A22AAD2}"/>
              </a:ext>
            </a:extLst>
          </p:cNvPr>
          <p:cNvGraphicFramePr>
            <a:graphicFrameLocks/>
          </p:cNvGraphicFramePr>
          <p:nvPr>
            <p:extLst>
              <p:ext uri="{D42A27DB-BD31-4B8C-83A1-F6EECF244321}">
                <p14:modId xmlns:p14="http://schemas.microsoft.com/office/powerpoint/2010/main" val="34149983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57961FF-C4E4-0E9E-0CD2-5C0588DABC10}"/>
              </a:ext>
            </a:extLst>
          </p:cNvPr>
          <p:cNvSpPr txBox="1"/>
          <p:nvPr/>
        </p:nvSpPr>
        <p:spPr>
          <a:xfrm>
            <a:off x="8380412" y="46482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7.5 million pounds of P</a:t>
            </a:r>
            <a:r>
              <a:rPr lang="en-US" sz="1000" baseline="-25000" dirty="0"/>
              <a:t>2</a:t>
            </a:r>
            <a:r>
              <a:rPr lang="en-US" sz="1000" dirty="0"/>
              <a:t>O</a:t>
            </a:r>
            <a:r>
              <a:rPr lang="en-US" sz="1000" baseline="-25000" dirty="0"/>
              <a:t>5 </a:t>
            </a:r>
            <a:r>
              <a:rPr lang="en-US" sz="1000" dirty="0"/>
              <a:t>was used in feed barley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2707280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55837" y="4876038"/>
            <a:ext cx="1319139" cy="128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0" name="Straight Connector 39"/>
          <p:cNvCxnSpPr/>
          <p:nvPr/>
        </p:nvCxnSpPr>
        <p:spPr>
          <a:xfrm>
            <a:off x="2255837" y="6162675"/>
            <a:ext cx="969955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51"/>
          <p:cNvSpPr>
            <a:spLocks noChangeArrowheads="1"/>
          </p:cNvSpPr>
          <p:nvPr/>
        </p:nvSpPr>
        <p:spPr bwMode="auto">
          <a:xfrm>
            <a:off x="3572402" y="821117"/>
            <a:ext cx="8586670" cy="5934573"/>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1200" b="1" dirty="0">
                <a:cs typeface="Calibri" panose="020F0502020204030204" pitchFamily="34" charset="0"/>
              </a:rPr>
              <a:t>Primary Nitrogen fertilizers were applied on 114% of malt barley acres (multiple applications on some acres). </a:t>
            </a:r>
            <a:r>
              <a:rPr kumimoji="0" lang="en-US" sz="1200" b="0" i="0" u="none" strike="noStrike" kern="1200" cap="none" spc="0" normalizeH="0" baseline="0" noProof="0" dirty="0">
                <a:ln>
                  <a:noFill/>
                </a:ln>
                <a:effectLst/>
                <a:uLnTx/>
                <a:uFillTx/>
                <a:latin typeface="Calibri"/>
                <a:ea typeface="+mn-ea"/>
                <a:cs typeface="+mn-cs"/>
                <a:sym typeface="Wingdings 3"/>
                <a:hlinkClick r:id="rId2" action="ppaction://hlinksldjump">
                  <a:extLst>
                    <a:ext uri="{A12FA001-AC4F-418D-AE19-62706E023703}">
                      <ahyp:hlinkClr xmlns:ahyp="http://schemas.microsoft.com/office/drawing/2018/hyperlinkcolor" val="tx"/>
                    </a:ext>
                  </a:extLst>
                </a:hlinkClick>
              </a:rPr>
              <a:t></a:t>
            </a:r>
            <a:endParaRPr kumimoji="0" lang="en-US" sz="1200" b="1" i="0" u="none" strike="noStrike" kern="1200" cap="none" spc="0" normalizeH="0" baseline="0" noProof="0" dirty="0">
              <a:ln>
                <a:noFill/>
              </a:ln>
              <a:effectLst/>
              <a:uLnTx/>
              <a:uFillTx/>
              <a:latin typeface="Calibri"/>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Anhydrous ammonia represents 29% of total Nitrogen volume, urea represents another 42% of the volume (an increase in 2023)</a:t>
            </a:r>
            <a:r>
              <a:rPr kumimoji="0" lang="en-US" sz="1200" b="0" i="0" u="none" strike="noStrike" kern="1200" cap="none" spc="0" normalizeH="0" baseline="0" noProof="0" dirty="0">
                <a:ln>
                  <a:noFill/>
                </a:ln>
                <a:effectLst/>
                <a:uLnTx/>
                <a:uFillTx/>
                <a:latin typeface="Calibri"/>
                <a:ea typeface="+mn-ea"/>
                <a:cs typeface="+mn-cs"/>
              </a:rPr>
              <a:t>.</a:t>
            </a:r>
            <a:r>
              <a:rPr kumimoji="0" lang="en-CA" sz="1200" b="0" i="0" u="none" strike="noStrike" kern="1200" cap="none" spc="0" normalizeH="0" baseline="0" noProof="0" dirty="0">
                <a:ln>
                  <a:noFill/>
                </a:ln>
                <a:effectLst/>
                <a:uLnTx/>
                <a:uFillTx/>
                <a:latin typeface="Calibri"/>
                <a:ea typeface="+mn-ea"/>
                <a:cs typeface="+mn-cs"/>
              </a:rPr>
              <a:t> </a:t>
            </a:r>
            <a:r>
              <a:rPr kumimoji="0" lang="en-US" sz="1200" b="0" i="0" u="none" strike="noStrike" kern="1200" cap="none" spc="0" normalizeH="0" baseline="0" noProof="0" dirty="0">
                <a:ln>
                  <a:noFill/>
                </a:ln>
                <a:effectLst/>
                <a:uLnTx/>
                <a:uFillTx/>
                <a:latin typeface="Calibri"/>
                <a:ea typeface="+mn-ea"/>
                <a:cs typeface="+mn-cs"/>
                <a:sym typeface="Wingdings 3"/>
                <a:hlinkClick r:id="rId3"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46% of Nitrogen volumes were applied at planting; 44% in the fall of the previous year (an increase compared to 2022).</a:t>
            </a:r>
            <a:r>
              <a:rPr lang="en-US" sz="1200" dirty="0">
                <a:latin typeface="Calibri"/>
                <a:sym typeface="Wingdings 3"/>
              </a:rPr>
              <a:t> </a:t>
            </a:r>
            <a:r>
              <a:rPr kumimoji="0" lang="en-US" sz="1200" b="0" i="0" u="none" strike="noStrike" kern="1200" cap="none" spc="0" normalizeH="0" baseline="0" noProof="0" dirty="0">
                <a:ln>
                  <a:noFill/>
                </a:ln>
                <a:effectLst/>
                <a:uLnTx/>
                <a:uFillTx/>
                <a:latin typeface="Calibri"/>
                <a:ea typeface="+mn-ea"/>
                <a:cs typeface="+mn-cs"/>
                <a:sym typeface="Wingdings 3"/>
                <a:hlinkClick r:id="rId4" action="ppaction://hlinksldjump">
                  <a:extLst>
                    <a:ext uri="{A12FA001-AC4F-418D-AE19-62706E023703}">
                      <ahyp:hlinkClr xmlns:ahyp="http://schemas.microsoft.com/office/drawing/2018/hyperlinkcolor" val="tx"/>
                    </a:ext>
                  </a:extLst>
                </a:hlinkClick>
              </a:rPr>
              <a:t></a:t>
            </a:r>
            <a:endParaRPr lang="en-US" sz="1200" dirty="0"/>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CA" sz="1200" dirty="0"/>
              <a:t>At planting, 28% of Nitrogen volume was mid-row banded and 15% side banded.</a:t>
            </a:r>
            <a:r>
              <a:rPr lang="en-US" sz="1200" dirty="0">
                <a:latin typeface="Calibri"/>
                <a:sym typeface="Wingdings 3"/>
              </a:rPr>
              <a:t> </a:t>
            </a:r>
            <a:r>
              <a:rPr kumimoji="0" lang="en-US" sz="1200" b="0" i="0" u="none" strike="noStrike" kern="1200" cap="none" spc="0" normalizeH="0" baseline="0" noProof="0" dirty="0">
                <a:ln>
                  <a:noFill/>
                </a:ln>
                <a:effectLst/>
                <a:uLnTx/>
                <a:uFillTx/>
                <a:latin typeface="Calibri"/>
                <a:ea typeface="+mn-ea"/>
                <a:cs typeface="+mn-cs"/>
                <a:sym typeface="Wingdings 3"/>
                <a:hlinkClick r:id="rId5" action="ppaction://hlinksldjump">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CA" sz="1200" dirty="0"/>
              <a:t>Average rate = 99 lbs./ac. </a:t>
            </a:r>
            <a:r>
              <a:rPr kumimoji="0" lang="en-US" sz="1200" b="0" i="0" u="none" strike="noStrike" kern="1200" cap="none" spc="0" normalizeH="0" baseline="0" noProof="0" dirty="0">
                <a:ln>
                  <a:noFill/>
                </a:ln>
                <a:effectLst/>
                <a:uLnTx/>
                <a:uFillTx/>
                <a:latin typeface="Calibri"/>
                <a:ea typeface="+mn-ea"/>
                <a:cs typeface="+mn-cs"/>
                <a:sym typeface="Wingdings 3"/>
                <a:hlinkClick r:id="rId6" action="ppaction://hlinksldjump">
                  <a:extLst>
                    <a:ext uri="{A12FA001-AC4F-418D-AE19-62706E023703}">
                      <ahyp:hlinkClr xmlns:ahyp="http://schemas.microsoft.com/office/drawing/2018/hyperlinkcolor" val="tx"/>
                    </a:ext>
                  </a:extLst>
                </a:hlinkClick>
              </a:rPr>
              <a:t></a:t>
            </a:r>
            <a:r>
              <a:rPr lang="en-US" sz="1200" dirty="0">
                <a:sym typeface="Wingdings 3"/>
              </a:rPr>
              <a:t>  In the fall the average Nitrogen rate was 89 lbs./ac.</a:t>
            </a:r>
            <a:r>
              <a:rPr lang="en-US" sz="1200" dirty="0">
                <a:latin typeface="Calibri"/>
                <a:sym typeface="Wingdings 3"/>
              </a:rPr>
              <a:t> </a:t>
            </a:r>
            <a:r>
              <a:rPr kumimoji="0" lang="en-US" sz="1200" b="0" i="0" u="none" strike="noStrike" kern="1200" cap="none" spc="0" normalizeH="0" baseline="0" noProof="0" dirty="0">
                <a:ln>
                  <a:noFill/>
                </a:ln>
                <a:effectLst/>
                <a:uLnTx/>
                <a:uFillTx/>
                <a:latin typeface="Calibri"/>
                <a:ea typeface="+mn-ea"/>
                <a:cs typeface="+mn-cs"/>
                <a:sym typeface="Wingdings 3"/>
                <a:hlinkClick r:id="rId7" action="ppaction://hlinksldjump">
                  <a:extLst>
                    <a:ext uri="{A12FA001-AC4F-418D-AE19-62706E023703}">
                      <ahyp:hlinkClr xmlns:ahyp="http://schemas.microsoft.com/office/drawing/2018/hyperlinkcolor" val="tx"/>
                    </a:ext>
                  </a:extLst>
                </a:hlinkClick>
              </a:rPr>
              <a:t></a:t>
            </a:r>
            <a:r>
              <a:rPr lang="en-US" sz="1200" dirty="0">
                <a:sym typeface="Wingdings 3"/>
              </a:rPr>
              <a:t> </a:t>
            </a:r>
            <a:endParaRPr kumimoji="0" lang="en-CA" sz="12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US" sz="1200" dirty="0">
              <a:solidFill>
                <a:srgbClr val="FF0000"/>
              </a:solidFill>
              <a:latin typeface="Calibri"/>
              <a:cs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lang="en-US" sz="1200" b="1" dirty="0">
                <a:cs typeface="Calibri" panose="020F0502020204030204" pitchFamily="34" charset="0"/>
              </a:rPr>
              <a:t>Primary Phosphorus fertilizers were applied on 72% of malt barley acres</a:t>
            </a:r>
            <a:r>
              <a:rPr kumimoji="0" lang="en-US" sz="1200" b="1" i="0" u="none" strike="noStrike" kern="1200" cap="none" spc="0" normalizeH="0" baseline="0" noProof="0" dirty="0">
                <a:ln>
                  <a:noFill/>
                </a:ln>
                <a:effectLst/>
                <a:uLnTx/>
                <a:uFillTx/>
                <a:latin typeface="Calibri"/>
                <a:ea typeface="+mn-ea"/>
                <a:cs typeface="Calibri" panose="020F0502020204030204" pitchFamily="34" charset="0"/>
              </a:rPr>
              <a:t>. </a:t>
            </a:r>
            <a:r>
              <a:rPr kumimoji="0" lang="en-US" sz="1200" b="0" i="0" u="none" strike="noStrike" kern="1200" cap="none" spc="0" normalizeH="0" baseline="0" noProof="0" dirty="0">
                <a:ln>
                  <a:noFill/>
                </a:ln>
                <a:effectLst/>
                <a:uLnTx/>
                <a:uFillTx/>
                <a:latin typeface="Calibri"/>
                <a:ea typeface="+mn-ea"/>
                <a:cs typeface="+mn-cs"/>
                <a:sym typeface="Wingdings 3"/>
                <a:hlinkClick r:id="rId8" action="ppaction://hlinksldjump">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dirty="0"/>
              <a:t>MAP represents 66% of total Phosphorus volume, an increase compared to 2022</a:t>
            </a:r>
            <a:r>
              <a:rPr kumimoji="0" lang="en-US" sz="1200" b="0" i="0" u="none" strike="noStrike" kern="1200" cap="none" spc="0" normalizeH="0" baseline="0" noProof="0" dirty="0">
                <a:ln>
                  <a:noFill/>
                </a:ln>
                <a:effectLst/>
                <a:uLnTx/>
                <a:uFillTx/>
                <a:latin typeface="Calibri"/>
                <a:ea typeface="+mn-ea"/>
                <a:cs typeface="+mn-cs"/>
              </a:rPr>
              <a:t>. </a:t>
            </a:r>
            <a:r>
              <a:rPr kumimoji="0" lang="en-US" sz="1200" b="0" i="0" u="none" strike="noStrike" kern="1200" cap="none" spc="0" normalizeH="0" baseline="0" noProof="0" dirty="0">
                <a:ln>
                  <a:noFill/>
                </a:ln>
                <a:effectLst/>
                <a:uLnTx/>
                <a:uFillTx/>
                <a:latin typeface="Calibri"/>
                <a:ea typeface="+mn-ea"/>
                <a:cs typeface="+mn-cs"/>
                <a:sym typeface="Wingdings 3"/>
                <a:hlinkClick r:id="rId9"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indent="-171450">
              <a:spcBef>
                <a:spcPts val="300"/>
              </a:spcBef>
              <a:buFont typeface="Arial" panose="020B0604020202020204" pitchFamily="34" charset="0"/>
              <a:buChar char="•"/>
              <a:defRPr/>
            </a:pPr>
            <a:r>
              <a:rPr lang="en-US" sz="1200" dirty="0"/>
              <a:t>86% of Phosphorus volumes were applied at planting (an increase in 2023); another 7% were applied before planting (a decrease). </a:t>
            </a:r>
            <a:r>
              <a:rPr kumimoji="0" lang="en-US" sz="1200" b="0" i="0" u="none" strike="noStrike" kern="1200" cap="none" spc="0" normalizeH="0" baseline="0" noProof="0" dirty="0">
                <a:ln>
                  <a:noFill/>
                </a:ln>
                <a:effectLst/>
                <a:uLnTx/>
                <a:uFillTx/>
                <a:latin typeface="Calibri"/>
                <a:ea typeface="+mn-ea"/>
                <a:cs typeface="+mn-cs"/>
                <a:sym typeface="Wingdings 3"/>
                <a:hlinkClick r:id="rId10" action="ppaction://hlinksldjump">
                  <a:extLst>
                    <a:ext uri="{A12FA001-AC4F-418D-AE19-62706E023703}">
                      <ahyp:hlinkClr xmlns:ahyp="http://schemas.microsoft.com/office/drawing/2018/hyperlinkcolor" val="tx"/>
                    </a:ext>
                  </a:extLst>
                </a:hlinkClick>
              </a:rPr>
              <a:t></a:t>
            </a:r>
            <a:endParaRPr lang="en-US" sz="120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dirty="0"/>
              <a:t>37% of P₂O₅ volumes were seed placed, 32% side-banded and 17% mid-row banded. </a:t>
            </a:r>
            <a:r>
              <a:rPr kumimoji="0" lang="en-US" sz="1200" b="0" i="0" u="none" strike="noStrike" kern="1200" cap="none" spc="0" normalizeH="0" baseline="0" noProof="0" dirty="0">
                <a:ln>
                  <a:noFill/>
                </a:ln>
                <a:effectLst/>
                <a:uLnTx/>
                <a:uFillTx/>
                <a:latin typeface="Calibri"/>
                <a:ea typeface="+mn-ea"/>
                <a:cs typeface="+mn-cs"/>
                <a:sym typeface="Wingdings 3"/>
                <a:hlinkClick r:id="rId11" action="ppaction://hlinksldjump">
                  <a:extLst>
                    <a:ext uri="{A12FA001-AC4F-418D-AE19-62706E023703}">
                      <ahyp:hlinkClr xmlns:ahyp="http://schemas.microsoft.com/office/drawing/2018/hyperlinkcolor" val="tx"/>
                    </a:ext>
                  </a:extLst>
                </a:hlinkClick>
              </a:rPr>
              <a:t> </a:t>
            </a:r>
            <a:endParaRPr lang="en-US" sz="120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CA" sz="1200" dirty="0"/>
              <a:t>Average rate = 26 lbs./ac.</a:t>
            </a:r>
            <a:r>
              <a:rPr lang="en-US" sz="1200" dirty="0">
                <a:latin typeface="Calibri"/>
                <a:sym typeface="Wingdings 3"/>
              </a:rPr>
              <a:t> </a:t>
            </a:r>
            <a:r>
              <a:rPr kumimoji="0" lang="en-US" sz="1200" b="0" i="0" u="none" strike="noStrike" kern="1200" cap="none" spc="0" normalizeH="0" baseline="0" noProof="0" dirty="0">
                <a:ln>
                  <a:noFill/>
                </a:ln>
                <a:effectLst/>
                <a:uLnTx/>
                <a:uFillTx/>
                <a:latin typeface="Calibri"/>
                <a:ea typeface="+mn-ea"/>
                <a:cs typeface="+mn-cs"/>
                <a:sym typeface="Wingdings 3"/>
                <a:hlinkClick r:id="rId12" action="ppaction://hlinksldjump">
                  <a:extLst>
                    <a:ext uri="{A12FA001-AC4F-418D-AE19-62706E023703}">
                      <ahyp:hlinkClr xmlns:ahyp="http://schemas.microsoft.com/office/drawing/2018/hyperlinkcolor" val="tx"/>
                    </a:ext>
                  </a:extLst>
                </a:hlinkClick>
              </a:rPr>
              <a:t></a:t>
            </a:r>
            <a:r>
              <a:rPr lang="en-US" sz="1200" dirty="0">
                <a:sym typeface="Wingdings 3"/>
              </a:rPr>
              <a:t> About 30% of malt barley acres were not treated with </a:t>
            </a:r>
            <a:r>
              <a:rPr lang="en-US" sz="1200" dirty="0"/>
              <a:t>P₂O₅.</a:t>
            </a:r>
            <a:r>
              <a:rPr lang="en-US" sz="1200" dirty="0">
                <a:latin typeface="Calibri"/>
                <a:sym typeface="Wingdings 3"/>
              </a:rPr>
              <a:t> </a:t>
            </a:r>
            <a:r>
              <a:rPr kumimoji="0" lang="en-US" sz="1200" b="0" i="0" u="none" strike="noStrike" kern="1200" cap="none" spc="0" normalizeH="0" baseline="0" noProof="0" dirty="0">
                <a:ln>
                  <a:noFill/>
                </a:ln>
                <a:effectLst/>
                <a:uLnTx/>
                <a:uFillTx/>
                <a:latin typeface="Calibri"/>
                <a:ea typeface="+mn-ea"/>
                <a:cs typeface="+mn-cs"/>
                <a:sym typeface="Wingdings 3"/>
                <a:hlinkClick r:id="rId13" action="ppaction://hlinksldjump">
                  <a:extLst>
                    <a:ext uri="{A12FA001-AC4F-418D-AE19-62706E023703}">
                      <ahyp:hlinkClr xmlns:ahyp="http://schemas.microsoft.com/office/drawing/2018/hyperlinkcolor" val="tx"/>
                    </a:ext>
                  </a:extLst>
                </a:hlinkClick>
              </a:rPr>
              <a:t></a:t>
            </a:r>
            <a:endParaRPr kumimoji="0" lang="en-CA" sz="1200" b="0" i="0" u="none" strike="noStrike" kern="1200" cap="none" spc="0" normalizeH="0" baseline="0" noProof="0" dirty="0">
              <a:ln>
                <a:noFill/>
              </a:ln>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0000"/>
              </a:solidFill>
              <a:effectLst/>
              <a:uLnTx/>
              <a:uFillTx/>
              <a:latin typeface="Calibri"/>
              <a:ea typeface="+mn-ea"/>
              <a:cs typeface="+mn-cs"/>
            </a:endParaRPr>
          </a:p>
          <a:p>
            <a:pPr>
              <a:spcAft>
                <a:spcPts val="300"/>
              </a:spcAft>
              <a:defRPr/>
            </a:pPr>
            <a:r>
              <a:rPr lang="en-US" sz="1200" b="1" dirty="0">
                <a:cs typeface="Calibri" panose="020F0502020204030204" pitchFamily="34" charset="0"/>
              </a:rPr>
              <a:t>Potassium fertilizers were applied on 43% of malt barley acres</a:t>
            </a:r>
            <a:r>
              <a:rPr kumimoji="0" lang="en-US" sz="1200" b="1" i="0" u="none" strike="noStrike" kern="1200" cap="none" spc="0" normalizeH="0" baseline="0" noProof="0" dirty="0">
                <a:ln>
                  <a:noFill/>
                </a:ln>
                <a:effectLst/>
                <a:uLnTx/>
                <a:uFillTx/>
                <a:latin typeface="Calibri"/>
                <a:ea typeface="+mn-ea"/>
                <a:cs typeface="Calibri" panose="020F0502020204030204" pitchFamily="34" charset="0"/>
              </a:rPr>
              <a:t>. </a:t>
            </a:r>
            <a:r>
              <a:rPr kumimoji="0" lang="en-US" sz="1200" b="0" i="0" u="none" strike="noStrike" kern="1200" cap="none" spc="0" normalizeH="0" baseline="0" noProof="0" dirty="0">
                <a:ln>
                  <a:noFill/>
                </a:ln>
                <a:effectLst/>
                <a:uLnTx/>
                <a:uFillTx/>
                <a:latin typeface="Calibri"/>
                <a:ea typeface="+mn-ea"/>
                <a:cs typeface="+mn-cs"/>
                <a:sym typeface="Wingdings 3"/>
                <a:hlinkClick r:id="rId14" action="ppaction://hlinksldjump">
                  <a:extLst>
                    <a:ext uri="{A12FA001-AC4F-418D-AE19-62706E023703}">
                      <ahyp:hlinkClr xmlns:ahyp="http://schemas.microsoft.com/office/drawing/2018/hyperlinkcolor" val="tx"/>
                    </a:ext>
                  </a:extLst>
                </a:hlinkClick>
              </a:rPr>
              <a:t> </a:t>
            </a:r>
            <a:endParaRPr kumimoji="0" lang="en-US" sz="1200" b="1" i="0" u="none" strike="noStrike" kern="1200" cap="none" spc="0" normalizeH="0" baseline="0" noProof="0" dirty="0">
              <a:ln>
                <a:noFill/>
              </a:ln>
              <a:effectLst/>
              <a:uLnTx/>
              <a:uFillTx/>
              <a:latin typeface="Calibri"/>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Dry potash represents 77% of total volume; edging slightly lower in 2023</a:t>
            </a:r>
            <a:r>
              <a:rPr kumimoji="0" lang="en-US" sz="1200" b="0" i="0" u="none" strike="noStrike" kern="1200" cap="none" spc="0" normalizeH="0" baseline="0" noProof="0" dirty="0">
                <a:ln>
                  <a:noFill/>
                </a:ln>
                <a:effectLst/>
                <a:uLnTx/>
                <a:uFillTx/>
                <a:latin typeface="Calibri"/>
                <a:ea typeface="+mn-ea"/>
                <a:cs typeface="+mn-cs"/>
              </a:rPr>
              <a:t>.</a:t>
            </a:r>
            <a:r>
              <a:rPr kumimoji="0" lang="en-CA" sz="1200" b="0" i="0" u="none" strike="noStrike" kern="1200" cap="none" spc="0" normalizeH="0" baseline="0" noProof="0" dirty="0">
                <a:ln>
                  <a:noFill/>
                </a:ln>
                <a:effectLst/>
                <a:uLnTx/>
                <a:uFillTx/>
                <a:latin typeface="Calibri"/>
                <a:ea typeface="+mn-ea"/>
                <a:cs typeface="+mn-cs"/>
              </a:rPr>
              <a:t> </a:t>
            </a:r>
            <a:r>
              <a:rPr kumimoji="0" lang="en-US" sz="1200" b="0" i="0" u="none" strike="noStrike" kern="1200" cap="none" spc="0" normalizeH="0" baseline="0" noProof="0" dirty="0">
                <a:ln>
                  <a:noFill/>
                </a:ln>
                <a:effectLst/>
                <a:uLnTx/>
                <a:uFillTx/>
                <a:latin typeface="Calibri"/>
                <a:ea typeface="+mn-ea"/>
                <a:cs typeface="+mn-cs"/>
                <a:sym typeface="Wingdings 3"/>
                <a:hlinkClick r:id="rId15"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59% of K₂O volumes were applied at planting; 39% of the K₂O volumes were applied in the fall of the previous year (an increase). </a:t>
            </a:r>
            <a:r>
              <a:rPr kumimoji="0" lang="en-US" sz="1200" b="0" i="0" u="none" strike="noStrike" kern="1200" cap="none" spc="0" normalizeH="0" baseline="0" noProof="0" dirty="0">
                <a:ln>
                  <a:noFill/>
                </a:ln>
                <a:effectLst/>
                <a:uLnTx/>
                <a:uFillTx/>
                <a:latin typeface="Calibri"/>
                <a:ea typeface="+mn-ea"/>
                <a:cs typeface="+mn-cs"/>
                <a:sym typeface="Wingdings 3"/>
                <a:hlinkClick r:id="rId16" action="ppaction://hlinksldjump">
                  <a:extLst>
                    <a:ext uri="{A12FA001-AC4F-418D-AE19-62706E023703}">
                      <ahyp:hlinkClr xmlns:ahyp="http://schemas.microsoft.com/office/drawing/2018/hyperlinkcolor" val="tx"/>
                    </a:ext>
                  </a:extLst>
                </a:hlinkClick>
              </a:rPr>
              <a:t></a:t>
            </a:r>
            <a:endParaRPr lang="en-US" sz="1200" dirty="0"/>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t>At planting, 34% of K₂O volumes were side-banded, 15% mid-row banded, and 11% seed placed. </a:t>
            </a:r>
            <a:r>
              <a:rPr kumimoji="0" lang="en-US" sz="1200" b="0" i="0" u="none" strike="noStrike" kern="1200" cap="none" spc="0" normalizeH="0" baseline="0" noProof="0" dirty="0">
                <a:ln>
                  <a:noFill/>
                </a:ln>
                <a:effectLst/>
                <a:uLnTx/>
                <a:uFillTx/>
                <a:latin typeface="Calibri"/>
                <a:ea typeface="+mn-ea"/>
                <a:cs typeface="+mn-cs"/>
                <a:sym typeface="Wingdings 3"/>
                <a:hlinkClick r:id="rId17" action="ppaction://hlinksldjump">
                  <a:extLst>
                    <a:ext uri="{A12FA001-AC4F-418D-AE19-62706E023703}">
                      <ahyp:hlinkClr xmlns:ahyp="http://schemas.microsoft.com/office/drawing/2018/hyperlinkcolor" val="tx"/>
                    </a:ext>
                  </a:extLst>
                </a:hlinkClick>
              </a:rPr>
              <a:t> </a:t>
            </a:r>
            <a:endParaRPr lang="en-US" sz="1200" dirty="0"/>
          </a:p>
          <a:p>
            <a:pPr marL="171450" indent="-171450">
              <a:spcAft>
                <a:spcPts val="300"/>
              </a:spcAft>
              <a:buFont typeface="Arial" panose="020B0604020202020204" pitchFamily="34" charset="0"/>
              <a:buChar char="•"/>
              <a:defRPr/>
            </a:pPr>
            <a:r>
              <a:rPr lang="en-US" sz="1200" dirty="0"/>
              <a:t>Average rate = 12 lbs./ac. </a:t>
            </a:r>
            <a:r>
              <a:rPr kumimoji="0" lang="en-US" sz="1200" b="0" i="0" u="none" strike="noStrike" kern="1200" cap="none" spc="0" normalizeH="0" baseline="0" noProof="0" dirty="0">
                <a:ln>
                  <a:noFill/>
                </a:ln>
                <a:effectLst/>
                <a:uLnTx/>
                <a:uFillTx/>
                <a:latin typeface="Calibri"/>
                <a:ea typeface="+mn-ea"/>
                <a:cs typeface="+mn-cs"/>
                <a:sym typeface="Wingdings 3"/>
                <a:hlinkClick r:id="rId18" action="ppaction://hlinksldjump">
                  <a:extLst>
                    <a:ext uri="{A12FA001-AC4F-418D-AE19-62706E023703}">
                      <ahyp:hlinkClr xmlns:ahyp="http://schemas.microsoft.com/office/drawing/2018/hyperlinkcolor" val="tx"/>
                    </a:ext>
                  </a:extLst>
                </a:hlinkClick>
              </a:rPr>
              <a:t></a:t>
            </a:r>
            <a:r>
              <a:rPr lang="en-US" sz="1200" dirty="0"/>
              <a:t> </a:t>
            </a:r>
            <a:r>
              <a:rPr lang="en-US" sz="1200" dirty="0">
                <a:sym typeface="Wingdings 3"/>
              </a:rPr>
              <a:t>63% of malt barley acres were not treated with any K₂O.</a:t>
            </a:r>
            <a:r>
              <a:rPr kumimoji="0" lang="en-US" sz="1200" b="0" i="0" u="none" strike="noStrike" kern="1200" cap="none" spc="0" normalizeH="0" baseline="0" noProof="0" dirty="0">
                <a:ln>
                  <a:noFill/>
                </a:ln>
                <a:effectLst/>
                <a:uLnTx/>
                <a:uFillTx/>
                <a:latin typeface="Calibri"/>
                <a:ea typeface="+mn-ea"/>
                <a:cs typeface="+mn-cs"/>
                <a:sym typeface="Wingdings 3"/>
                <a:hlinkClick r:id="rId19" action="ppaction://hlinksldjump">
                  <a:extLst>
                    <a:ext uri="{A12FA001-AC4F-418D-AE19-62706E023703}">
                      <ahyp:hlinkClr xmlns:ahyp="http://schemas.microsoft.com/office/drawing/2018/hyperlinkcolor" val="tx"/>
                    </a:ext>
                  </a:extLst>
                </a:hlinkClick>
              </a:rPr>
              <a:t> </a:t>
            </a:r>
            <a:endParaRPr kumimoji="0" lang="en-CA" sz="1200" b="0"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00000"/>
              </a:lnSpc>
              <a:spcBef>
                <a:spcPts val="0"/>
              </a:spcBef>
              <a:spcAft>
                <a:spcPts val="300"/>
              </a:spcAft>
              <a:buClrTx/>
              <a:buSzTx/>
              <a:tabLst/>
              <a:defRPr/>
            </a:pPr>
            <a:r>
              <a:rPr lang="en-US" sz="1200" dirty="0">
                <a:solidFill>
                  <a:srgbClr val="FF0000"/>
                </a:solidFill>
                <a:sym typeface="Wingdings 3"/>
              </a:rPr>
              <a:t> </a:t>
            </a:r>
            <a:endParaRPr kumimoji="0" lang="en-CA" sz="1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200" b="1" dirty="0">
                <a:cs typeface="Calibri" panose="020F0502020204030204" pitchFamily="34" charset="0"/>
              </a:rPr>
              <a:t>Primary Sulphur fertilizers were applied on 28% of </a:t>
            </a:r>
            <a:r>
              <a:rPr lang="en-CA" sz="1200" b="1" dirty="0">
                <a:cs typeface="Calibri" panose="020F0502020204030204" pitchFamily="34" charset="0"/>
              </a:rPr>
              <a:t>malt barley</a:t>
            </a:r>
            <a:r>
              <a:rPr lang="en-CA" sz="1200" b="1" dirty="0"/>
              <a:t> acres</a:t>
            </a:r>
            <a:r>
              <a:rPr kumimoji="0" lang="en-US" sz="1200" b="1" i="0" u="none" strike="noStrike" kern="1200" cap="none" spc="0" normalizeH="0" baseline="0" noProof="0" dirty="0">
                <a:ln>
                  <a:noFill/>
                </a:ln>
                <a:effectLst/>
                <a:uLnTx/>
                <a:uFillTx/>
                <a:latin typeface="Calibri"/>
                <a:ea typeface="+mn-ea"/>
                <a:cs typeface="Calibri" panose="020F0502020204030204" pitchFamily="34" charset="0"/>
              </a:rPr>
              <a:t>. </a:t>
            </a:r>
            <a:r>
              <a:rPr kumimoji="0" lang="en-US" sz="1200" b="0" i="0" u="none" strike="noStrike" kern="1200" cap="none" spc="0" normalizeH="0" baseline="0" noProof="0" dirty="0">
                <a:ln>
                  <a:noFill/>
                </a:ln>
                <a:effectLst/>
                <a:uLnTx/>
                <a:uFillTx/>
                <a:latin typeface="Calibri"/>
                <a:ea typeface="+mn-ea"/>
                <a:cs typeface="+mn-cs"/>
                <a:sym typeface="Wingdings 3"/>
                <a:hlinkClick r:id="rId20" action="ppaction://hlinksldjump">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cs typeface="Calibri" panose="020F0502020204030204" pitchFamily="34" charset="0"/>
              </a:rPr>
              <a:t>K Mag represents 24% of total Sulphur volume; Tiger90 represents 27% of total Sulphur volume. </a:t>
            </a:r>
            <a:r>
              <a:rPr kumimoji="0" lang="en-US" sz="1200" b="0" i="0" u="none" strike="noStrike" kern="1200" cap="none" spc="0" normalizeH="0" baseline="0" noProof="0" dirty="0">
                <a:ln>
                  <a:noFill/>
                </a:ln>
                <a:effectLst/>
                <a:uLnTx/>
                <a:uFillTx/>
                <a:latin typeface="Calibri"/>
                <a:ea typeface="+mn-ea"/>
                <a:cs typeface="+mn-cs"/>
                <a:sym typeface="Wingdings 3"/>
                <a:hlinkClick r:id="rId21"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mn-cs"/>
              <a:sym typeface="Wingdings 3"/>
            </a:endParaRPr>
          </a:p>
          <a:p>
            <a:pPr marL="171450" marR="0" lvl="0" indent="-171450" algn="l" defTabSz="914400" rtl="0" eaLnBrk="1" fontAlgn="auto" latinLnBrk="0" hangingPunct="1">
              <a:lnSpc>
                <a:spcPts val="1600"/>
              </a:lnSpc>
              <a:spcBef>
                <a:spcPts val="0"/>
              </a:spcBef>
              <a:spcAft>
                <a:spcPts val="300"/>
              </a:spcAft>
              <a:buClrTx/>
              <a:buSzTx/>
              <a:buFont typeface="Arial" pitchFamily="34" charset="0"/>
              <a:buChar char="•"/>
              <a:tabLst/>
              <a:defRPr/>
            </a:pPr>
            <a:r>
              <a:rPr lang="en-US" sz="1200" dirty="0">
                <a:cs typeface="Calibri" panose="020F0502020204030204" pitchFamily="34" charset="0"/>
              </a:rPr>
              <a:t>94% of Sulphur volumes were applied at planting; only 7% of the Sulphur volume was applied before planting. </a:t>
            </a:r>
            <a:r>
              <a:rPr kumimoji="0" lang="en-US" sz="1200" b="0" i="0" u="none" strike="noStrike" kern="1200" cap="none" spc="0" normalizeH="0" baseline="0" noProof="0" dirty="0">
                <a:ln>
                  <a:noFill/>
                </a:ln>
                <a:effectLst/>
                <a:uLnTx/>
                <a:uFillTx/>
                <a:latin typeface="Calibri"/>
                <a:ea typeface="+mn-ea"/>
                <a:cs typeface="+mn-cs"/>
                <a:sym typeface="Wingdings 3"/>
                <a:hlinkClick r:id="rId22"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marR="0" lvl="0" indent="-171450" algn="l" defTabSz="914400" rtl="0" eaLnBrk="1" fontAlgn="auto" latinLnBrk="0" hangingPunct="1">
              <a:lnSpc>
                <a:spcPts val="1600"/>
              </a:lnSpc>
              <a:spcBef>
                <a:spcPts val="0"/>
              </a:spcBef>
              <a:spcAft>
                <a:spcPts val="300"/>
              </a:spcAft>
              <a:buClrTx/>
              <a:buSzTx/>
              <a:buFont typeface="Arial" pitchFamily="34" charset="0"/>
              <a:buChar char="•"/>
              <a:tabLst/>
              <a:defRPr/>
            </a:pPr>
            <a:r>
              <a:rPr lang="en-US" sz="1200" dirty="0">
                <a:cs typeface="Calibri" panose="020F0502020204030204" pitchFamily="34" charset="0"/>
              </a:rPr>
              <a:t>20% of Sulphur volumes were seed placed, 41% side-banded and 32% mid-row banded.</a:t>
            </a:r>
            <a:r>
              <a:rPr lang="en-US" sz="1200" dirty="0"/>
              <a:t> </a:t>
            </a:r>
            <a:r>
              <a:rPr kumimoji="0" lang="en-US" sz="1200" b="0" i="0" u="none" strike="noStrike" kern="1200" cap="none" spc="0" normalizeH="0" baseline="0" noProof="0" dirty="0">
                <a:ln>
                  <a:noFill/>
                </a:ln>
                <a:effectLst/>
                <a:uLnTx/>
                <a:uFillTx/>
                <a:latin typeface="Calibri"/>
                <a:ea typeface="+mn-ea"/>
                <a:cs typeface="+mn-cs"/>
                <a:sym typeface="Wingdings 3"/>
                <a:hlinkClick r:id="rId23" action="ppaction://hlinksldjump">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effectLst/>
              <a:uLnTx/>
              <a:uFillTx/>
              <a:latin typeface="Calibri"/>
              <a:ea typeface="+mn-ea"/>
              <a:cs typeface="Calibri" panose="020F0502020204030204" pitchFamily="34" charset="0"/>
            </a:endParaRPr>
          </a:p>
          <a:p>
            <a:pPr marL="171450" indent="-171450">
              <a:lnSpc>
                <a:spcPts val="1600"/>
              </a:lnSpc>
              <a:spcAft>
                <a:spcPts val="300"/>
              </a:spcAft>
              <a:buFont typeface="Arial" pitchFamily="34" charset="0"/>
              <a:buChar char="•"/>
              <a:defRPr/>
            </a:pPr>
            <a:r>
              <a:rPr lang="en-US" sz="1200" dirty="0">
                <a:cs typeface="Calibri" panose="020F0502020204030204" pitchFamily="34" charset="0"/>
              </a:rPr>
              <a:t>Average rate = 6.2 lbs./ac. </a:t>
            </a:r>
            <a:r>
              <a:rPr lang="en-US" sz="1200" dirty="0">
                <a:cs typeface="Calibri" panose="020F0502020204030204" pitchFamily="34" charset="0"/>
                <a:sym typeface="Wingdings 3"/>
                <a:hlinkClick r:id="rId2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rPr>
              <a:t> 60% of malt barley acres were not treated with any Sulphur. </a:t>
            </a:r>
            <a:r>
              <a:rPr lang="en-US" sz="1200" dirty="0">
                <a:cs typeface="Calibri" panose="020F0502020204030204" pitchFamily="34" charset="0"/>
                <a:sym typeface="Wingdings 3"/>
                <a:hlinkClick r:id="rId25" action="ppaction://hlinksldjump">
                  <a:extLst>
                    <a:ext uri="{A12FA001-AC4F-418D-AE19-62706E023703}">
                      <ahyp:hlinkClr xmlns:ahyp="http://schemas.microsoft.com/office/drawing/2018/hyperlinkcolor" val="tx"/>
                    </a:ext>
                  </a:extLst>
                </a:hlinkClick>
              </a:rPr>
              <a:t></a:t>
            </a:r>
            <a:endParaRPr kumimoji="0" lang="en-US" sz="1200" b="0" i="0" u="none" strike="noStrike" kern="1200" cap="none" spc="0" normalizeH="0" baseline="0" noProof="0" dirty="0">
              <a:ln>
                <a:noFill/>
              </a:ln>
              <a:effectLst/>
              <a:uLnTx/>
              <a:uFillTx/>
              <a:latin typeface="Calibri"/>
              <a:ea typeface="+mn-ea"/>
              <a:cs typeface="Calibri" panose="020F0502020204030204" pitchFamily="34" charset="0"/>
              <a:sym typeface="Wingdings 3"/>
            </a:endParaRPr>
          </a:p>
          <a:p>
            <a:pPr marL="171450" marR="0" lvl="0" indent="-171450" algn="l" defTabSz="914400" rtl="0" eaLnBrk="1" fontAlgn="auto" latinLnBrk="0" hangingPunct="1">
              <a:lnSpc>
                <a:spcPts val="1600"/>
              </a:lnSpc>
              <a:spcBef>
                <a:spcPts val="0"/>
              </a:spcBef>
              <a:spcAft>
                <a:spcPts val="300"/>
              </a:spcAft>
              <a:buClrTx/>
              <a:buSzTx/>
              <a:buFont typeface="Arial" pitchFamily="34" charset="0"/>
              <a:buChar char="•"/>
              <a:tabLst/>
              <a:defRPr/>
            </a:pPr>
            <a:endParaRPr kumimoji="0" lang="en-US" sz="12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Wingdings 3"/>
            </a:endParaRPr>
          </a:p>
          <a:p>
            <a:pPr marL="171450" marR="0" lvl="0" indent="-171450" algn="l" defTabSz="914400" rtl="0" eaLnBrk="1" fontAlgn="auto" latinLnBrk="0" hangingPunct="1">
              <a:lnSpc>
                <a:spcPts val="1600"/>
              </a:lnSpc>
              <a:spcBef>
                <a:spcPts val="0"/>
              </a:spcBef>
              <a:spcAft>
                <a:spcPts val="300"/>
              </a:spcAft>
              <a:buClrTx/>
              <a:buSzTx/>
              <a:buFont typeface="Arial" pitchFamily="34" charset="0"/>
              <a:buChar char="•"/>
              <a:tabLst/>
              <a:defRPr/>
            </a:pPr>
            <a:endParaRPr kumimoji="0" lang="en-US" sz="12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Wingdings 3"/>
            </a:endParaRPr>
          </a:p>
        </p:txBody>
      </p:sp>
      <p:grpSp>
        <p:nvGrpSpPr>
          <p:cNvPr id="2" name="Group 1"/>
          <p:cNvGrpSpPr/>
          <p:nvPr/>
        </p:nvGrpSpPr>
        <p:grpSpPr>
          <a:xfrm>
            <a:off x="2245326" y="3552825"/>
            <a:ext cx="9699552" cy="1280160"/>
            <a:chOff x="2360612" y="5019675"/>
            <a:chExt cx="9525000" cy="1280160"/>
          </a:xfrm>
        </p:grpSpPr>
        <p:sp>
          <p:nvSpPr>
            <p:cNvPr id="3" name="Rectangle 2"/>
            <p:cNvSpPr/>
            <p:nvPr/>
          </p:nvSpPr>
          <p:spPr>
            <a:xfrm>
              <a:off x="2360612" y="5019675"/>
              <a:ext cx="1295400" cy="128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 name="Straight Connector 3"/>
            <p:cNvCxnSpPr/>
            <p:nvPr/>
          </p:nvCxnSpPr>
          <p:spPr>
            <a:xfrm>
              <a:off x="2360612" y="6294967"/>
              <a:ext cx="9525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245326" y="2202541"/>
            <a:ext cx="9699552" cy="1284667"/>
            <a:chOff x="2360612" y="3048000"/>
            <a:chExt cx="9525000" cy="1284667"/>
          </a:xfrm>
        </p:grpSpPr>
        <p:sp>
          <p:nvSpPr>
            <p:cNvPr id="6" name="Rectangle 5"/>
            <p:cNvSpPr/>
            <p:nvPr/>
          </p:nvSpPr>
          <p:spPr>
            <a:xfrm>
              <a:off x="2360612" y="3048000"/>
              <a:ext cx="1295400" cy="1280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 name="Straight Connector 6"/>
            <p:cNvCxnSpPr/>
            <p:nvPr/>
          </p:nvCxnSpPr>
          <p:spPr>
            <a:xfrm>
              <a:off x="2360612" y="4332667"/>
              <a:ext cx="9525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45326" y="868546"/>
            <a:ext cx="9699552" cy="1285875"/>
            <a:chOff x="2360612" y="905256"/>
            <a:chExt cx="9525000" cy="999744"/>
          </a:xfrm>
        </p:grpSpPr>
        <p:sp>
          <p:nvSpPr>
            <p:cNvPr id="12" name="Rectangle 11"/>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 name="Straight Connector 12"/>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284412" y="866775"/>
            <a:ext cx="1241543" cy="307777"/>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Malt Barley in Manitoba - Summary </a:t>
            </a:r>
          </a:p>
        </p:txBody>
      </p:sp>
      <p:sp>
        <p:nvSpPr>
          <p:cNvPr id="30" name="TextBox 29"/>
          <p:cNvSpPr txBox="1"/>
          <p:nvPr/>
        </p:nvSpPr>
        <p:spPr>
          <a:xfrm>
            <a:off x="2570162" y="3823122"/>
            <a:ext cx="914400" cy="192873"/>
          </a:xfrm>
          <a:prstGeom prst="rect">
            <a:avLst/>
          </a:prstGeom>
          <a:solidFill>
            <a:srgbClr val="CAA977"/>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Source:  </a:t>
            </a:r>
          </a:p>
        </p:txBody>
      </p:sp>
      <p:sp>
        <p:nvSpPr>
          <p:cNvPr id="31" name="TextBox 30"/>
          <p:cNvSpPr txBox="1"/>
          <p:nvPr/>
        </p:nvSpPr>
        <p:spPr>
          <a:xfrm>
            <a:off x="2570162" y="4054944"/>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Timing: </a:t>
            </a:r>
          </a:p>
        </p:txBody>
      </p:sp>
      <p:sp>
        <p:nvSpPr>
          <p:cNvPr id="32" name="TextBox 31"/>
          <p:cNvSpPr txBox="1"/>
          <p:nvPr/>
        </p:nvSpPr>
        <p:spPr>
          <a:xfrm>
            <a:off x="2570162" y="427814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Placement:</a:t>
            </a:r>
          </a:p>
        </p:txBody>
      </p:sp>
      <p:sp>
        <p:nvSpPr>
          <p:cNvPr id="33" name="TextBox 32"/>
          <p:cNvSpPr txBox="1"/>
          <p:nvPr/>
        </p:nvSpPr>
        <p:spPr>
          <a:xfrm>
            <a:off x="2570162" y="449271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Rate:</a:t>
            </a:r>
          </a:p>
        </p:txBody>
      </p:sp>
      <p:sp>
        <p:nvSpPr>
          <p:cNvPr id="35" name="TextBox 34"/>
          <p:cNvSpPr txBox="1"/>
          <p:nvPr/>
        </p:nvSpPr>
        <p:spPr>
          <a:xfrm>
            <a:off x="2589212" y="5159969"/>
            <a:ext cx="914400" cy="192873"/>
          </a:xfrm>
          <a:prstGeom prst="rect">
            <a:avLst/>
          </a:prstGeom>
          <a:solidFill>
            <a:srgbClr val="201B1A">
              <a:lumMod val="75000"/>
              <a:lumOff val="25000"/>
            </a:srgbClr>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Source:  </a:t>
            </a:r>
          </a:p>
        </p:txBody>
      </p:sp>
      <p:sp>
        <p:nvSpPr>
          <p:cNvPr id="36" name="TextBox 35"/>
          <p:cNvSpPr txBox="1"/>
          <p:nvPr/>
        </p:nvSpPr>
        <p:spPr>
          <a:xfrm>
            <a:off x="2589212" y="540279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Timing: </a:t>
            </a:r>
          </a:p>
        </p:txBody>
      </p:sp>
      <p:sp>
        <p:nvSpPr>
          <p:cNvPr id="37" name="TextBox 36"/>
          <p:cNvSpPr txBox="1"/>
          <p:nvPr/>
        </p:nvSpPr>
        <p:spPr>
          <a:xfrm>
            <a:off x="2589212" y="564145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Placement:</a:t>
            </a:r>
          </a:p>
        </p:txBody>
      </p:sp>
      <p:sp>
        <p:nvSpPr>
          <p:cNvPr id="38" name="TextBox 37"/>
          <p:cNvSpPr txBox="1"/>
          <p:nvPr/>
        </p:nvSpPr>
        <p:spPr>
          <a:xfrm>
            <a:off x="2589212" y="5877249"/>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Rate:</a:t>
            </a:r>
          </a:p>
        </p:txBody>
      </p:sp>
      <p:sp>
        <p:nvSpPr>
          <p:cNvPr id="41" name="TextBox 40"/>
          <p:cNvSpPr txBox="1"/>
          <p:nvPr/>
        </p:nvSpPr>
        <p:spPr>
          <a:xfrm>
            <a:off x="2293937" y="4895008"/>
            <a:ext cx="1241543" cy="274370"/>
          </a:xfrm>
          <a:prstGeom prst="rect">
            <a:avLst/>
          </a:prstGeom>
          <a:noFill/>
        </p:spPr>
        <p:txBody>
          <a:bodyPr wrap="square" rtlCol="0" anchor="b">
            <a:spAutoFit/>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SULPHUR</a:t>
            </a:r>
          </a:p>
        </p:txBody>
      </p:sp>
      <p:grpSp>
        <p:nvGrpSpPr>
          <p:cNvPr id="44" name="Group 43"/>
          <p:cNvGrpSpPr/>
          <p:nvPr/>
        </p:nvGrpSpPr>
        <p:grpSpPr>
          <a:xfrm>
            <a:off x="2564768" y="2514600"/>
            <a:ext cx="914400" cy="836976"/>
            <a:chOff x="2570162" y="2517258"/>
            <a:chExt cx="914400" cy="836976"/>
          </a:xfrm>
        </p:grpSpPr>
        <p:sp>
          <p:nvSpPr>
            <p:cNvPr id="45" name="TextBox 44"/>
            <p:cNvSpPr txBox="1"/>
            <p:nvPr/>
          </p:nvSpPr>
          <p:spPr>
            <a:xfrm>
              <a:off x="2570162" y="2517258"/>
              <a:ext cx="914400" cy="192873"/>
            </a:xfrm>
            <a:prstGeom prst="rect">
              <a:avLst/>
            </a:prstGeom>
            <a:solidFill>
              <a:srgbClr val="4D6681"/>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Source:  </a:t>
              </a:r>
            </a:p>
          </p:txBody>
        </p:sp>
        <p:sp>
          <p:nvSpPr>
            <p:cNvPr id="46" name="TextBox 45"/>
            <p:cNvSpPr txBox="1"/>
            <p:nvPr/>
          </p:nvSpPr>
          <p:spPr>
            <a:xfrm>
              <a:off x="2570162" y="2729084"/>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Timing: </a:t>
              </a:r>
            </a:p>
          </p:txBody>
        </p:sp>
        <p:sp>
          <p:nvSpPr>
            <p:cNvPr id="47" name="TextBox 46"/>
            <p:cNvSpPr txBox="1"/>
            <p:nvPr/>
          </p:nvSpPr>
          <p:spPr>
            <a:xfrm>
              <a:off x="2570162" y="2949536"/>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Placement:</a:t>
              </a:r>
            </a:p>
          </p:txBody>
        </p:sp>
        <p:sp>
          <p:nvSpPr>
            <p:cNvPr id="48" name="TextBox 47"/>
            <p:cNvSpPr txBox="1"/>
            <p:nvPr/>
          </p:nvSpPr>
          <p:spPr>
            <a:xfrm>
              <a:off x="2570162" y="3161361"/>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Rate:</a:t>
              </a:r>
            </a:p>
          </p:txBody>
        </p:sp>
      </p:grpSp>
      <p:sp>
        <p:nvSpPr>
          <p:cNvPr id="55" name="TextBox 54"/>
          <p:cNvSpPr txBox="1"/>
          <p:nvPr/>
        </p:nvSpPr>
        <p:spPr>
          <a:xfrm>
            <a:off x="2570162" y="1163623"/>
            <a:ext cx="914400" cy="192872"/>
          </a:xfrm>
          <a:prstGeom prst="rect">
            <a:avLst/>
          </a:prstGeom>
          <a:solidFill>
            <a:srgbClr val="4E7F6B"/>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Source:  </a:t>
            </a:r>
          </a:p>
        </p:txBody>
      </p:sp>
      <p:sp>
        <p:nvSpPr>
          <p:cNvPr id="56" name="TextBox 55"/>
          <p:cNvSpPr txBox="1"/>
          <p:nvPr/>
        </p:nvSpPr>
        <p:spPr>
          <a:xfrm>
            <a:off x="2570162" y="1372650"/>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Timing: </a:t>
            </a:r>
          </a:p>
        </p:txBody>
      </p:sp>
      <p:sp>
        <p:nvSpPr>
          <p:cNvPr id="57" name="TextBox 56"/>
          <p:cNvSpPr txBox="1"/>
          <p:nvPr/>
        </p:nvSpPr>
        <p:spPr>
          <a:xfrm>
            <a:off x="2570162" y="159030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Placement:</a:t>
            </a:r>
          </a:p>
        </p:txBody>
      </p:sp>
      <p:sp>
        <p:nvSpPr>
          <p:cNvPr id="58" name="TextBox 57"/>
          <p:cNvSpPr txBox="1"/>
          <p:nvPr/>
        </p:nvSpPr>
        <p:spPr>
          <a:xfrm>
            <a:off x="2570162" y="181658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Rate:</a:t>
            </a:r>
          </a:p>
        </p:txBody>
      </p:sp>
      <p:sp>
        <p:nvSpPr>
          <p:cNvPr id="42" name="Rectangle 41">
            <a:hlinkClick r:id="rId26" action="ppaction://hlinksldjump"/>
            <a:extLst>
              <a:ext uri="{FF2B5EF4-FFF2-40B4-BE49-F238E27FC236}">
                <a16:creationId xmlns:a16="http://schemas.microsoft.com/office/drawing/2014/main" id="{B4C332C3-6600-465C-819A-4988BBD1671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Malt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1840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19550D-9B6E-E055-EF86-382914851E06}"/>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Feed Barley</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graphicFrame>
        <p:nvGraphicFramePr>
          <p:cNvPr id="11" name="Object 10">
            <a:extLst>
              <a:ext uri="{FF2B5EF4-FFF2-40B4-BE49-F238E27FC236}">
                <a16:creationId xmlns:a16="http://schemas.microsoft.com/office/drawing/2014/main" id="{F369E897-2006-5FB3-0953-20AE1B878EA3}"/>
              </a:ext>
            </a:extLst>
          </p:cNvPr>
          <p:cNvGraphicFramePr>
            <a:graphicFrameLocks/>
          </p:cNvGraphicFramePr>
          <p:nvPr>
            <p:extLst>
              <p:ext uri="{D42A27DB-BD31-4B8C-83A1-F6EECF244321}">
                <p14:modId xmlns:p14="http://schemas.microsoft.com/office/powerpoint/2010/main" val="17366375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by application timing. The phosphorus (P₂O₅) volume was calculated from all sources of phosphorus (P₂O₅) contained in all fertilizer types.</a:t>
            </a:r>
          </a:p>
        </p:txBody>
      </p:sp>
    </p:spTree>
    <p:extLst>
      <p:ext uri="{BB962C8B-B14F-4D97-AF65-F5344CB8AC3E}">
        <p14:creationId xmlns:p14="http://schemas.microsoft.com/office/powerpoint/2010/main" val="1024126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886896C-269F-42D7-AC06-643A4F681898}"/>
              </a:ext>
            </a:extLst>
          </p:cNvPr>
          <p:cNvPicPr>
            <a:picLocks noChangeAspect="1"/>
          </p:cNvPicPr>
          <p:nvPr/>
        </p:nvPicPr>
        <p:blipFill>
          <a:blip r:embed="rId3"/>
          <a:stretch>
            <a:fillRect/>
          </a:stretch>
        </p:blipFill>
        <p:spPr>
          <a:xfrm>
            <a:off x="2662134" y="832139"/>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Feed Barley - All Timings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2" name="Rectangle 21">
            <a:hlinkClick r:id="rId7" action="ppaction://hlinksldjump"/>
            <a:extLst>
              <a:ext uri="{FF2B5EF4-FFF2-40B4-BE49-F238E27FC236}">
                <a16:creationId xmlns:a16="http://schemas.microsoft.com/office/drawing/2014/main" id="{282CFB2E-78DF-4A27-A7B8-83688B897C3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B998CF82-28DD-44BC-FDE5-94DC565477CA}"/>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B35F1A1-30FA-90C9-46D0-57183B604FE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D110E431-FC36-8C38-2EC9-00521CED172E}"/>
              </a:ext>
            </a:extLst>
          </p:cNvPr>
          <p:cNvGraphicFramePr>
            <a:graphicFrameLocks/>
          </p:cNvGraphicFramePr>
          <p:nvPr>
            <p:extLst>
              <p:ext uri="{D42A27DB-BD31-4B8C-83A1-F6EECF244321}">
                <p14:modId xmlns:p14="http://schemas.microsoft.com/office/powerpoint/2010/main" val="359572749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0F989714-6F9D-E4B0-6A21-51872A22AAD2}"/>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1" name="Isosceles Triangle 10">
            <a:extLst>
              <a:ext uri="{FF2B5EF4-FFF2-40B4-BE49-F238E27FC236}">
                <a16:creationId xmlns:a16="http://schemas.microsoft.com/office/drawing/2014/main" id="{015B1ED5-A4FF-13E2-3DB6-0C2584F267F1}"/>
              </a:ext>
            </a:extLst>
          </p:cNvPr>
          <p:cNvSpPr/>
          <p:nvPr/>
        </p:nvSpPr>
        <p:spPr>
          <a:xfrm>
            <a:off x="10849704" y="33528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173304" y="3562506"/>
            <a:ext cx="22654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72% of the total Phosphorus (P₂O₅) volume was applied as MAP in feed barley.</a:t>
            </a:r>
          </a:p>
        </p:txBody>
      </p:sp>
      <p:pic>
        <p:nvPicPr>
          <p:cNvPr id="16" name="Picture 15" descr="Asset 17.png">
            <a:extLst>
              <a:ext uri="{FF2B5EF4-FFF2-40B4-BE49-F238E27FC236}">
                <a16:creationId xmlns:a16="http://schemas.microsoft.com/office/drawing/2014/main" id="{9DAD2B30-EBAD-4291-8419-E2DFD0897E87}"/>
              </a:ext>
            </a:extLst>
          </p:cNvPr>
          <p:cNvPicPr>
            <a:picLocks noChangeAspect="1"/>
          </p:cNvPicPr>
          <p:nvPr/>
        </p:nvPicPr>
        <p:blipFill>
          <a:blip r:embed="rId12"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at all timings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FFBCC-FAD5-4444-BA00-00DF2F3C4435}"/>
              </a:ext>
            </a:extLst>
          </p:cNvPr>
          <p:cNvPicPr>
            <a:picLocks noChangeAspect="1"/>
          </p:cNvPicPr>
          <p:nvPr/>
        </p:nvPicPr>
        <p:blipFill>
          <a:blip r:embed="rId3"/>
          <a:stretch>
            <a:fillRect/>
          </a:stretch>
        </p:blipFill>
        <p:spPr>
          <a:xfrm>
            <a:off x="2580490" y="1015272"/>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Feed Barley - At Planting</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3" name="Picture 2">
            <a:extLst>
              <a:ext uri="{FF2B5EF4-FFF2-40B4-BE49-F238E27FC236}">
                <a16:creationId xmlns:a16="http://schemas.microsoft.com/office/drawing/2014/main" id="{B998CF82-28DD-44BC-FDE5-94DC565477CA}"/>
              </a:ext>
            </a:extLst>
          </p:cNvPr>
          <p:cNvPicPr>
            <a:picLocks noChangeAspect="1"/>
          </p:cNvPicPr>
          <p:nvPr/>
        </p:nvPicPr>
        <p:blipFill>
          <a:blip r:embed="rId6"/>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B35F1A1-30FA-90C9-46D0-57183B604FEC}"/>
              </a:ext>
            </a:extLst>
          </p:cNvPr>
          <p:cNvPicPr>
            <a:picLocks noChangeAspect="1"/>
          </p:cNvPicPr>
          <p:nvPr/>
        </p:nvPicPr>
        <p:blipFill>
          <a:blip r:embed="rId7" cstate="print"/>
          <a:stretch>
            <a:fillRect/>
          </a:stretch>
        </p:blipFill>
        <p:spPr>
          <a:xfrm>
            <a:off x="226808" y="4568952"/>
            <a:ext cx="305631" cy="304800"/>
          </a:xfrm>
          <a:prstGeom prst="rect">
            <a:avLst/>
          </a:prstGeom>
        </p:spPr>
      </p:pic>
      <p:pic>
        <p:nvPicPr>
          <p:cNvPr id="16" name="Picture 15" descr="Asset 7.png">
            <a:extLst>
              <a:ext uri="{FF2B5EF4-FFF2-40B4-BE49-F238E27FC236}">
                <a16:creationId xmlns:a16="http://schemas.microsoft.com/office/drawing/2014/main" id="{68715FA2-D519-4FE5-9275-D9809D78FBD2}"/>
              </a:ext>
            </a:extLst>
          </p:cNvPr>
          <p:cNvPicPr>
            <a:picLocks noChangeAspect="1"/>
          </p:cNvPicPr>
          <p:nvPr/>
        </p:nvPicPr>
        <p:blipFill>
          <a:blip r:embed="rId8" cstate="print"/>
          <a:stretch>
            <a:fillRect/>
          </a:stretch>
        </p:blipFill>
        <p:spPr>
          <a:xfrm>
            <a:off x="225215" y="5120640"/>
            <a:ext cx="301752" cy="301752"/>
          </a:xfrm>
          <a:prstGeom prst="rect">
            <a:avLst/>
          </a:prstGeom>
        </p:spPr>
      </p:pic>
      <p:sp>
        <p:nvSpPr>
          <p:cNvPr id="7" name="Isosceles Triangle 6">
            <a:extLst>
              <a:ext uri="{FF2B5EF4-FFF2-40B4-BE49-F238E27FC236}">
                <a16:creationId xmlns:a16="http://schemas.microsoft.com/office/drawing/2014/main" id="{0AA0AB08-2B40-713D-0C8C-320BDE676FE8}"/>
              </a:ext>
            </a:extLst>
          </p:cNvPr>
          <p:cNvSpPr/>
          <p:nvPr/>
        </p:nvSpPr>
        <p:spPr>
          <a:xfrm>
            <a:off x="11123612" y="390509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8" name="TextBox 7">
            <a:extLst>
              <a:ext uri="{FF2B5EF4-FFF2-40B4-BE49-F238E27FC236}">
                <a16:creationId xmlns:a16="http://schemas.microsoft.com/office/drawing/2014/main" id="{8F9F6212-4ECF-C3B6-D8ED-7FE9AE508058}"/>
              </a:ext>
            </a:extLst>
          </p:cNvPr>
          <p:cNvSpPr txBox="1"/>
          <p:nvPr/>
        </p:nvSpPr>
        <p:spPr>
          <a:xfrm>
            <a:off x="9705080" y="4114800"/>
            <a:ext cx="18844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MAP at planting increased in 2023 compared to 2022.</a:t>
            </a:r>
          </a:p>
        </p:txBody>
      </p:sp>
      <p:sp>
        <p:nvSpPr>
          <p:cNvPr id="18" name="MOREINFO">
            <a:extLst>
              <a:ext uri="{FF2B5EF4-FFF2-40B4-BE49-F238E27FC236}">
                <a16:creationId xmlns:a16="http://schemas.microsoft.com/office/drawing/2014/main" id="{1F955516-0400-4DDE-8630-588128CF6D93}"/>
              </a:ext>
            </a:extLst>
          </p:cNvPr>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in the spring at planting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389858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6017E-6 0 L -0.4423 0 " pathEditMode="relative" rAng="0" ptsTypes="AA">
                                      <p:cBhvr>
                                        <p:cTn id="6" dur="1100" fill="hold"/>
                                        <p:tgtEl>
                                          <p:spTgt spid="3"/>
                                        </p:tgtEl>
                                        <p:attrNameLst>
                                          <p:attrName>ppt_x</p:attrName>
                                          <p:attrName>ppt_y</p:attrName>
                                        </p:attrNameLst>
                                      </p:cBhvr>
                                      <p:rCtr x="-22115"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accel="12000" decel="12000" fill="hold" grpId="0" nodeType="clickEffect">
                                  <p:stCondLst>
                                    <p:cond delay="0"/>
                                  </p:stCondLst>
                                  <p:childTnLst>
                                    <p:animMotion origin="layout" path="M -4.42997E-6 -2.88457E-6 L 0.00261 -0.48901 " pathEditMode="relative" rAng="0" ptsTypes="AA">
                                      <p:cBhvr>
                                        <p:cTn id="15" dur="500" fill="hold"/>
                                        <p:tgtEl>
                                          <p:spTgt spid="18"/>
                                        </p:tgtEl>
                                        <p:attrNameLst>
                                          <p:attrName>ppt_x</p:attrName>
                                          <p:attrName>ppt_y</p:attrName>
                                        </p:attrNameLst>
                                      </p:cBhvr>
                                      <p:rCtr x="130" y="-24451"/>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animBg="1"/>
      <p:bldP spid="1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2812" y="626644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18C6AFDA-54E1-864A-99D1-D1048A599E4A}"/>
              </a:ext>
            </a:extLst>
          </p:cNvPr>
          <p:cNvPicPr>
            <a:picLocks noChangeAspect="1"/>
          </p:cNvPicPr>
          <p:nvPr/>
        </p:nvPicPr>
        <p:blipFill>
          <a:blip r:embed="rId4"/>
          <a:stretch>
            <a:fillRect/>
          </a:stretch>
        </p:blipFill>
        <p:spPr>
          <a:xfrm>
            <a:off x="2574094" y="1015272"/>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Feed Barley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4" name="Picture 3">
            <a:extLst>
              <a:ext uri="{FF2B5EF4-FFF2-40B4-BE49-F238E27FC236}">
                <a16:creationId xmlns:a16="http://schemas.microsoft.com/office/drawing/2014/main" id="{66CEB763-A19C-0F98-C14A-815FCE759FD3}"/>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57F3DB16-9A3B-486A-236D-09DF419CDC6E}"/>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A5924B8E-1B06-53A9-2398-39C1B6A1C37A}"/>
              </a:ext>
            </a:extLst>
          </p:cNvPr>
          <p:cNvGraphicFramePr>
            <a:graphicFrameLocks/>
          </p:cNvGraphicFramePr>
          <p:nvPr>
            <p:extLst>
              <p:ext uri="{D42A27DB-BD31-4B8C-83A1-F6EECF244321}">
                <p14:modId xmlns:p14="http://schemas.microsoft.com/office/powerpoint/2010/main" val="389259459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F369E897-2006-5FB3-0953-20AE1B878EA3}"/>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phosphorus (P₂O₅) volume applied in feed barley that came from each fertilizer source.</a:t>
            </a:r>
          </a:p>
          <a:p>
            <a:r>
              <a:rPr lang="en-CA"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C9760B-56B3-5E8F-A023-42CBA430CAA1}"/>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Feed Barley Growers Using Each </a:t>
            </a:r>
            <a:r>
              <a:rPr lang="en-CA" sz="2400" u="none" kern="1200" dirty="0">
                <a:solidFill>
                  <a:schemeClr val="accent2"/>
                </a:solidFill>
                <a:effectLst/>
                <a:latin typeface="Calibri" pitchFamily="34" charset="0"/>
                <a:ea typeface="+mj-ea"/>
                <a:cs typeface="+mj-cs"/>
              </a:rPr>
              <a:t>Potassium (K₂O) </a:t>
            </a:r>
            <a:r>
              <a:rPr lang="en-CA" sz="2200" u="none" dirty="0"/>
              <a:t>Source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a:off x="10090494" y="36908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540469" y="3886200"/>
            <a:ext cx="156694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31% of feed barley growers used dry potash in 2023.</a:t>
            </a:r>
          </a:p>
        </p:txBody>
      </p:sp>
      <p:pic>
        <p:nvPicPr>
          <p:cNvPr id="4" name="Picture 3">
            <a:extLst>
              <a:ext uri="{FF2B5EF4-FFF2-40B4-BE49-F238E27FC236}">
                <a16:creationId xmlns:a16="http://schemas.microsoft.com/office/drawing/2014/main" id="{86E048D5-D895-843E-639F-0CB671142438}"/>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EC39129D-ECA6-2B6E-511A-F8FAD72BC766}"/>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D2FE6779-5116-4405-4C14-41799581DE95}"/>
              </a:ext>
            </a:extLst>
          </p:cNvPr>
          <p:cNvGraphicFramePr>
            <a:graphicFrameLocks/>
          </p:cNvGraphicFramePr>
          <p:nvPr>
            <p:extLst>
              <p:ext uri="{D42A27DB-BD31-4B8C-83A1-F6EECF244321}">
                <p14:modId xmlns:p14="http://schemas.microsoft.com/office/powerpoint/2010/main" val="21566664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feed barley crop, did you apply fertilizer or manure at each timing? – and given the options of a) Applied in fall of previous year, b) in the spring before planting, c) in the spring at planting and d) after planting/in-crop.  For your 2023 feed barley crop, which fertilizer types did you apply at each timing?</a:t>
            </a:r>
          </a:p>
          <a:p>
            <a:pPr lvl="0">
              <a:defRPr/>
            </a:pPr>
            <a:r>
              <a:rPr lang="en-CA" dirty="0"/>
              <a:t>The chart illustrates the % of feed barley growers who indicated that they used this nutrient and each fertilizer type in feed barley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2423292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58E4F-2896-1AFF-2D2C-9758DB2DE2FB}"/>
              </a:ext>
            </a:extLst>
          </p:cNvPr>
          <p:cNvPicPr>
            <a:picLocks noChangeAspect="1"/>
          </p:cNvPicPr>
          <p:nvPr/>
        </p:nvPicPr>
        <p:blipFill>
          <a:blip r:embed="rId3"/>
          <a:stretch>
            <a:fillRect/>
          </a:stretch>
        </p:blipFill>
        <p:spPr>
          <a:xfrm>
            <a:off x="2574094" y="1015272"/>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Feed Barley Growers Using </a:t>
            </a:r>
            <a:r>
              <a:rPr lang="en-CA" sz="2400" u="none" kern="1200" dirty="0">
                <a:solidFill>
                  <a:schemeClr val="accent2"/>
                </a:solidFill>
                <a:effectLst/>
                <a:latin typeface="Calibri" pitchFamily="34" charset="0"/>
                <a:ea typeface="+mj-ea"/>
                <a:cs typeface="+mj-cs"/>
              </a:rPr>
              <a:t>Potassium (K₂O) </a:t>
            </a:r>
            <a:r>
              <a:rPr lang="en-CA" sz="2200" u="none" dirty="0"/>
              <a:t>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feed barley crop, did you apply fertilizer or manure at each timing? – and given the options of a) Applied in fall of previous year, b) in the spring before planting, c) in the spring at planting and d) after planting/in-crop.  For your 2023 feed barley crop, which fertilizer types did you apply at each timing?</a:t>
            </a:r>
          </a:p>
          <a:p>
            <a:pPr lvl="0">
              <a:defRPr/>
            </a:pPr>
            <a:r>
              <a:rPr lang="en-CA" dirty="0"/>
              <a:t>The chart illustrates the % of feed barley growers who indicated that they used this nutrient in feed barley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236580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8DC4D1-7FF8-B776-4852-68668DB5591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a:t>
            </a:r>
            <a:r>
              <a:rPr lang="en-CA" sz="2400" u="none" kern="1200" dirty="0">
                <a:solidFill>
                  <a:schemeClr val="accent2"/>
                </a:solidFill>
                <a:effectLst/>
                <a:latin typeface="Calibri" pitchFamily="34" charset="0"/>
                <a:ea typeface="+mj-ea"/>
                <a:cs typeface="+mj-cs"/>
              </a:rPr>
              <a:t>Potassium (K₂O)</a:t>
            </a:r>
            <a:r>
              <a:rPr lang="en-CA" sz="2200" u="none" dirty="0"/>
              <a:t> Source in Feed Barley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9031578" y="368807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8197992" y="3886200"/>
            <a:ext cx="18322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25% of feed barley acres were treated with dry potash in 2023.</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DC7BD376-DF7F-191F-69D3-1EC4CEB1303E}"/>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63C91F9E-01CF-7C62-7745-2C84B6BC1B3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942A51DE-A86B-FA94-0626-A2C7F53448D4}"/>
              </a:ext>
            </a:extLst>
          </p:cNvPr>
          <p:cNvGraphicFramePr>
            <a:graphicFrameLocks/>
          </p:cNvGraphicFramePr>
          <p:nvPr>
            <p:extLst>
              <p:ext uri="{D42A27DB-BD31-4B8C-83A1-F6EECF244321}">
                <p14:modId xmlns:p14="http://schemas.microsoft.com/office/powerpoint/2010/main" val="229248464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feed barley, how many acres of each fertilizer type did you apply?”</a:t>
            </a:r>
          </a:p>
          <a:p>
            <a:pPr lvl="0">
              <a:defRPr/>
            </a:pPr>
            <a:r>
              <a:rPr lang="en-US" dirty="0"/>
              <a:t>The chart illustrates the % of total feed barley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3552332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589021-731A-F00B-262C-916CEE0DB07B}"/>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Feed Barley</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graphicFrame>
        <p:nvGraphicFramePr>
          <p:cNvPr id="3" name="Object 2">
            <a:extLst>
              <a:ext uri="{FF2B5EF4-FFF2-40B4-BE49-F238E27FC236}">
                <a16:creationId xmlns:a16="http://schemas.microsoft.com/office/drawing/2014/main" id="{444A3400-CA56-633B-5D5A-8569DA9FB19B}"/>
              </a:ext>
            </a:extLst>
          </p:cNvPr>
          <p:cNvGraphicFramePr>
            <a:graphicFrameLocks/>
          </p:cNvGraphicFramePr>
          <p:nvPr>
            <p:extLst>
              <p:ext uri="{D42A27DB-BD31-4B8C-83A1-F6EECF244321}">
                <p14:modId xmlns:p14="http://schemas.microsoft.com/office/powerpoint/2010/main" val="213903624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0496B708-FD65-F49C-4282-8C751411DE1C}"/>
              </a:ext>
            </a:extLst>
          </p:cNvPr>
          <p:cNvSpPr txBox="1"/>
          <p:nvPr/>
        </p:nvSpPr>
        <p:spPr>
          <a:xfrm>
            <a:off x="7103332" y="4751500"/>
            <a:ext cx="215972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2.0 million pounds of K</a:t>
            </a:r>
            <a:r>
              <a:rPr lang="en-US" sz="1000" baseline="-25000" dirty="0"/>
              <a:t>2</a:t>
            </a:r>
            <a:r>
              <a:rPr lang="en-US" sz="1000" dirty="0"/>
              <a:t>O was used in feed barley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The potassium (K₂O) volume was calculated from all sources of potassium (K₂O) contained in all fertilizer types.</a:t>
            </a:r>
          </a:p>
        </p:txBody>
      </p:sp>
    </p:spTree>
    <p:extLst>
      <p:ext uri="{BB962C8B-B14F-4D97-AF65-F5344CB8AC3E}">
        <p14:creationId xmlns:p14="http://schemas.microsoft.com/office/powerpoint/2010/main" val="641002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B4CC2-9D1C-44CE-081D-F5A8314019CD}"/>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Feed Barley</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graphicFrame>
        <p:nvGraphicFramePr>
          <p:cNvPr id="3" name="Object 2">
            <a:extLst>
              <a:ext uri="{FF2B5EF4-FFF2-40B4-BE49-F238E27FC236}">
                <a16:creationId xmlns:a16="http://schemas.microsoft.com/office/drawing/2014/main" id="{F2794AEC-FF50-5999-D725-3D208A46D514}"/>
              </a:ext>
            </a:extLst>
          </p:cNvPr>
          <p:cNvGraphicFramePr>
            <a:graphicFrameLocks/>
          </p:cNvGraphicFramePr>
          <p:nvPr>
            <p:extLst>
              <p:ext uri="{D42A27DB-BD31-4B8C-83A1-F6EECF244321}">
                <p14:modId xmlns:p14="http://schemas.microsoft.com/office/powerpoint/2010/main" val="404699045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by application timing. The potassium (K₂O) volume was calculated from all sources of potassium (K₂O) contained in all fertilizer types.</a:t>
            </a:r>
          </a:p>
        </p:txBody>
      </p:sp>
    </p:spTree>
    <p:extLst>
      <p:ext uri="{BB962C8B-B14F-4D97-AF65-F5344CB8AC3E}">
        <p14:creationId xmlns:p14="http://schemas.microsoft.com/office/powerpoint/2010/main" val="2051025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8A9D5C-F16E-4B3F-9283-E9254C882482}"/>
              </a:ext>
            </a:extLst>
          </p:cNvPr>
          <p:cNvPicPr>
            <a:picLocks noChangeAspect="1"/>
          </p:cNvPicPr>
          <p:nvPr/>
        </p:nvPicPr>
        <p:blipFill>
          <a:blip r:embed="rId2"/>
          <a:stretch>
            <a:fillRect/>
          </a:stretch>
        </p:blipFill>
        <p:spPr>
          <a:xfrm>
            <a:off x="2569357" y="1006127"/>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Fertilizer Source in Feed Barley - All Timings</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4" name="Rectangle 23">
            <a:hlinkClick r:id="rId6" action="ppaction://hlinksldjump"/>
            <a:extLst>
              <a:ext uri="{FF2B5EF4-FFF2-40B4-BE49-F238E27FC236}">
                <a16:creationId xmlns:a16="http://schemas.microsoft.com/office/drawing/2014/main" id="{166A4614-A2BE-497E-8C02-7549BD2236C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all timings that was provided by each fertilizer type. The potassium (K₂O) volume was calculated from all sources of potassium (K₂O) contained in all fertilizer types.</a:t>
            </a:r>
          </a:p>
        </p:txBody>
      </p:sp>
      <p:pic>
        <p:nvPicPr>
          <p:cNvPr id="3" name="Picture 2">
            <a:extLst>
              <a:ext uri="{FF2B5EF4-FFF2-40B4-BE49-F238E27FC236}">
                <a16:creationId xmlns:a16="http://schemas.microsoft.com/office/drawing/2014/main" id="{0BE68264-9391-EEE5-5DF2-2F888B40A618}"/>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F11B53E-A775-6B89-4358-303C5F35AA28}"/>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29C8A01A-BAD8-A36F-9CFB-22899882A4D8}"/>
              </a:ext>
            </a:extLst>
          </p:cNvPr>
          <p:cNvGraphicFramePr>
            <a:graphicFrameLocks/>
          </p:cNvGraphicFramePr>
          <p:nvPr>
            <p:extLst>
              <p:ext uri="{D42A27DB-BD31-4B8C-83A1-F6EECF244321}">
                <p14:modId xmlns:p14="http://schemas.microsoft.com/office/powerpoint/2010/main" val="245127617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444A3400-CA56-633B-5D5A-8569DA9FB19B}"/>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9" name="Isosceles Triangle 8">
            <a:extLst>
              <a:ext uri="{FF2B5EF4-FFF2-40B4-BE49-F238E27FC236}">
                <a16:creationId xmlns:a16="http://schemas.microsoft.com/office/drawing/2014/main" id="{0462B4CF-F5BB-14B4-34C1-37F2E9537FF3}"/>
              </a:ext>
            </a:extLst>
          </p:cNvPr>
          <p:cNvSpPr/>
          <p:nvPr/>
        </p:nvSpPr>
        <p:spPr>
          <a:xfrm>
            <a:off x="9507170" y="217763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9" name="TextBox 18">
            <a:extLst>
              <a:ext uri="{FF2B5EF4-FFF2-40B4-BE49-F238E27FC236}">
                <a16:creationId xmlns:a16="http://schemas.microsoft.com/office/drawing/2014/main" id="{D32A415E-72CA-4799-8E22-F86DDBD1E4D5}"/>
              </a:ext>
            </a:extLst>
          </p:cNvPr>
          <p:cNvSpPr txBox="1"/>
          <p:nvPr/>
        </p:nvSpPr>
        <p:spPr>
          <a:xfrm>
            <a:off x="8304212" y="2387342"/>
            <a:ext cx="211069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59% of the total Potassium volume was applied as dry potash in feed barley.</a:t>
            </a:r>
          </a:p>
        </p:txBody>
      </p:sp>
      <p:pic>
        <p:nvPicPr>
          <p:cNvPr id="15" name="Picture 14" descr="Asset 17.png">
            <a:extLst>
              <a:ext uri="{FF2B5EF4-FFF2-40B4-BE49-F238E27FC236}">
                <a16:creationId xmlns:a16="http://schemas.microsoft.com/office/drawing/2014/main" id="{70B646F5-536D-4C09-827D-6E0EA5FDA1CE}"/>
              </a:ext>
            </a:extLst>
          </p:cNvPr>
          <p:cNvPicPr>
            <a:picLocks noChangeAspect="1"/>
          </p:cNvPicPr>
          <p:nvPr/>
        </p:nvPicPr>
        <p:blipFill>
          <a:blip r:embed="rId11" cstate="print"/>
          <a:stretch>
            <a:fillRect/>
          </a:stretch>
        </p:blipFill>
        <p:spPr>
          <a:xfrm>
            <a:off x="11706540" y="295922"/>
            <a:ext cx="407672" cy="407672"/>
          </a:xfrm>
          <a:prstGeom prst="rect">
            <a:avLst/>
          </a:prstGeom>
        </p:spPr>
      </p:pic>
    </p:spTree>
    <p:extLst>
      <p:ext uri="{BB962C8B-B14F-4D97-AF65-F5344CB8AC3E}">
        <p14:creationId xmlns:p14="http://schemas.microsoft.com/office/powerpoint/2010/main" val="216305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prstClr val="white"/>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prstClr val="white"/>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4R Nutrient Stewardship - Summary </a:t>
            </a:r>
          </a:p>
        </p:txBody>
      </p:sp>
      <p:sp>
        <p:nvSpPr>
          <p:cNvPr id="41" name="TextBox 40"/>
          <p:cNvSpPr txBox="1"/>
          <p:nvPr/>
        </p:nvSpPr>
        <p:spPr>
          <a:xfrm>
            <a:off x="2293937" y="486913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SULPHUR</a:t>
            </a:r>
          </a:p>
        </p:txBody>
      </p:sp>
      <p:sp>
        <p:nvSpPr>
          <p:cNvPr id="43" name="Rectangle 51"/>
          <p:cNvSpPr>
            <a:spLocks noChangeArrowheads="1"/>
          </p:cNvSpPr>
          <p:nvPr/>
        </p:nvSpPr>
        <p:spPr bwMode="auto">
          <a:xfrm>
            <a:off x="3572402" y="856785"/>
            <a:ext cx="8586670" cy="2936701"/>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The majority of barley growers believe their fertilizer practices comply with 4R, but few have a 4R plan in place. </a:t>
            </a:r>
          </a:p>
          <a:p>
            <a:pPr marL="171450" indent="-171450">
              <a:lnSpc>
                <a:spcPts val="1600"/>
              </a:lnSpc>
              <a:spcBef>
                <a:spcPts val="100"/>
              </a:spcBef>
              <a:buFont typeface="Arial" pitchFamily="34" charset="0"/>
              <a:buChar char="•"/>
            </a:pPr>
            <a:r>
              <a:rPr lang="en-US" sz="1200" dirty="0">
                <a:cs typeface="Calibri" panose="020F0502020204030204" pitchFamily="34" charset="0"/>
              </a:rPr>
              <a:t>28% of growers said they were very familiar with 4R; about half said they were somewhat familiar with the 4R concept. </a:t>
            </a:r>
            <a:r>
              <a:rPr lang="en-US" sz="1200" dirty="0">
                <a:cs typeface="Calibri" panose="020F0502020204030204" pitchFamily="34" charset="0"/>
                <a:sym typeface="Wingdings 3"/>
                <a:hlinkClick r:id="rId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4R concept familiarity is lower among small sized farms. </a:t>
            </a:r>
            <a:r>
              <a:rPr lang="en-US" sz="1200" dirty="0">
                <a:cs typeface="Calibri" panose="020F0502020204030204" pitchFamily="34" charset="0"/>
                <a:sym typeface="Wingdings 3"/>
                <a:hlinkClick r:id="rId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Growers who are very familiar with 4R were more likely to say that their fertilizer practices comply with 4R nutrient stewardship. </a:t>
            </a:r>
            <a:r>
              <a:rPr lang="en-US" sz="1200" dirty="0">
                <a:cs typeface="Calibri" panose="020F0502020204030204" pitchFamily="34" charset="0"/>
                <a:sym typeface="Wingdings 3"/>
                <a:hlinkClick r:id="rId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72% of growers said they believe that their practices meet 4R requirements in 2023. </a:t>
            </a:r>
            <a:r>
              <a:rPr lang="en-US" sz="1200" dirty="0">
                <a:cs typeface="Calibri" panose="020F0502020204030204" pitchFamily="34" charset="0"/>
                <a:sym typeface="Wingdings 3"/>
                <a:hlinkClick r:id="rId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36% of barley growers work with a 4R Designated Agronomist. </a:t>
            </a:r>
            <a:r>
              <a:rPr lang="en-US" sz="1200" dirty="0">
                <a:cs typeface="Calibri" panose="020F0502020204030204" pitchFamily="34" charset="0"/>
                <a:sym typeface="Wingdings 3"/>
                <a:hlinkClick r:id="rId6"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Those very familiar with 4R were more likely to work with a 4R Designated Agronomist. </a:t>
            </a:r>
            <a:r>
              <a:rPr lang="en-US" sz="1200" dirty="0">
                <a:cs typeface="Calibri" panose="020F0502020204030204" pitchFamily="34" charset="0"/>
                <a:sym typeface="Wingdings 3"/>
                <a:hlinkClick r:id="rId7"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Only about 18% of farmers have a formal 4R Plan in place. </a:t>
            </a:r>
            <a:r>
              <a:rPr lang="en-US" sz="1200" dirty="0">
                <a:cs typeface="Calibri" panose="020F0502020204030204" pitchFamily="34" charset="0"/>
                <a:sym typeface="Wingdings 3"/>
                <a:hlinkClick r:id="rId8"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Those very familiar with 4R were more likely to have a 4R Plan in place. </a:t>
            </a:r>
            <a:r>
              <a:rPr lang="en-US" sz="1200" dirty="0">
                <a:cs typeface="Calibri" panose="020F0502020204030204" pitchFamily="34" charset="0"/>
                <a:sym typeface="Wingdings 3"/>
                <a:hlinkClick r:id="rId9"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with a 4R Plan say there are multiple benefits led by knowing you are using leading environmental stewardship practices. </a:t>
            </a:r>
            <a:r>
              <a:rPr lang="en-US" sz="1200" dirty="0">
                <a:cs typeface="Calibri" panose="020F0502020204030204" pitchFamily="34" charset="0"/>
                <a:sym typeface="Wingdings 3"/>
                <a:hlinkClick r:id="rId10"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without a 4R Plan say there are many reasons; Lack of incentive and not supported by retail are the top 2 factors. </a:t>
            </a:r>
            <a:r>
              <a:rPr lang="en-US" sz="1200" dirty="0">
                <a:cs typeface="Calibri" panose="020F0502020204030204" pitchFamily="34" charset="0"/>
                <a:sym typeface="Wingdings 3"/>
                <a:hlinkClick r:id="rId11"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Ag retailers and Certified Crop Advisors are the main sources of information about 4R. </a:t>
            </a:r>
            <a:r>
              <a:rPr lang="en-US" sz="1200" dirty="0">
                <a:cs typeface="Calibri" panose="020F0502020204030204" pitchFamily="34" charset="0"/>
                <a:sym typeface="Wingdings 3"/>
                <a:hlinkClick r:id="rId12"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a:spcBef>
                <a:spcPts val="300"/>
              </a:spcBef>
              <a:spcAft>
                <a:spcPts val="300"/>
              </a:spcAft>
            </a:pPr>
            <a:r>
              <a:rPr lang="en-US" sz="1200" dirty="0">
                <a:solidFill>
                  <a:srgbClr val="FF0000"/>
                </a:solidFill>
                <a:cs typeface="Calibri" panose="020F0502020204030204" pitchFamily="34" charset="0"/>
              </a:rPr>
              <a:t> </a:t>
            </a:r>
            <a:endParaRPr lang="en-US" sz="1200" b="1" dirty="0">
              <a:solidFill>
                <a:srgbClr val="FF0000"/>
              </a:solidFill>
              <a:cs typeface="Calibri" panose="020F0502020204030204" pitchFamily="34" charset="0"/>
            </a:endParaRPr>
          </a:p>
        </p:txBody>
      </p:sp>
      <p:grpSp>
        <p:nvGrpSpPr>
          <p:cNvPr id="50" name="Group 49"/>
          <p:cNvGrpSpPr/>
          <p:nvPr/>
        </p:nvGrpSpPr>
        <p:grpSpPr>
          <a:xfrm>
            <a:off x="2245326" y="868545"/>
            <a:ext cx="9699552" cy="2789055"/>
            <a:chOff x="2360612" y="905256"/>
            <a:chExt cx="9525000" cy="999744"/>
          </a:xfrm>
        </p:grpSpPr>
        <p:sp>
          <p:nvSpPr>
            <p:cNvPr id="51" name="Rectangle 50"/>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2" name="Straight Connector 51"/>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284412" y="906162"/>
            <a:ext cx="1241543" cy="523220"/>
          </a:xfrm>
          <a:prstGeom prst="rect">
            <a:avLst/>
          </a:prstGeom>
          <a:noFill/>
        </p:spPr>
        <p:txBody>
          <a:bodyPr wrap="square" rtlCol="0" anchor="b">
            <a:spAutoFit/>
          </a:bodyPr>
          <a:lstStyle/>
          <a:p>
            <a:pPr algn="r"/>
            <a:r>
              <a:rPr lang="en-US" sz="1400" dirty="0">
                <a:solidFill>
                  <a:prstClr val="white"/>
                </a:solidFill>
              </a:rPr>
              <a:t>4R NUTRIENT STEWARDSHIP</a:t>
            </a:r>
          </a:p>
        </p:txBody>
      </p:sp>
      <p:sp>
        <p:nvSpPr>
          <p:cNvPr id="77" name="Rectangle 76">
            <a:hlinkClick r:id="rId13" action="ppaction://hlinksldjump"/>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Tree>
    <p:extLst>
      <p:ext uri="{BB962C8B-B14F-4D97-AF65-F5344CB8AC3E}">
        <p14:creationId xmlns:p14="http://schemas.microsoft.com/office/powerpoint/2010/main" val="749197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2F4AC4-59F9-48AC-B75C-10B086405132}"/>
              </a:ext>
            </a:extLst>
          </p:cNvPr>
          <p:cNvPicPr>
            <a:picLocks noChangeAspect="1"/>
          </p:cNvPicPr>
          <p:nvPr/>
        </p:nvPicPr>
        <p:blipFill>
          <a:blip r:embed="rId3"/>
          <a:stretch>
            <a:fillRect/>
          </a:stretch>
        </p:blipFill>
        <p:spPr>
          <a:xfrm>
            <a:off x="2583538" y="1015272"/>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Fertilizer Source in Feed Barley - At Planting</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4" name="Rectangle 23">
            <a:hlinkClick r:id="rId6" action="ppaction://hlinksldjump"/>
            <a:extLst>
              <a:ext uri="{FF2B5EF4-FFF2-40B4-BE49-F238E27FC236}">
                <a16:creationId xmlns:a16="http://schemas.microsoft.com/office/drawing/2014/main" id="{166A4614-A2BE-497E-8C02-7549BD2236C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0BE68264-9391-EEE5-5DF2-2F888B40A618}"/>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F11B53E-A775-6B89-4358-303C5F35AA28}"/>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29C8A01A-BAD8-A36F-9CFB-22899882A4D8}"/>
              </a:ext>
            </a:extLst>
          </p:cNvPr>
          <p:cNvGraphicFramePr>
            <a:graphicFrameLocks/>
          </p:cNvGraphicFramePr>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29C8A01A-BAD8-A36F-9CFB-22899882A4D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15" name="Picture 14" descr="Asset 7.png">
            <a:extLst>
              <a:ext uri="{FF2B5EF4-FFF2-40B4-BE49-F238E27FC236}">
                <a16:creationId xmlns:a16="http://schemas.microsoft.com/office/drawing/2014/main" id="{D65F3EA5-CD58-413A-B12C-6B15746284A3}"/>
              </a:ext>
            </a:extLst>
          </p:cNvPr>
          <p:cNvPicPr>
            <a:picLocks noChangeAspect="1"/>
          </p:cNvPicPr>
          <p:nvPr/>
        </p:nvPicPr>
        <p:blipFill>
          <a:blip r:embed="rId11" cstate="print"/>
          <a:stretch>
            <a:fillRect/>
          </a:stretch>
        </p:blipFill>
        <p:spPr>
          <a:xfrm>
            <a:off x="225215" y="5120640"/>
            <a:ext cx="301752" cy="301752"/>
          </a:xfrm>
          <a:prstGeom prst="rect">
            <a:avLst/>
          </a:prstGeom>
        </p:spPr>
      </p:pic>
      <p:sp>
        <p:nvSpPr>
          <p:cNvPr id="17" name="MOREINFO">
            <a:extLst>
              <a:ext uri="{FF2B5EF4-FFF2-40B4-BE49-F238E27FC236}">
                <a16:creationId xmlns:a16="http://schemas.microsoft.com/office/drawing/2014/main" id="{BAA11A5C-8805-446F-883A-61C3792FAFC6}"/>
              </a:ext>
            </a:extLst>
          </p:cNvPr>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in the spring at planting that was provided by each fertilizer type. The potassium (K₂O) volume was calculated from all sources of potassium (K₂O) contained in all fertilizer types.</a:t>
            </a:r>
          </a:p>
        </p:txBody>
      </p:sp>
    </p:spTree>
    <p:extLst>
      <p:ext uri="{BB962C8B-B14F-4D97-AF65-F5344CB8AC3E}">
        <p14:creationId xmlns:p14="http://schemas.microsoft.com/office/powerpoint/2010/main" val="883907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6017E-6 0 L -0.4423 0 " pathEditMode="relative" rAng="0" ptsTypes="AA">
                                      <p:cBhvr>
                                        <p:cTn id="6" dur="1100" fill="hold"/>
                                        <p:tgtEl>
                                          <p:spTgt spid="3"/>
                                        </p:tgtEl>
                                        <p:attrNameLst>
                                          <p:attrName>ppt_x</p:attrName>
                                          <p:attrName>ppt_y</p:attrName>
                                        </p:attrNameLst>
                                      </p:cBhvr>
                                      <p:rCtr x="-22115"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accel="12000" decel="12000" fill="hold" grpId="0" nodeType="clickEffect">
                                  <p:stCondLst>
                                    <p:cond delay="0"/>
                                  </p:stCondLst>
                                  <p:childTnLst>
                                    <p:animMotion origin="layout" path="M -4.42997E-6 -2.88457E-6 L 0.00261 -0.48901 " pathEditMode="relative" rAng="0" ptsTypes="AA">
                                      <p:cBhvr>
                                        <p:cTn id="15" dur="500" fill="hold"/>
                                        <p:tgtEl>
                                          <p:spTgt spid="17"/>
                                        </p:tgtEl>
                                        <p:attrNameLst>
                                          <p:attrName>ppt_x</p:attrName>
                                          <p:attrName>ppt_y</p:attrName>
                                        </p:attrNameLst>
                                      </p:cBhvr>
                                      <p:rCtr x="130" y="-24451"/>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4">
            <a:extLst>
              <a:ext uri="{FF2B5EF4-FFF2-40B4-BE49-F238E27FC236}">
                <a16:creationId xmlns:a16="http://schemas.microsoft.com/office/drawing/2014/main" id="{5548B14C-9F11-4A1C-9FDB-8BCCD79A0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12" y="63246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0C28FF9C-688D-47FA-768B-64D05C726502}"/>
              </a:ext>
            </a:extLst>
          </p:cNvPr>
          <p:cNvPicPr>
            <a:picLocks noChangeAspect="1"/>
          </p:cNvPicPr>
          <p:nvPr/>
        </p:nvPicPr>
        <p:blipFill>
          <a:blip r:embed="rId4"/>
          <a:stretch>
            <a:fillRect/>
          </a:stretch>
        </p:blipFill>
        <p:spPr>
          <a:xfrm>
            <a:off x="2574094" y="1015272"/>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Potassium (K₂O) Fertilizer Source in Feed Barley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3" name="Picture 2">
            <a:extLst>
              <a:ext uri="{FF2B5EF4-FFF2-40B4-BE49-F238E27FC236}">
                <a16:creationId xmlns:a16="http://schemas.microsoft.com/office/drawing/2014/main" id="{30D0C320-7732-B2F3-6C2E-541252ACDD48}"/>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109425C8-98FE-BD7A-833D-DE1C9C329D5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D6651849-8157-70C8-00CF-05ED9AF92A36}"/>
              </a:ext>
            </a:extLst>
          </p:cNvPr>
          <p:cNvGraphicFramePr>
            <a:graphicFrameLocks/>
          </p:cNvGraphicFramePr>
          <p:nvPr>
            <p:extLst>
              <p:ext uri="{D42A27DB-BD31-4B8C-83A1-F6EECF244321}">
                <p14:modId xmlns:p14="http://schemas.microsoft.com/office/powerpoint/2010/main" val="341285548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F2794AEC-FF50-5999-D725-3D208A46D51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potassium (K₂O) volume applied in feed barley that came from each fertilizer source.</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1068685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7F53B6-D896-3FA6-71C6-AA2800C144A8}"/>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Feed Barley Growers Using Each Sulphur Source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rot="16200000">
            <a:off x="6989728" y="421404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7170781" y="4142793"/>
            <a:ext cx="173293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14% of feed barley growers used Elemental </a:t>
            </a:r>
            <a:r>
              <a:rPr lang="en-US" sz="1000" dirty="0" err="1"/>
              <a:t>sulphur</a:t>
            </a:r>
            <a:r>
              <a:rPr lang="en-US" sz="1000" dirty="0"/>
              <a:t> in 2023.</a:t>
            </a:r>
          </a:p>
        </p:txBody>
      </p:sp>
      <p:pic>
        <p:nvPicPr>
          <p:cNvPr id="4" name="Picture 3">
            <a:extLst>
              <a:ext uri="{FF2B5EF4-FFF2-40B4-BE49-F238E27FC236}">
                <a16:creationId xmlns:a16="http://schemas.microsoft.com/office/drawing/2014/main" id="{BAF14993-82A7-9FDC-B73B-A048CA7A723E}"/>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40C47B02-AB86-D9A0-72BC-67964BF91EC4}"/>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EBEDF8E0-CE13-2FFB-7364-CCA86DF44351}"/>
              </a:ext>
            </a:extLst>
          </p:cNvPr>
          <p:cNvGraphicFramePr>
            <a:graphicFrameLocks/>
          </p:cNvGraphicFramePr>
          <p:nvPr>
            <p:extLst>
              <p:ext uri="{D42A27DB-BD31-4B8C-83A1-F6EECF244321}">
                <p14:modId xmlns:p14="http://schemas.microsoft.com/office/powerpoint/2010/main" val="328695780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0" name="Object 9">
                        <a:extLst>
                          <a:ext uri="{FF2B5EF4-FFF2-40B4-BE49-F238E27FC236}">
                            <a16:creationId xmlns:a16="http://schemas.microsoft.com/office/drawing/2014/main" id="{D2FE6779-5116-4405-4C14-41799581DE95}"/>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feed barley crop, did you apply fertilizer or manure at each timing? – and given the options of a) Applied in fall of previous year, b) in the spring before planting, c) in the spring at planting and d) after planting/in-crop.  For your 2023 feed barley crop, which fertilizer types did you apply at each timing?</a:t>
            </a:r>
          </a:p>
          <a:p>
            <a:pPr lvl="0">
              <a:defRPr/>
            </a:pPr>
            <a:r>
              <a:rPr lang="en-CA" dirty="0"/>
              <a:t>The chart illustrates the % of feed barley growers who indicated that they used this nutrient and each fertilizer type in feed barley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348381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5EE0F-8E15-8A1D-B7EA-DD3C075C495D}"/>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Feed Barley Growers Using Sulphur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feed barley crop, did you apply fertilizer or manure at each timing? – and given the options of a) Applied in fall of previous year, b) in the spring before planting, c) in the spring at planting and d) after planting/in-crop.  For your 2023 feed barley crop, which fertilizer types did you apply at each timing?</a:t>
            </a:r>
          </a:p>
          <a:p>
            <a:pPr lvl="0">
              <a:defRPr/>
            </a:pPr>
            <a:r>
              <a:rPr lang="en-CA" dirty="0"/>
              <a:t>The chart illustrates the % of feed barley growers who indicated that they used this nutrient in feed barley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299269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120B43-85D7-13FE-9CA7-2C4AE0BE1D29}"/>
              </a:ext>
            </a:extLst>
          </p:cNvPr>
          <p:cNvPicPr>
            <a:picLocks noChangeAspect="1"/>
          </p:cNvPicPr>
          <p:nvPr/>
        </p:nvPicPr>
        <p:blipFill>
          <a:blip r:embed="rId3"/>
          <a:stretch>
            <a:fillRect/>
          </a:stretch>
        </p:blipFill>
        <p:spPr>
          <a:xfrm>
            <a:off x="2657820" y="826044"/>
            <a:ext cx="894297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Sulphur Source in Feed Barley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rot="16200000">
            <a:off x="7818359" y="426000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7999412" y="4188760"/>
            <a:ext cx="231771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10% of feed barley acres received an application of Elemental Sulphur in 2023.</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B5C7DBA5-477B-CEAA-8793-88B3E2435AF1}"/>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BF5C1192-72CD-3E69-D839-77EEA818A58D}"/>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B1C64DE4-2A06-19A5-371A-8A0B1FF51809}"/>
              </a:ext>
            </a:extLst>
          </p:cNvPr>
          <p:cNvGraphicFramePr>
            <a:graphicFrameLocks/>
          </p:cNvGraphicFramePr>
          <p:nvPr>
            <p:extLst>
              <p:ext uri="{D42A27DB-BD31-4B8C-83A1-F6EECF244321}">
                <p14:modId xmlns:p14="http://schemas.microsoft.com/office/powerpoint/2010/main" val="225978972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0" name="Object 9">
                        <a:extLst>
                          <a:ext uri="{FF2B5EF4-FFF2-40B4-BE49-F238E27FC236}">
                            <a16:creationId xmlns:a16="http://schemas.microsoft.com/office/drawing/2014/main" id="{942A51DE-A86B-FA94-0626-A2C7F53448D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feed barley, how many acres of each fertilizer type did you apply?”</a:t>
            </a:r>
          </a:p>
          <a:p>
            <a:pPr lvl="0">
              <a:defRPr/>
            </a:pPr>
            <a:r>
              <a:rPr lang="en-US" dirty="0"/>
              <a:t>The chart illustrates the % of total feed barley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3694614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9F1B95-EE39-9701-6FC3-D19BC12BC2FE}"/>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Feed Barley</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graphicFrame>
        <p:nvGraphicFramePr>
          <p:cNvPr id="3" name="Object 2">
            <a:extLst>
              <a:ext uri="{FF2B5EF4-FFF2-40B4-BE49-F238E27FC236}">
                <a16:creationId xmlns:a16="http://schemas.microsoft.com/office/drawing/2014/main" id="{4197C296-53D7-3794-D15D-01EFEBF49D4E}"/>
              </a:ext>
            </a:extLst>
          </p:cNvPr>
          <p:cNvGraphicFramePr>
            <a:graphicFrameLocks/>
          </p:cNvGraphicFramePr>
          <p:nvPr>
            <p:extLst>
              <p:ext uri="{D42A27DB-BD31-4B8C-83A1-F6EECF244321}">
                <p14:modId xmlns:p14="http://schemas.microsoft.com/office/powerpoint/2010/main" val="64786598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37D16-FC26-A0E6-BAAD-167BE6344D73}"/>
              </a:ext>
            </a:extLst>
          </p:cNvPr>
          <p:cNvSpPr txBox="1"/>
          <p:nvPr/>
        </p:nvSpPr>
        <p:spPr>
          <a:xfrm>
            <a:off x="6932612" y="4751500"/>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958,000 pounds of Sulphur was used in feed barley in 2023.</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The sulphur volume was calculated from all sources of sulphur contained in all fertilizer types.</a:t>
            </a:r>
          </a:p>
        </p:txBody>
      </p:sp>
    </p:spTree>
    <p:extLst>
      <p:ext uri="{BB962C8B-B14F-4D97-AF65-F5344CB8AC3E}">
        <p14:creationId xmlns:p14="http://schemas.microsoft.com/office/powerpoint/2010/main" val="3966554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37C552-7367-A1EA-A4E3-788B19FFC2C0}"/>
              </a:ext>
            </a:extLst>
          </p:cNvPr>
          <p:cNvPicPr>
            <a:picLocks noChangeAspect="1"/>
          </p:cNvPicPr>
          <p:nvPr/>
        </p:nvPicPr>
        <p:blipFill>
          <a:blip r:embed="rId3"/>
          <a:stretch>
            <a:fillRect/>
          </a:stretch>
        </p:blipFill>
        <p:spPr>
          <a:xfrm>
            <a:off x="2648356"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Feed Barley</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graphicFrame>
        <p:nvGraphicFramePr>
          <p:cNvPr id="3" name="Object 2">
            <a:extLst>
              <a:ext uri="{FF2B5EF4-FFF2-40B4-BE49-F238E27FC236}">
                <a16:creationId xmlns:a16="http://schemas.microsoft.com/office/drawing/2014/main" id="{C260FD73-7103-C3BB-0689-9BCD3A46BF86}"/>
              </a:ext>
            </a:extLst>
          </p:cNvPr>
          <p:cNvGraphicFramePr>
            <a:graphicFrameLocks/>
          </p:cNvGraphicFramePr>
          <p:nvPr>
            <p:extLst>
              <p:ext uri="{D42A27DB-BD31-4B8C-83A1-F6EECF244321}">
                <p14:modId xmlns:p14="http://schemas.microsoft.com/office/powerpoint/2010/main" val="151631540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by application timing. The sulphur volume was calculated from all sources of sulphur contained in all fertilizer types.</a:t>
            </a:r>
          </a:p>
        </p:txBody>
      </p:sp>
    </p:spTree>
    <p:extLst>
      <p:ext uri="{BB962C8B-B14F-4D97-AF65-F5344CB8AC3E}">
        <p14:creationId xmlns:p14="http://schemas.microsoft.com/office/powerpoint/2010/main" val="570230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5BC132-28E7-4AC4-90FF-D97AD1BF3F5C}"/>
              </a:ext>
            </a:extLst>
          </p:cNvPr>
          <p:cNvPicPr>
            <a:picLocks noChangeAspect="1"/>
          </p:cNvPicPr>
          <p:nvPr/>
        </p:nvPicPr>
        <p:blipFill>
          <a:blip r:embed="rId3"/>
          <a:stretch>
            <a:fillRect/>
          </a:stretch>
        </p:blipFill>
        <p:spPr>
          <a:xfrm>
            <a:off x="2569357" y="1006127"/>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Feed Barley -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25" name="Rectangle 24">
            <a:hlinkClick r:id="rId7" action="ppaction://hlinksldjump"/>
            <a:extLst>
              <a:ext uri="{FF2B5EF4-FFF2-40B4-BE49-F238E27FC236}">
                <a16:creationId xmlns:a16="http://schemas.microsoft.com/office/drawing/2014/main" id="{76D21715-DFD9-4E7B-95A0-894212A32C4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62939537-3739-BC2D-2397-3BF4E076D9FF}"/>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D9C23D2F-4776-8778-4680-883013289FF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10CA5E78-1F0E-4B89-6977-5962D03BA71F}"/>
              </a:ext>
            </a:extLst>
          </p:cNvPr>
          <p:cNvGraphicFramePr>
            <a:graphicFrameLocks/>
          </p:cNvGraphicFramePr>
          <p:nvPr>
            <p:extLst>
              <p:ext uri="{D42A27DB-BD31-4B8C-83A1-F6EECF244321}">
                <p14:modId xmlns:p14="http://schemas.microsoft.com/office/powerpoint/2010/main" val="138485073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4197C296-53D7-3794-D15D-01EFEBF49D4E}"/>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13" name="Picture 12" descr="Asset 17.png">
            <a:extLst>
              <a:ext uri="{FF2B5EF4-FFF2-40B4-BE49-F238E27FC236}">
                <a16:creationId xmlns:a16="http://schemas.microsoft.com/office/drawing/2014/main" id="{1E089FA9-09FD-4338-B047-0C1777DA347E}"/>
              </a:ext>
            </a:extLst>
          </p:cNvPr>
          <p:cNvPicPr>
            <a:picLocks noChangeAspect="1"/>
          </p:cNvPicPr>
          <p:nvPr/>
        </p:nvPicPr>
        <p:blipFill>
          <a:blip r:embed="rId12"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at all timings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4019259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80F8B5-6A67-4FFA-BA5F-BBEE8E9412DF}"/>
              </a:ext>
            </a:extLst>
          </p:cNvPr>
          <p:cNvPicPr>
            <a:picLocks noChangeAspect="1"/>
          </p:cNvPicPr>
          <p:nvPr/>
        </p:nvPicPr>
        <p:blipFill>
          <a:blip r:embed="rId3"/>
          <a:stretch>
            <a:fillRect/>
          </a:stretch>
        </p:blipFill>
        <p:spPr>
          <a:xfrm>
            <a:off x="2812158" y="1018320"/>
            <a:ext cx="850465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Feed Barley - At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25" name="Rectangle 24">
            <a:hlinkClick r:id="rId6" action="ppaction://hlinksldjump"/>
            <a:extLst>
              <a:ext uri="{FF2B5EF4-FFF2-40B4-BE49-F238E27FC236}">
                <a16:creationId xmlns:a16="http://schemas.microsoft.com/office/drawing/2014/main" id="{76D21715-DFD9-4E7B-95A0-894212A32C4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62939537-3739-BC2D-2397-3BF4E076D9FF}"/>
              </a:ext>
            </a:extLst>
          </p:cNvPr>
          <p:cNvPicPr>
            <a:picLocks noChangeAspect="1"/>
          </p:cNvPicPr>
          <p:nvPr/>
        </p:nvPicPr>
        <p:blipFill>
          <a:blip r:embed="rId7"/>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D9C23D2F-4776-8778-4680-883013289FFC}"/>
              </a:ext>
            </a:extLst>
          </p:cNvPr>
          <p:cNvPicPr>
            <a:picLocks noChangeAspect="1"/>
          </p:cNvPicPr>
          <p:nvPr/>
        </p:nvPicPr>
        <p:blipFill>
          <a:blip r:embed="rId8" cstate="print"/>
          <a:stretch>
            <a:fillRect/>
          </a:stretch>
        </p:blipFill>
        <p:spPr>
          <a:xfrm>
            <a:off x="226808" y="4568952"/>
            <a:ext cx="305631" cy="304800"/>
          </a:xfrm>
          <a:prstGeom prst="rect">
            <a:avLst/>
          </a:prstGeom>
        </p:spPr>
      </p:pic>
      <p:pic>
        <p:nvPicPr>
          <p:cNvPr id="13" name="Picture 12" descr="Asset 7.png">
            <a:extLst>
              <a:ext uri="{FF2B5EF4-FFF2-40B4-BE49-F238E27FC236}">
                <a16:creationId xmlns:a16="http://schemas.microsoft.com/office/drawing/2014/main" id="{48B1C412-50F4-4F16-BBD8-E1792B7EED9D}"/>
              </a:ext>
            </a:extLst>
          </p:cNvPr>
          <p:cNvPicPr>
            <a:picLocks noChangeAspect="1"/>
          </p:cNvPicPr>
          <p:nvPr/>
        </p:nvPicPr>
        <p:blipFill>
          <a:blip r:embed="rId9" cstate="print"/>
          <a:stretch>
            <a:fillRect/>
          </a:stretch>
        </p:blipFill>
        <p:spPr>
          <a:xfrm>
            <a:off x="225215" y="5120640"/>
            <a:ext cx="301752" cy="301752"/>
          </a:xfrm>
          <a:prstGeom prst="rect">
            <a:avLst/>
          </a:prstGeom>
        </p:spPr>
      </p:pic>
      <p:sp>
        <p:nvSpPr>
          <p:cNvPr id="14" name="MoreInfo">
            <a:extLst>
              <a:ext uri="{FF2B5EF4-FFF2-40B4-BE49-F238E27FC236}">
                <a16:creationId xmlns:a16="http://schemas.microsoft.com/office/drawing/2014/main" id="{A07A250B-8A0A-4973-8293-27A3F7B5BC6B}"/>
              </a:ext>
            </a:extLst>
          </p:cNvPr>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in the spring at planting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3652119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6017E-6 0 L -0.4423 0 " pathEditMode="relative" rAng="0" ptsTypes="AA">
                                      <p:cBhvr>
                                        <p:cTn id="6" dur="1100" fill="hold"/>
                                        <p:tgtEl>
                                          <p:spTgt spid="3"/>
                                        </p:tgtEl>
                                        <p:attrNameLst>
                                          <p:attrName>ppt_x</p:attrName>
                                          <p:attrName>ppt_y</p:attrName>
                                        </p:attrNameLst>
                                      </p:cBhvr>
                                      <p:rCtr x="-22115"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accel="12000" decel="12000" fill="hold" grpId="0" nodeType="clickEffect">
                                  <p:stCondLst>
                                    <p:cond delay="0"/>
                                  </p:stCondLst>
                                  <p:childTnLst>
                                    <p:animMotion origin="layout" path="M -4.42997E-6 -2.88457E-6 L 0.00261 -0.48901 " pathEditMode="relative" rAng="0" ptsTypes="AA">
                                      <p:cBhvr>
                                        <p:cTn id="15" dur="500" fill="hold"/>
                                        <p:tgtEl>
                                          <p:spTgt spid="14"/>
                                        </p:tgtEl>
                                        <p:attrNameLst>
                                          <p:attrName>ppt_x</p:attrName>
                                          <p:attrName>ppt_y</p:attrName>
                                        </p:attrNameLst>
                                      </p:cBhvr>
                                      <p:rCtr x="130" y="-24451"/>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4">
            <a:extLst>
              <a:ext uri="{FF2B5EF4-FFF2-40B4-BE49-F238E27FC236}">
                <a16:creationId xmlns:a16="http://schemas.microsoft.com/office/drawing/2014/main" id="{A1E79080-8BD2-442B-9C79-ADB52A885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840" y="613936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78088204-2D75-4958-A70D-207ABCCB1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019" y="614371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7E22A1AE-61E3-3FD3-439C-9444DF6DD724}"/>
              </a:ext>
            </a:extLst>
          </p:cNvPr>
          <p:cNvPicPr>
            <a:picLocks noChangeAspect="1"/>
          </p:cNvPicPr>
          <p:nvPr/>
        </p:nvPicPr>
        <p:blipFill>
          <a:blip r:embed="rId4"/>
          <a:stretch>
            <a:fillRect/>
          </a:stretch>
        </p:blipFill>
        <p:spPr>
          <a:xfrm>
            <a:off x="2981904" y="826044"/>
            <a:ext cx="829480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Feed Barley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4" name="Picture 3">
            <a:extLst>
              <a:ext uri="{FF2B5EF4-FFF2-40B4-BE49-F238E27FC236}">
                <a16:creationId xmlns:a16="http://schemas.microsoft.com/office/drawing/2014/main" id="{8E3E7953-E59B-FE53-8401-D613BABD5341}"/>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FC577C23-7FBA-5B90-B62B-5E8A5D35353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456F5D6A-0E99-65A8-E610-A9CAA4EA17DE}"/>
              </a:ext>
            </a:extLst>
          </p:cNvPr>
          <p:cNvGraphicFramePr>
            <a:graphicFrameLocks/>
          </p:cNvGraphicFramePr>
          <p:nvPr>
            <p:extLst>
              <p:ext uri="{D42A27DB-BD31-4B8C-83A1-F6EECF244321}">
                <p14:modId xmlns:p14="http://schemas.microsoft.com/office/powerpoint/2010/main" val="3146661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3" name="Object 2">
                        <a:extLst>
                          <a:ext uri="{FF2B5EF4-FFF2-40B4-BE49-F238E27FC236}">
                            <a16:creationId xmlns:a16="http://schemas.microsoft.com/office/drawing/2014/main" id="{C260FD73-7103-C3BB-0689-9BCD3A46BF86}"/>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sulphur volume applied in feed barley that came from each fertilizer source.</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62337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sset 7.png"/>
          <p:cNvPicPr>
            <a:picLocks noChangeAspect="1"/>
          </p:cNvPicPr>
          <p:nvPr/>
        </p:nvPicPr>
        <p:blipFill>
          <a:blip r:embed="rId4" cstate="print"/>
          <a:stretch>
            <a:fillRect/>
          </a:stretch>
        </p:blipFill>
        <p:spPr>
          <a:xfrm>
            <a:off x="1217612" y="5442069"/>
            <a:ext cx="301752" cy="301752"/>
          </a:xfrm>
          <a:prstGeom prst="rect">
            <a:avLst/>
          </a:prstGeom>
        </p:spPr>
      </p:pic>
      <p:sp>
        <p:nvSpPr>
          <p:cNvPr id="100" name="Rectangle 29"/>
          <p:cNvSpPr>
            <a:spLocks noChangeArrowheads="1"/>
          </p:cNvSpPr>
          <p:nvPr/>
        </p:nvSpPr>
        <p:spPr bwMode="auto">
          <a:xfrm>
            <a:off x="5393796" y="1473201"/>
            <a:ext cx="6795029" cy="4262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application timings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nutrients and fertilizer types are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placements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rates are being applied?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do farmers vary their fertilizer program from field to field?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are farmers incorporating nitrogen fixing crops into their rotation?</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farmers decide what fertilizer rate to apply?</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extensively are nitrogen stabilized products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actual yields compare to target yields?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applying micro or secondary nutrients?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tillage practices were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were biostimulants used?</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49267"/>
                <a:ext cx="1770184" cy="1354229"/>
                <a:chOff x="10191628" y="2349267"/>
                <a:chExt cx="1770184" cy="1354229"/>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6" name="Rounded Rectangle 112">
            <a:extLst>
              <a:ext uri="{FF2B5EF4-FFF2-40B4-BE49-F238E27FC236}">
                <a16:creationId xmlns:a16="http://schemas.microsoft.com/office/drawing/2014/main" id="{79AFDE93-5440-40DF-9B31-DEBFDD4D7278}"/>
              </a:ext>
            </a:extLst>
          </p:cNvPr>
          <p:cNvSpPr/>
          <p:nvPr/>
        </p:nvSpPr>
        <p:spPr>
          <a:xfrm>
            <a:off x="53346" y="401871"/>
            <a:ext cx="91440" cy="4800600"/>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TextBox 60">
            <a:hlinkClick r:id="rId6" action="ppaction://hlinksldjump"/>
            <a:extLst>
              <a:ext uri="{FF2B5EF4-FFF2-40B4-BE49-F238E27FC236}">
                <a16:creationId xmlns:a16="http://schemas.microsoft.com/office/drawing/2014/main" id="{360C74C2-B150-4D9D-8354-8DDB449702D3}"/>
              </a:ext>
            </a:extLst>
          </p:cNvPr>
          <p:cNvSpPr txBox="1"/>
          <p:nvPr/>
        </p:nvSpPr>
        <p:spPr>
          <a:xfrm>
            <a:off x="147764" y="38282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Timing</a:t>
            </a:r>
          </a:p>
        </p:txBody>
      </p:sp>
      <p:sp>
        <p:nvSpPr>
          <p:cNvPr id="63" name="TextBox 62">
            <a:hlinkClick r:id="rId7" action="ppaction://hlinksldjump"/>
            <a:extLst>
              <a:ext uri="{FF2B5EF4-FFF2-40B4-BE49-F238E27FC236}">
                <a16:creationId xmlns:a16="http://schemas.microsoft.com/office/drawing/2014/main" id="{2CB8778F-DEAF-4AB6-909A-7C8014CA4D67}"/>
              </a:ext>
            </a:extLst>
          </p:cNvPr>
          <p:cNvSpPr txBox="1"/>
          <p:nvPr/>
        </p:nvSpPr>
        <p:spPr>
          <a:xfrm>
            <a:off x="147764" y="537844"/>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Source</a:t>
            </a:r>
          </a:p>
        </p:txBody>
      </p:sp>
      <p:sp>
        <p:nvSpPr>
          <p:cNvPr id="64" name="TextBox 63">
            <a:hlinkClick r:id="rId8" action="ppaction://hlinksldjump"/>
            <a:extLst>
              <a:ext uri="{FF2B5EF4-FFF2-40B4-BE49-F238E27FC236}">
                <a16:creationId xmlns:a16="http://schemas.microsoft.com/office/drawing/2014/main" id="{C721455C-CF9D-457B-B317-E823EBE835A3}"/>
              </a:ext>
            </a:extLst>
          </p:cNvPr>
          <p:cNvSpPr txBox="1"/>
          <p:nvPr/>
        </p:nvSpPr>
        <p:spPr>
          <a:xfrm>
            <a:off x="147764" y="692867"/>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Placement</a:t>
            </a:r>
          </a:p>
        </p:txBody>
      </p:sp>
      <p:sp>
        <p:nvSpPr>
          <p:cNvPr id="65" name="TextBox 64">
            <a:hlinkClick r:id="rId9" action="ppaction://hlinksldjump"/>
            <a:extLst>
              <a:ext uri="{FF2B5EF4-FFF2-40B4-BE49-F238E27FC236}">
                <a16:creationId xmlns:a16="http://schemas.microsoft.com/office/drawing/2014/main" id="{557795D8-3494-463D-82E8-3959F983993A}"/>
              </a:ext>
            </a:extLst>
          </p:cNvPr>
          <p:cNvSpPr txBox="1"/>
          <p:nvPr/>
        </p:nvSpPr>
        <p:spPr>
          <a:xfrm>
            <a:off x="147764" y="847890"/>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Nitrogen Rates</a:t>
            </a:r>
          </a:p>
        </p:txBody>
      </p:sp>
      <p:sp>
        <p:nvSpPr>
          <p:cNvPr id="75" name="TextBox 74">
            <a:hlinkClick r:id="rId10" action="ppaction://hlinksldjump"/>
            <a:extLst>
              <a:ext uri="{FF2B5EF4-FFF2-40B4-BE49-F238E27FC236}">
                <a16:creationId xmlns:a16="http://schemas.microsoft.com/office/drawing/2014/main" id="{780AECEC-C008-4D24-99E6-278000942E00}"/>
              </a:ext>
            </a:extLst>
          </p:cNvPr>
          <p:cNvSpPr txBox="1"/>
          <p:nvPr/>
        </p:nvSpPr>
        <p:spPr>
          <a:xfrm>
            <a:off x="147764" y="1467982"/>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Program</a:t>
            </a:r>
          </a:p>
        </p:txBody>
      </p:sp>
      <p:sp>
        <p:nvSpPr>
          <p:cNvPr id="77" name="TextBox 76">
            <a:hlinkClick r:id="rId11" action="ppaction://hlinksldjump"/>
            <a:extLst>
              <a:ext uri="{FF2B5EF4-FFF2-40B4-BE49-F238E27FC236}">
                <a16:creationId xmlns:a16="http://schemas.microsoft.com/office/drawing/2014/main" id="{A4807BDC-2963-40CA-BBBB-6F309C0C6DE5}"/>
              </a:ext>
            </a:extLst>
          </p:cNvPr>
          <p:cNvSpPr txBox="1"/>
          <p:nvPr/>
        </p:nvSpPr>
        <p:spPr>
          <a:xfrm>
            <a:off x="147764" y="2088074"/>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Nitrogen Fixing Crop in Previous Year</a:t>
            </a:r>
          </a:p>
        </p:txBody>
      </p:sp>
      <p:sp>
        <p:nvSpPr>
          <p:cNvPr id="78" name="TextBox 77">
            <a:hlinkClick r:id="rId12" action="ppaction://hlinksldjump"/>
            <a:extLst>
              <a:ext uri="{FF2B5EF4-FFF2-40B4-BE49-F238E27FC236}">
                <a16:creationId xmlns:a16="http://schemas.microsoft.com/office/drawing/2014/main" id="{8B0A2DD6-6717-4488-8792-A2A61BDE048B}"/>
              </a:ext>
            </a:extLst>
          </p:cNvPr>
          <p:cNvSpPr txBox="1"/>
          <p:nvPr/>
        </p:nvSpPr>
        <p:spPr>
          <a:xfrm>
            <a:off x="147764" y="2398120"/>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Approaches Used To Decide Rate</a:t>
            </a:r>
          </a:p>
        </p:txBody>
      </p:sp>
      <p:sp>
        <p:nvSpPr>
          <p:cNvPr id="79" name="TextBox 78">
            <a:hlinkClick r:id="rId13" action="ppaction://hlinksldjump"/>
            <a:extLst>
              <a:ext uri="{FF2B5EF4-FFF2-40B4-BE49-F238E27FC236}">
                <a16:creationId xmlns:a16="http://schemas.microsoft.com/office/drawing/2014/main" id="{C8BCDAAA-6EDB-42FA-A3B4-B9C5C2B5BB92}"/>
              </a:ext>
            </a:extLst>
          </p:cNvPr>
          <p:cNvSpPr txBox="1"/>
          <p:nvPr/>
        </p:nvSpPr>
        <p:spPr>
          <a:xfrm>
            <a:off x="147764" y="3634139"/>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Nitrogen Stabilizers</a:t>
            </a:r>
          </a:p>
        </p:txBody>
      </p:sp>
      <p:sp>
        <p:nvSpPr>
          <p:cNvPr id="80" name="TextBox 79">
            <a:hlinkClick r:id="rId14" action="ppaction://hlinksldjump"/>
            <a:extLst>
              <a:ext uri="{FF2B5EF4-FFF2-40B4-BE49-F238E27FC236}">
                <a16:creationId xmlns:a16="http://schemas.microsoft.com/office/drawing/2014/main" id="{C0E8B8DB-8306-453D-B7D3-19DC3AA66461}"/>
              </a:ext>
            </a:extLst>
          </p:cNvPr>
          <p:cNvSpPr txBox="1"/>
          <p:nvPr/>
        </p:nvSpPr>
        <p:spPr>
          <a:xfrm>
            <a:off x="147764" y="3960858"/>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Target Yield vs. Actual Yield</a:t>
            </a:r>
          </a:p>
        </p:txBody>
      </p:sp>
      <p:sp>
        <p:nvSpPr>
          <p:cNvPr id="81" name="TextBox 80">
            <a:hlinkClick r:id="rId15" action="ppaction://hlinksldjump"/>
            <a:extLst>
              <a:ext uri="{FF2B5EF4-FFF2-40B4-BE49-F238E27FC236}">
                <a16:creationId xmlns:a16="http://schemas.microsoft.com/office/drawing/2014/main" id="{B0513D15-C42F-4AAC-89D8-B42ACB4AFFD5}"/>
              </a:ext>
            </a:extLst>
          </p:cNvPr>
          <p:cNvSpPr txBox="1"/>
          <p:nvPr/>
        </p:nvSpPr>
        <p:spPr>
          <a:xfrm>
            <a:off x="147764" y="4425927"/>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Use of Micro/Secondary Nutrients</a:t>
            </a:r>
          </a:p>
        </p:txBody>
      </p:sp>
      <p:sp>
        <p:nvSpPr>
          <p:cNvPr id="83" name="TextBox 82">
            <a:hlinkClick r:id="rId16" action="ppaction://hlinksldjump"/>
            <a:extLst>
              <a:ext uri="{FF2B5EF4-FFF2-40B4-BE49-F238E27FC236}">
                <a16:creationId xmlns:a16="http://schemas.microsoft.com/office/drawing/2014/main" id="{1B4CDA4A-1996-48DC-9BE0-FDA7CC02664B}"/>
              </a:ext>
            </a:extLst>
          </p:cNvPr>
          <p:cNvSpPr txBox="1"/>
          <p:nvPr/>
        </p:nvSpPr>
        <p:spPr>
          <a:xfrm>
            <a:off x="147764" y="4735973"/>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Tillage Practices </a:t>
            </a:r>
          </a:p>
        </p:txBody>
      </p:sp>
      <p:sp>
        <p:nvSpPr>
          <p:cNvPr id="90" name="TextBox 89">
            <a:hlinkClick r:id="rId17" action="ppaction://hlinksldjump"/>
            <a:extLst>
              <a:ext uri="{FF2B5EF4-FFF2-40B4-BE49-F238E27FC236}">
                <a16:creationId xmlns:a16="http://schemas.microsoft.com/office/drawing/2014/main" id="{295AA450-67A0-4067-8FE7-4AD0DF7A4455}"/>
              </a:ext>
            </a:extLst>
          </p:cNvPr>
          <p:cNvSpPr txBox="1"/>
          <p:nvPr/>
        </p:nvSpPr>
        <p:spPr>
          <a:xfrm>
            <a:off x="147764" y="1778028"/>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Consistency with 4R Practices</a:t>
            </a:r>
          </a:p>
        </p:txBody>
      </p:sp>
      <p:sp>
        <p:nvSpPr>
          <p:cNvPr id="91" name="TextBox 90">
            <a:hlinkClick r:id="rId18" action="ppaction://hlinksldjump"/>
            <a:extLst>
              <a:ext uri="{FF2B5EF4-FFF2-40B4-BE49-F238E27FC236}">
                <a16:creationId xmlns:a16="http://schemas.microsoft.com/office/drawing/2014/main" id="{41845280-CBF8-4C46-A832-5DC151621CD9}"/>
              </a:ext>
            </a:extLst>
          </p:cNvPr>
          <p:cNvSpPr txBox="1"/>
          <p:nvPr/>
        </p:nvSpPr>
        <p:spPr>
          <a:xfrm>
            <a:off x="147764" y="1002913"/>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Phosphorus Rates</a:t>
            </a:r>
          </a:p>
        </p:txBody>
      </p:sp>
      <p:sp>
        <p:nvSpPr>
          <p:cNvPr id="96" name="TextBox 95">
            <a:hlinkClick r:id="rId19" action="ppaction://hlinksldjump"/>
            <a:extLst>
              <a:ext uri="{FF2B5EF4-FFF2-40B4-BE49-F238E27FC236}">
                <a16:creationId xmlns:a16="http://schemas.microsoft.com/office/drawing/2014/main" id="{8F21209C-52BF-4514-A75F-0C209567741F}"/>
              </a:ext>
            </a:extLst>
          </p:cNvPr>
          <p:cNvSpPr txBox="1"/>
          <p:nvPr/>
        </p:nvSpPr>
        <p:spPr>
          <a:xfrm>
            <a:off x="147764" y="1157936"/>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Potassium Rates</a:t>
            </a:r>
          </a:p>
        </p:txBody>
      </p:sp>
      <p:sp>
        <p:nvSpPr>
          <p:cNvPr id="97" name="TextBox 96">
            <a:hlinkClick r:id="rId20" action="ppaction://hlinksldjump"/>
            <a:extLst>
              <a:ext uri="{FF2B5EF4-FFF2-40B4-BE49-F238E27FC236}">
                <a16:creationId xmlns:a16="http://schemas.microsoft.com/office/drawing/2014/main" id="{58CA6558-0A37-4BFD-9D8A-91FF8CA987FF}"/>
              </a:ext>
            </a:extLst>
          </p:cNvPr>
          <p:cNvSpPr txBox="1"/>
          <p:nvPr/>
        </p:nvSpPr>
        <p:spPr>
          <a:xfrm>
            <a:off x="147764" y="1312959"/>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Sulphur Rates</a:t>
            </a:r>
          </a:p>
        </p:txBody>
      </p:sp>
      <p:sp>
        <p:nvSpPr>
          <p:cNvPr id="98" name="TextBox 97">
            <a:hlinkClick r:id="rId21" action="ppaction://hlinksldjump"/>
            <a:extLst>
              <a:ext uri="{FF2B5EF4-FFF2-40B4-BE49-F238E27FC236}">
                <a16:creationId xmlns:a16="http://schemas.microsoft.com/office/drawing/2014/main" id="{D83230BF-C071-4D26-A25C-8B3DBB4FDBB4}"/>
              </a:ext>
            </a:extLst>
          </p:cNvPr>
          <p:cNvSpPr txBox="1"/>
          <p:nvPr/>
        </p:nvSpPr>
        <p:spPr>
          <a:xfrm>
            <a:off x="147764" y="2243097"/>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Rates Set By Field</a:t>
            </a:r>
            <a:endParaRPr lang="en-CA" sz="1100" dirty="0">
              <a:solidFill>
                <a:schemeClr val="bg1"/>
              </a:solidFill>
              <a:latin typeface="Calibri Light" pitchFamily="34" charset="0"/>
              <a:cs typeface="Calibri Light" pitchFamily="34" charset="0"/>
            </a:endParaRPr>
          </a:p>
        </p:txBody>
      </p:sp>
      <p:sp>
        <p:nvSpPr>
          <p:cNvPr id="99" name="TextBox 98">
            <a:hlinkClick r:id="rId22" action="ppaction://hlinksldjump"/>
            <a:extLst>
              <a:ext uri="{FF2B5EF4-FFF2-40B4-BE49-F238E27FC236}">
                <a16:creationId xmlns:a16="http://schemas.microsoft.com/office/drawing/2014/main" id="{F97B8FED-740F-4278-8E59-41788054E0FD}"/>
              </a:ext>
            </a:extLst>
          </p:cNvPr>
          <p:cNvSpPr txBox="1"/>
          <p:nvPr/>
        </p:nvSpPr>
        <p:spPr>
          <a:xfrm>
            <a:off x="147764" y="3789162"/>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EEFs by Timing</a:t>
            </a:r>
          </a:p>
        </p:txBody>
      </p:sp>
      <p:sp>
        <p:nvSpPr>
          <p:cNvPr id="101" name="TextBox 100">
            <a:hlinkClick r:id="rId23" action="ppaction://hlinksldjump"/>
            <a:extLst>
              <a:ext uri="{FF2B5EF4-FFF2-40B4-BE49-F238E27FC236}">
                <a16:creationId xmlns:a16="http://schemas.microsoft.com/office/drawing/2014/main" id="{E623ABF9-1DDE-4EC3-87A9-6F969BFB786D}"/>
              </a:ext>
            </a:extLst>
          </p:cNvPr>
          <p:cNvSpPr txBox="1"/>
          <p:nvPr/>
        </p:nvSpPr>
        <p:spPr>
          <a:xfrm>
            <a:off x="147764" y="4580950"/>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Custom Application by Timing</a:t>
            </a:r>
          </a:p>
        </p:txBody>
      </p:sp>
      <p:sp>
        <p:nvSpPr>
          <p:cNvPr id="102" name="TextBox 101">
            <a:hlinkClick r:id="rId24" action="ppaction://hlinksldjump"/>
            <a:extLst>
              <a:ext uri="{FF2B5EF4-FFF2-40B4-BE49-F238E27FC236}">
                <a16:creationId xmlns:a16="http://schemas.microsoft.com/office/drawing/2014/main" id="{FA2C5377-AECE-46FD-BE41-066E2326B991}"/>
              </a:ext>
            </a:extLst>
          </p:cNvPr>
          <p:cNvSpPr txBox="1"/>
          <p:nvPr/>
        </p:nvSpPr>
        <p:spPr>
          <a:xfrm>
            <a:off x="147764" y="193305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Reasons for Not Meeting Consistency Criteria</a:t>
            </a:r>
          </a:p>
        </p:txBody>
      </p:sp>
      <p:sp>
        <p:nvSpPr>
          <p:cNvPr id="103" name="TextBox 102">
            <a:hlinkClick r:id="rId25" action="ppaction://hlinksldjump"/>
            <a:extLst>
              <a:ext uri="{FF2B5EF4-FFF2-40B4-BE49-F238E27FC236}">
                <a16:creationId xmlns:a16="http://schemas.microsoft.com/office/drawing/2014/main" id="{0C14BD04-5CDC-4A05-828E-0106D1751D05}"/>
              </a:ext>
            </a:extLst>
          </p:cNvPr>
          <p:cNvSpPr txBox="1"/>
          <p:nvPr/>
        </p:nvSpPr>
        <p:spPr>
          <a:xfrm>
            <a:off x="147764" y="4890996"/>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Seeding Details</a:t>
            </a:r>
          </a:p>
        </p:txBody>
      </p:sp>
      <p:sp>
        <p:nvSpPr>
          <p:cNvPr id="104" name="TextBox 103">
            <a:hlinkClick r:id="rId26" action="ppaction://hlinksldjump"/>
            <a:extLst>
              <a:ext uri="{FF2B5EF4-FFF2-40B4-BE49-F238E27FC236}">
                <a16:creationId xmlns:a16="http://schemas.microsoft.com/office/drawing/2014/main" id="{0BB60131-FD49-47A3-8889-B02BC33676ED}"/>
              </a:ext>
            </a:extLst>
          </p:cNvPr>
          <p:cNvSpPr txBox="1"/>
          <p:nvPr/>
        </p:nvSpPr>
        <p:spPr>
          <a:xfrm>
            <a:off x="147764" y="1623005"/>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Variable Rates by Fertilizer Type</a:t>
            </a:r>
          </a:p>
        </p:txBody>
      </p:sp>
      <p:sp>
        <p:nvSpPr>
          <p:cNvPr id="105" name="TextBox 104">
            <a:hlinkClick r:id="rId27" action="ppaction://hlinksldjump"/>
            <a:extLst>
              <a:ext uri="{FF2B5EF4-FFF2-40B4-BE49-F238E27FC236}">
                <a16:creationId xmlns:a16="http://schemas.microsoft.com/office/drawing/2014/main" id="{271F78DF-3EA5-44F7-817E-9BE6823AECF4}"/>
              </a:ext>
            </a:extLst>
          </p:cNvPr>
          <p:cNvSpPr txBox="1"/>
          <p:nvPr/>
        </p:nvSpPr>
        <p:spPr>
          <a:xfrm>
            <a:off x="147764" y="2553143"/>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Main Person Who Determined Rate</a:t>
            </a:r>
            <a:endParaRPr lang="en-CA" sz="1100" dirty="0">
              <a:solidFill>
                <a:schemeClr val="bg1"/>
              </a:solidFill>
              <a:latin typeface="Calibri Light" pitchFamily="34" charset="0"/>
              <a:cs typeface="Calibri Light" pitchFamily="34" charset="0"/>
            </a:endParaRPr>
          </a:p>
        </p:txBody>
      </p:sp>
      <p:sp>
        <p:nvSpPr>
          <p:cNvPr id="106" name="TextBox 105">
            <a:hlinkClick r:id="rId28" action="ppaction://hlinksldjump"/>
            <a:extLst>
              <a:ext uri="{FF2B5EF4-FFF2-40B4-BE49-F238E27FC236}">
                <a16:creationId xmlns:a16="http://schemas.microsoft.com/office/drawing/2014/main" id="{7A5E6DA8-7850-4409-95F1-17588DC8EA95}"/>
              </a:ext>
            </a:extLst>
          </p:cNvPr>
          <p:cNvSpPr txBox="1"/>
          <p:nvPr/>
        </p:nvSpPr>
        <p:spPr>
          <a:xfrm>
            <a:off x="147764" y="2859024"/>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Professional Designation</a:t>
            </a:r>
            <a:endParaRPr lang="en-CA" sz="1100" dirty="0">
              <a:solidFill>
                <a:schemeClr val="bg1"/>
              </a:solidFill>
              <a:latin typeface="Calibri Light" pitchFamily="34" charset="0"/>
              <a:cs typeface="Calibri Light" pitchFamily="34" charset="0"/>
            </a:endParaRPr>
          </a:p>
        </p:txBody>
      </p:sp>
      <p:sp>
        <p:nvSpPr>
          <p:cNvPr id="107" name="TextBox 106">
            <a:hlinkClick r:id="rId29" action="ppaction://hlinksldjump"/>
            <a:extLst>
              <a:ext uri="{FF2B5EF4-FFF2-40B4-BE49-F238E27FC236}">
                <a16:creationId xmlns:a16="http://schemas.microsoft.com/office/drawing/2014/main" id="{0B5E8333-2B6E-4C13-970C-D47184AE6154}"/>
              </a:ext>
            </a:extLst>
          </p:cNvPr>
          <p:cNvSpPr txBox="1"/>
          <p:nvPr/>
        </p:nvSpPr>
        <p:spPr>
          <a:xfrm>
            <a:off x="147764" y="3014047"/>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Importance of Professional Designation</a:t>
            </a:r>
            <a:endParaRPr lang="en-CA" sz="1100" dirty="0">
              <a:solidFill>
                <a:schemeClr val="bg1"/>
              </a:solidFill>
              <a:latin typeface="Calibri Light" pitchFamily="34" charset="0"/>
              <a:cs typeface="Calibri Light" pitchFamily="34" charset="0"/>
            </a:endParaRPr>
          </a:p>
        </p:txBody>
      </p:sp>
      <p:sp>
        <p:nvSpPr>
          <p:cNvPr id="108" name="TextBox 107">
            <a:hlinkClick r:id="rId30" action="ppaction://hlinksldjump"/>
            <a:extLst>
              <a:ext uri="{FF2B5EF4-FFF2-40B4-BE49-F238E27FC236}">
                <a16:creationId xmlns:a16="http://schemas.microsoft.com/office/drawing/2014/main" id="{8EA36596-2699-4BD8-966C-AA9B0FDBCE1B}"/>
              </a:ext>
            </a:extLst>
          </p:cNvPr>
          <p:cNvSpPr txBox="1"/>
          <p:nvPr/>
        </p:nvSpPr>
        <p:spPr>
          <a:xfrm>
            <a:off x="147764" y="3169070"/>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Deviation from Recommended Rate</a:t>
            </a:r>
            <a:endParaRPr lang="en-CA" sz="1100" dirty="0">
              <a:solidFill>
                <a:schemeClr val="bg1"/>
              </a:solidFill>
              <a:latin typeface="Calibri Light" pitchFamily="34" charset="0"/>
              <a:cs typeface="Calibri Light" pitchFamily="34" charset="0"/>
            </a:endParaRPr>
          </a:p>
        </p:txBody>
      </p:sp>
      <p:sp>
        <p:nvSpPr>
          <p:cNvPr id="109" name="TextBox 108">
            <a:hlinkClick r:id="rId13" action="ppaction://hlinksldjump"/>
            <a:extLst>
              <a:ext uri="{FF2B5EF4-FFF2-40B4-BE49-F238E27FC236}">
                <a16:creationId xmlns:a16="http://schemas.microsoft.com/office/drawing/2014/main" id="{0231BEAF-8073-4562-BC69-5787C69B26F3}"/>
              </a:ext>
            </a:extLst>
          </p:cNvPr>
          <p:cNvSpPr txBox="1"/>
          <p:nvPr/>
        </p:nvSpPr>
        <p:spPr>
          <a:xfrm>
            <a:off x="147764" y="3324093"/>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Reasons for Increasing Rate</a:t>
            </a:r>
            <a:endParaRPr lang="en-CA" sz="1100" dirty="0">
              <a:solidFill>
                <a:schemeClr val="bg1"/>
              </a:solidFill>
              <a:latin typeface="Calibri Light" pitchFamily="34" charset="0"/>
              <a:cs typeface="Calibri Light" pitchFamily="34" charset="0"/>
            </a:endParaRPr>
          </a:p>
        </p:txBody>
      </p:sp>
      <p:sp>
        <p:nvSpPr>
          <p:cNvPr id="110" name="TextBox 109">
            <a:hlinkClick r:id="rId22" action="ppaction://hlinksldjump"/>
            <a:extLst>
              <a:ext uri="{FF2B5EF4-FFF2-40B4-BE49-F238E27FC236}">
                <a16:creationId xmlns:a16="http://schemas.microsoft.com/office/drawing/2014/main" id="{48EA2EFF-0A3C-4A86-BBE8-EB5B7728D964}"/>
              </a:ext>
            </a:extLst>
          </p:cNvPr>
          <p:cNvSpPr txBox="1"/>
          <p:nvPr/>
        </p:nvSpPr>
        <p:spPr>
          <a:xfrm>
            <a:off x="147764" y="3479116"/>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Reasons for Decreasing Rate</a:t>
            </a:r>
            <a:endParaRPr lang="en-CA" sz="1100" dirty="0">
              <a:solidFill>
                <a:schemeClr val="bg1"/>
              </a:solidFill>
              <a:latin typeface="Calibri Light" pitchFamily="34" charset="0"/>
              <a:cs typeface="Calibri Light" pitchFamily="34" charset="0"/>
            </a:endParaRPr>
          </a:p>
        </p:txBody>
      </p:sp>
      <p:sp>
        <p:nvSpPr>
          <p:cNvPr id="111" name="TextBox 110">
            <a:hlinkClick r:id="rId31" action="ppaction://hlinksldjump"/>
            <a:extLst>
              <a:ext uri="{FF2B5EF4-FFF2-40B4-BE49-F238E27FC236}">
                <a16:creationId xmlns:a16="http://schemas.microsoft.com/office/drawing/2014/main" id="{2C140AD8-845B-4F8C-8CDF-6DE008A736B5}"/>
              </a:ext>
            </a:extLst>
          </p:cNvPr>
          <p:cNvSpPr txBox="1"/>
          <p:nvPr/>
        </p:nvSpPr>
        <p:spPr>
          <a:xfrm>
            <a:off x="147764" y="4270904"/>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Factors Considered When Setting Target Yield</a:t>
            </a:r>
            <a:endParaRPr lang="en-CA" sz="1100" dirty="0">
              <a:solidFill>
                <a:schemeClr val="bg1"/>
              </a:solidFill>
              <a:latin typeface="Calibri Light" pitchFamily="34" charset="0"/>
              <a:cs typeface="Calibri Light" pitchFamily="34" charset="0"/>
            </a:endParaRPr>
          </a:p>
        </p:txBody>
      </p:sp>
      <p:sp>
        <p:nvSpPr>
          <p:cNvPr id="112" name="TextBox 111">
            <a:hlinkClick r:id="rId32" action="ppaction://hlinksldjump"/>
            <a:extLst>
              <a:ext uri="{FF2B5EF4-FFF2-40B4-BE49-F238E27FC236}">
                <a16:creationId xmlns:a16="http://schemas.microsoft.com/office/drawing/2014/main" id="{7F2F6667-AA02-4FE4-ABEE-2A115C9956E5}"/>
              </a:ext>
            </a:extLst>
          </p:cNvPr>
          <p:cNvSpPr txBox="1"/>
          <p:nvPr/>
        </p:nvSpPr>
        <p:spPr>
          <a:xfrm>
            <a:off x="147764" y="5046019"/>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Use of Biostimulants</a:t>
            </a:r>
          </a:p>
        </p:txBody>
      </p:sp>
      <p:sp>
        <p:nvSpPr>
          <p:cNvPr id="114" name="TextBox 113">
            <a:hlinkClick r:id="rId33" action="ppaction://hlinksldjump"/>
            <a:extLst>
              <a:ext uri="{FF2B5EF4-FFF2-40B4-BE49-F238E27FC236}">
                <a16:creationId xmlns:a16="http://schemas.microsoft.com/office/drawing/2014/main" id="{B7FA8804-96EF-416F-A182-3484213A121A}"/>
              </a:ext>
            </a:extLst>
          </p:cNvPr>
          <p:cNvSpPr txBox="1"/>
          <p:nvPr/>
        </p:nvSpPr>
        <p:spPr>
          <a:xfrm>
            <a:off x="147764" y="4115881"/>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Nitrogen Use Efficiency</a:t>
            </a:r>
          </a:p>
        </p:txBody>
      </p:sp>
      <p:sp>
        <p:nvSpPr>
          <p:cNvPr id="2" name="Title 1">
            <a:extLst>
              <a:ext uri="{FF2B5EF4-FFF2-40B4-BE49-F238E27FC236}">
                <a16:creationId xmlns:a16="http://schemas.microsoft.com/office/drawing/2014/main" id="{25C39A40-6457-4569-8848-0A8643CD5DD8}"/>
              </a:ext>
            </a:extLst>
          </p:cNvPr>
          <p:cNvSpPr>
            <a:spLocks noGrp="1"/>
          </p:cNvSpPr>
          <p:nvPr>
            <p:ph type="title" idx="4294967295"/>
          </p:nvPr>
        </p:nvSpPr>
        <p:spPr>
          <a:xfrm>
            <a:off x="147764" y="112665"/>
            <a:ext cx="5166360" cy="301752"/>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Feed Barley</a:t>
            </a:r>
          </a:p>
        </p:txBody>
      </p:sp>
      <p:sp>
        <p:nvSpPr>
          <p:cNvPr id="3" name="TextBox 2">
            <a:hlinkClick r:id="rId34" action="ppaction://hlinksldjump"/>
            <a:extLst>
              <a:ext uri="{FF2B5EF4-FFF2-40B4-BE49-F238E27FC236}">
                <a16:creationId xmlns:a16="http://schemas.microsoft.com/office/drawing/2014/main" id="{53120800-1F2D-41D4-B6EC-03285A44719E}"/>
              </a:ext>
            </a:extLst>
          </p:cNvPr>
          <p:cNvSpPr txBox="1"/>
          <p:nvPr/>
        </p:nvSpPr>
        <p:spPr>
          <a:xfrm>
            <a:off x="147764" y="270655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Rate Decisions on 4R Consistency Compliance  </a:t>
            </a:r>
            <a:endParaRPr lang="en-CA" sz="1100" dirty="0">
              <a:solidFill>
                <a:schemeClr val="bg1"/>
              </a:solidFill>
              <a:latin typeface="Calibri Light" pitchFamily="34" charset="0"/>
              <a:cs typeface="Calibri Light" pitchFamily="34" charset="0"/>
            </a:endParaRPr>
          </a:p>
        </p:txBody>
      </p:sp>
    </p:spTree>
    <p:extLst>
      <p:ext uri="{BB962C8B-B14F-4D97-AF65-F5344CB8AC3E}">
        <p14:creationId xmlns:p14="http://schemas.microsoft.com/office/powerpoint/2010/main" val="10165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C8ABA7-7530-8147-D51E-E046752C8576}"/>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Placement in Feed Barley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3" name="Picture 2">
            <a:extLst>
              <a:ext uri="{FF2B5EF4-FFF2-40B4-BE49-F238E27FC236}">
                <a16:creationId xmlns:a16="http://schemas.microsoft.com/office/drawing/2014/main" id="{F15497BB-76E0-BBEC-E147-907E099DC1FC}"/>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3929411-923A-6DE5-EF90-1ABFB2C9573A}"/>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3BEC3FAF-7064-74F3-6862-D3F4CF84FB06}"/>
              </a:ext>
            </a:extLst>
          </p:cNvPr>
          <p:cNvGraphicFramePr>
            <a:graphicFrameLocks/>
          </p:cNvGraphicFramePr>
          <p:nvPr>
            <p:extLst>
              <p:ext uri="{D42A27DB-BD31-4B8C-83A1-F6EECF244321}">
                <p14:modId xmlns:p14="http://schemas.microsoft.com/office/powerpoint/2010/main" val="178379358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For Nitrogen, the chart illustrates the % of total feed barley acres that was applied using each placement at each timing.</a:t>
            </a:r>
          </a:p>
          <a:p>
            <a:pPr lvl="0">
              <a:defRPr/>
            </a:pPr>
            <a:r>
              <a:rPr lang="en-US" dirty="0"/>
              <a:t>Nitrogen was defined based on it being the primary component (see adjacent fertilizer types by clicking on the “A” button).</a:t>
            </a:r>
            <a:endParaRPr lang="en-US" sz="1050" dirty="0">
              <a:solidFill>
                <a:srgbClr val="201B1A"/>
              </a:solidFill>
            </a:endParaRPr>
          </a:p>
        </p:txBody>
      </p:sp>
    </p:spTree>
    <p:extLst>
      <p:ext uri="{BB962C8B-B14F-4D97-AF65-F5344CB8AC3E}">
        <p14:creationId xmlns:p14="http://schemas.microsoft.com/office/powerpoint/2010/main" val="303290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BE3B9-AEB8-40A8-74D4-53D8E272FBD4}"/>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332037" y="250825"/>
            <a:ext cx="9477375" cy="334963"/>
          </a:xfrm>
          <a:prstGeom prst="rect">
            <a:avLst/>
          </a:prstGeom>
        </p:spPr>
        <p:txBody>
          <a:bodyPr/>
          <a:lstStyle/>
          <a:p>
            <a:r>
              <a:rPr lang="en-CA" sz="2400" u="none" kern="1200" dirty="0">
                <a:solidFill>
                  <a:schemeClr val="accent2"/>
                </a:solidFill>
                <a:effectLst/>
                <a:latin typeface="Calibri" pitchFamily="34" charset="0"/>
                <a:ea typeface="+mj-ea"/>
                <a:cs typeface="+mj-cs"/>
              </a:rPr>
              <a:t>Nitrogen Placement </a:t>
            </a:r>
            <a:r>
              <a:rPr lang="en-CA" sz="2200" u="none" dirty="0"/>
              <a:t>in Feed Barley - % Nutrient Volume Applied at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sp>
        <p:nvSpPr>
          <p:cNvPr id="14" name="Rectangle 13">
            <a:hlinkClick r:id="rId7"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 Feed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8141240-6A1D-D165-2448-63EF5E0479BB}"/>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B7E9A183-3B45-459F-AE64-DB602E46C433}"/>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0BCA998C-9ADE-6E5C-BF3D-0886CF9EA989}"/>
              </a:ext>
            </a:extLst>
          </p:cNvPr>
          <p:cNvGraphicFramePr>
            <a:graphicFrameLocks/>
          </p:cNvGraphicFramePr>
          <p:nvPr>
            <p:extLst>
              <p:ext uri="{D42A27DB-BD31-4B8C-83A1-F6EECF244321}">
                <p14:modId xmlns:p14="http://schemas.microsoft.com/office/powerpoint/2010/main" val="99948795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12" name="Picture 11" descr="Asset 17.png">
            <a:extLst>
              <a:ext uri="{FF2B5EF4-FFF2-40B4-BE49-F238E27FC236}">
                <a16:creationId xmlns:a16="http://schemas.microsoft.com/office/drawing/2014/main" id="{4E784FD5-7604-5B9D-1D92-865FAE20FA15}"/>
              </a:ext>
            </a:extLst>
          </p:cNvPr>
          <p:cNvPicPr>
            <a:picLocks noChangeAspect="1"/>
          </p:cNvPicPr>
          <p:nvPr/>
        </p:nvPicPr>
        <p:blipFill>
          <a:blip r:embed="rId12"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Nitrogen, the graph illustrates the % of total nutrient volume applied in feed barley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136887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E2102A-A1EC-6D9B-F717-5E5F12FC6350}"/>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u="none" kern="1200" dirty="0">
                <a:solidFill>
                  <a:schemeClr val="accent2"/>
                </a:solidFill>
                <a:effectLst/>
                <a:latin typeface="Calibri" pitchFamily="34" charset="0"/>
                <a:ea typeface="+mj-ea"/>
                <a:cs typeface="+mj-cs"/>
              </a:rPr>
              <a:t>Phosphorus (P₂O₅) </a:t>
            </a:r>
            <a:r>
              <a:rPr lang="en-CA" sz="2200" u="none" dirty="0"/>
              <a:t>Placement in Feed Barley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CA976C3B-B504-B851-C28B-CD3A0E6BB25F}"/>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279912B1-FFF1-4FBB-AC58-48ABF29ABD20}"/>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For Phosphorus, the chart illustrates the % of total feed barley acres that was applied using each placement at each timing.</a:t>
            </a:r>
          </a:p>
          <a:p>
            <a:pPr lvl="0">
              <a:defRPr/>
            </a:pPr>
            <a:r>
              <a:rPr lang="en-US" dirty="0"/>
              <a:t>Phosphorus was defined based on it being the primary component (see adjacent fertilizer types by clicking on the “A” button).</a:t>
            </a:r>
            <a:endParaRPr lang="en-US" sz="1050" dirty="0">
              <a:solidFill>
                <a:srgbClr val="201B1A"/>
              </a:solidFill>
            </a:endParaRPr>
          </a:p>
        </p:txBody>
      </p:sp>
    </p:spTree>
    <p:extLst>
      <p:ext uri="{BB962C8B-B14F-4D97-AF65-F5344CB8AC3E}">
        <p14:creationId xmlns:p14="http://schemas.microsoft.com/office/powerpoint/2010/main" val="1551806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977CCE-6389-7A42-D741-D5882ABF92AE}"/>
              </a:ext>
            </a:extLst>
          </p:cNvPr>
          <p:cNvPicPr>
            <a:picLocks noChangeAspect="1"/>
          </p:cNvPicPr>
          <p:nvPr/>
        </p:nvPicPr>
        <p:blipFill>
          <a:blip r:embed="rId3"/>
          <a:stretch>
            <a:fillRect/>
          </a:stretch>
        </p:blipFill>
        <p:spPr>
          <a:xfrm>
            <a:off x="2651405" y="826044"/>
            <a:ext cx="8955800" cy="5761219"/>
          </a:xfrm>
          <a:prstGeom prst="rect">
            <a:avLst/>
          </a:prstGeom>
        </p:spPr>
      </p:pic>
      <p:sp>
        <p:nvSpPr>
          <p:cNvPr id="2" name="Title 1"/>
          <p:cNvSpPr>
            <a:spLocks noGrp="1"/>
          </p:cNvSpPr>
          <p:nvPr>
            <p:ph type="title" idx="4294967295"/>
          </p:nvPr>
        </p:nvSpPr>
        <p:spPr>
          <a:xfrm>
            <a:off x="1979612" y="76200"/>
            <a:ext cx="9966960" cy="316704"/>
          </a:xfrm>
          <a:prstGeom prst="rect">
            <a:avLst/>
          </a:prstGeom>
        </p:spPr>
        <p:txBody>
          <a:bodyPr/>
          <a:lstStyle/>
          <a:p>
            <a:r>
              <a:rPr lang="en-CA" sz="2150" u="none" kern="1200" dirty="0">
                <a:solidFill>
                  <a:schemeClr val="accent2"/>
                </a:solidFill>
                <a:effectLst/>
              </a:rPr>
              <a:t>Phosphorus (P₂O₅) Placement </a:t>
            </a:r>
            <a:r>
              <a:rPr lang="en-CA" sz="2150" u="none" dirty="0"/>
              <a:t>in Feed Barley - % Nutrient Volume Applied at All Timings</a:t>
            </a:r>
            <a:endParaRPr lang="en-US" sz="215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sp>
        <p:nvSpPr>
          <p:cNvPr id="4" name="Rectangle 3">
            <a:hlinkClick r:id="rId7" action="ppaction://hlinksldjump"/>
            <a:extLst>
              <a:ext uri="{FF2B5EF4-FFF2-40B4-BE49-F238E27FC236}">
                <a16:creationId xmlns:a16="http://schemas.microsoft.com/office/drawing/2014/main" id="{E63DD9B0-0298-0593-3301-80B6D3B7A7F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 Feed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FB11F50-26F7-CC76-33E8-6C713A4529F5}"/>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78DDEA84-D86D-A1D0-B011-746828787083}"/>
              </a:ext>
            </a:extLst>
          </p:cNvPr>
          <p:cNvPicPr>
            <a:picLocks noChangeAspect="1"/>
          </p:cNvPicPr>
          <p:nvPr/>
        </p:nvPicPr>
        <p:blipFill>
          <a:blip r:embed="rId9" cstate="print"/>
          <a:stretch>
            <a:fillRect/>
          </a:stretch>
        </p:blipFill>
        <p:spPr>
          <a:xfrm>
            <a:off x="226808" y="4568952"/>
            <a:ext cx="305631" cy="304800"/>
          </a:xfrm>
          <a:prstGeom prst="rect">
            <a:avLst/>
          </a:prstGeom>
        </p:spPr>
      </p:pic>
      <p:pic>
        <p:nvPicPr>
          <p:cNvPr id="12" name="Picture 11" descr="Asset 17.png">
            <a:extLst>
              <a:ext uri="{FF2B5EF4-FFF2-40B4-BE49-F238E27FC236}">
                <a16:creationId xmlns:a16="http://schemas.microsoft.com/office/drawing/2014/main" id="{975F1939-340B-D5D5-B870-18EABCE09E2D}"/>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Phosphorus, the graph illustrates the % of total nutrient volume applied in feed barley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287858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AD6C83-B8D5-F953-4205-847D52B70736}"/>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u="none" kern="1200" dirty="0">
                <a:solidFill>
                  <a:schemeClr val="accent2"/>
                </a:solidFill>
                <a:effectLst/>
                <a:latin typeface="Calibri" pitchFamily="34" charset="0"/>
                <a:ea typeface="+mj-ea"/>
                <a:cs typeface="+mj-cs"/>
              </a:rPr>
              <a:t>Potassium (K₂O) </a:t>
            </a:r>
            <a:r>
              <a:rPr lang="en-CA" sz="2200" u="none" dirty="0"/>
              <a:t>Placement in Feed Barley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567AB507-8106-0A1E-35E0-3234333A612A}"/>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8B398055-4FD9-EB59-B0E0-A70AEBE21459}"/>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For Potassium, the chart illustrates the % of total feed barley acres that was applied using each placement at each timing.</a:t>
            </a:r>
          </a:p>
          <a:p>
            <a:pPr lvl="0">
              <a:defRPr/>
            </a:pPr>
            <a:r>
              <a:rPr lang="en-US" dirty="0"/>
              <a:t>Potassium was defined based on it being the primary component (see adjacent fertilizer types by clicking on the “A” button).</a:t>
            </a:r>
            <a:endParaRPr lang="en-US" sz="1050" dirty="0">
              <a:solidFill>
                <a:srgbClr val="201B1A"/>
              </a:solidFill>
            </a:endParaRPr>
          </a:p>
        </p:txBody>
      </p:sp>
    </p:spTree>
    <p:extLst>
      <p:ext uri="{BB962C8B-B14F-4D97-AF65-F5344CB8AC3E}">
        <p14:creationId xmlns:p14="http://schemas.microsoft.com/office/powerpoint/2010/main" val="3746028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6E41B4-624B-5981-F4B0-67B26A65DAD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1979612" y="250825"/>
            <a:ext cx="10023762" cy="334963"/>
          </a:xfrm>
          <a:prstGeom prst="rect">
            <a:avLst/>
          </a:prstGeom>
        </p:spPr>
        <p:txBody>
          <a:bodyPr/>
          <a:lstStyle/>
          <a:p>
            <a:r>
              <a:rPr lang="en-CA" sz="2150" u="none" kern="1200" dirty="0">
                <a:solidFill>
                  <a:schemeClr val="accent2"/>
                </a:solidFill>
                <a:effectLst/>
              </a:rPr>
              <a:t>Potassium (K₂O) Placement </a:t>
            </a:r>
            <a:r>
              <a:rPr lang="en-CA" sz="2150" u="none" dirty="0"/>
              <a:t>in Feed Barley - % Nutrient Volume Applied at All Timings</a:t>
            </a:r>
            <a:endParaRPr lang="en-US" sz="215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Nutrient volume was calculated from all sources of the nutrient contained in all fertilizer types</a:t>
            </a:r>
          </a:p>
        </p:txBody>
      </p:sp>
      <p:sp>
        <p:nvSpPr>
          <p:cNvPr id="4" name="Rectangle 3">
            <a:hlinkClick r:id="rId7" action="ppaction://hlinksldjump"/>
            <a:extLst>
              <a:ext uri="{FF2B5EF4-FFF2-40B4-BE49-F238E27FC236}">
                <a16:creationId xmlns:a16="http://schemas.microsoft.com/office/drawing/2014/main" id="{811741AE-971B-A6ED-2B1D-4A50B63870A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 Feed Barley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AD3869E-903B-814B-35FB-656D94EC25C1}"/>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0EE23648-5E84-5760-9278-AB097582236A}"/>
              </a:ext>
            </a:extLst>
          </p:cNvPr>
          <p:cNvPicPr>
            <a:picLocks noChangeAspect="1"/>
          </p:cNvPicPr>
          <p:nvPr/>
        </p:nvPicPr>
        <p:blipFill>
          <a:blip r:embed="rId9" cstate="print"/>
          <a:stretch>
            <a:fillRect/>
          </a:stretch>
        </p:blipFill>
        <p:spPr>
          <a:xfrm>
            <a:off x="226808" y="4568952"/>
            <a:ext cx="305631" cy="304800"/>
          </a:xfrm>
          <a:prstGeom prst="rect">
            <a:avLst/>
          </a:prstGeom>
        </p:spPr>
      </p:pic>
      <p:pic>
        <p:nvPicPr>
          <p:cNvPr id="12" name="Picture 11" descr="Asset 17.png">
            <a:extLst>
              <a:ext uri="{FF2B5EF4-FFF2-40B4-BE49-F238E27FC236}">
                <a16:creationId xmlns:a16="http://schemas.microsoft.com/office/drawing/2014/main" id="{5C3E2FD1-7782-1EA6-132D-DA0040FCC292}"/>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Potassium, the graph illustrates the % of total nutrient volume applied in feed barley that was applied at each timing/placement (i.e. across all timings, the sum of percentages = 100%).</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Total pounds of actual nutrient applied was calculated based on all sources of the nutrient from all fertilizer types.</a:t>
            </a:r>
          </a:p>
        </p:txBody>
      </p:sp>
    </p:spTree>
    <p:extLst>
      <p:ext uri="{BB962C8B-B14F-4D97-AF65-F5344CB8AC3E}">
        <p14:creationId xmlns:p14="http://schemas.microsoft.com/office/powerpoint/2010/main" val="3565736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96828A-D02A-3D7B-DAD1-AF48349C565F}"/>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u="none" kern="1200" dirty="0">
                <a:solidFill>
                  <a:schemeClr val="accent2"/>
                </a:solidFill>
                <a:effectLst/>
                <a:latin typeface="Calibri" pitchFamily="34" charset="0"/>
                <a:ea typeface="+mj-ea"/>
                <a:cs typeface="+mj-cs"/>
              </a:rPr>
              <a:t>Sulphur </a:t>
            </a:r>
            <a:r>
              <a:rPr lang="en-CA" sz="2200" u="none" dirty="0"/>
              <a:t>Placement in Feed Barley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3EC84A3F-DFC2-325D-3894-2D3FA23C842A}"/>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9F842B69-7F6F-C337-8AF5-3D5805FB89D7}"/>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feed barley, how many acres of each fertilizer type did you apply?”</a:t>
            </a:r>
          </a:p>
          <a:p>
            <a:r>
              <a:rPr lang="en-US" dirty="0"/>
              <a:t>For Sulphur, the chart illustrates the % of total feed barley acres that was applied using each placement at each timing.</a:t>
            </a:r>
          </a:p>
          <a:p>
            <a:pPr lvl="0">
              <a:defRPr/>
            </a:pPr>
            <a:r>
              <a:rPr lang="en-US" dirty="0"/>
              <a:t>Sulphur was defined based on it being the primary component (see adjacent fertilizer types by clicking on the “A” button).</a:t>
            </a:r>
            <a:endParaRPr lang="en-US" sz="1050" dirty="0">
              <a:solidFill>
                <a:srgbClr val="201B1A"/>
              </a:solidFill>
            </a:endParaRPr>
          </a:p>
        </p:txBody>
      </p:sp>
    </p:spTree>
    <p:extLst>
      <p:ext uri="{BB962C8B-B14F-4D97-AF65-F5344CB8AC3E}">
        <p14:creationId xmlns:p14="http://schemas.microsoft.com/office/powerpoint/2010/main" val="2256311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024588-3725-EB00-3E26-EB9DF8FA250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u="none" kern="1200" dirty="0">
                <a:solidFill>
                  <a:schemeClr val="accent2"/>
                </a:solidFill>
                <a:effectLst/>
                <a:latin typeface="Calibri" pitchFamily="34" charset="0"/>
                <a:ea typeface="+mj-ea"/>
                <a:cs typeface="+mj-cs"/>
              </a:rPr>
              <a:t>Sulphur Placement </a:t>
            </a:r>
            <a:r>
              <a:rPr lang="en-CA" sz="2200" u="none" dirty="0"/>
              <a:t>in Feed Barley - % Nutrient Volume Applied at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4" name="Rectangle 3">
            <a:hlinkClick r:id="rId7" action="ppaction://hlinksldjump"/>
            <a:extLst>
              <a:ext uri="{FF2B5EF4-FFF2-40B4-BE49-F238E27FC236}">
                <a16:creationId xmlns:a16="http://schemas.microsoft.com/office/drawing/2014/main" id="{AD8FF1AD-9411-ED51-D73E-68299448175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6" name="Picture 5">
            <a:extLst>
              <a:ext uri="{FF2B5EF4-FFF2-40B4-BE49-F238E27FC236}">
                <a16:creationId xmlns:a16="http://schemas.microsoft.com/office/drawing/2014/main" id="{AA2CBE07-AC49-64B8-BDEF-FA037FA856B8}"/>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8A640EB9-B3F5-9B84-F2D3-DF2B2EB89A59}"/>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Sulphur, the graph illustrates the % of total nutrient volume applied in feed barley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2282535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444C78-D9B1-8215-87D3-563F6999AC96}"/>
              </a:ext>
            </a:extLst>
          </p:cNvPr>
          <p:cNvPicPr>
            <a:picLocks noChangeAspect="1"/>
          </p:cNvPicPr>
          <p:nvPr/>
        </p:nvPicPr>
        <p:blipFill>
          <a:blip r:embed="rId3"/>
          <a:stretch>
            <a:fillRect/>
          </a:stretch>
        </p:blipFill>
        <p:spPr>
          <a:xfrm>
            <a:off x="2656137" y="828002"/>
            <a:ext cx="894633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9" name="Rectangle 8">
            <a:hlinkClick r:id="rId7" action="ppaction://hlinksldjump"/>
            <a:extLst>
              <a:ext uri="{FF2B5EF4-FFF2-40B4-BE49-F238E27FC236}">
                <a16:creationId xmlns:a16="http://schemas.microsoft.com/office/drawing/2014/main" id="{628CF2EC-92B5-EDC2-707F-5BAC938E9ED8}"/>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4" name="TextBox 3">
            <a:extLst>
              <a:ext uri="{FF2B5EF4-FFF2-40B4-BE49-F238E27FC236}">
                <a16:creationId xmlns:a16="http://schemas.microsoft.com/office/drawing/2014/main" id="{E6722EC1-9313-0ADB-D4BC-284A67BAAFC3}"/>
              </a:ext>
            </a:extLst>
          </p:cNvPr>
          <p:cNvSpPr txBox="1"/>
          <p:nvPr/>
        </p:nvSpPr>
        <p:spPr>
          <a:xfrm>
            <a:off x="8837612" y="1298307"/>
            <a:ext cx="1676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Nitrogen rates were higher in 2023.</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in each year expressed in pounds of actual nitrogen per acre.</a:t>
            </a:r>
          </a:p>
        </p:txBody>
      </p:sp>
    </p:spTree>
    <p:extLst>
      <p:ext uri="{BB962C8B-B14F-4D97-AF65-F5344CB8AC3E}">
        <p14:creationId xmlns:p14="http://schemas.microsoft.com/office/powerpoint/2010/main" val="4103277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8086C9-FF51-00DE-0218-CF897B84B3E8}"/>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Feed Barley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4" name="Rectangle 3">
            <a:hlinkClick r:id="rId8" action="ppaction://hlinksldjump"/>
            <a:extLst>
              <a:ext uri="{FF2B5EF4-FFF2-40B4-BE49-F238E27FC236}">
                <a16:creationId xmlns:a16="http://schemas.microsoft.com/office/drawing/2014/main" id="{BC59883E-B840-E5BA-2245-B0CF0A85846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6" name="Picture 5">
            <a:extLst>
              <a:ext uri="{FF2B5EF4-FFF2-40B4-BE49-F238E27FC236}">
                <a16:creationId xmlns:a16="http://schemas.microsoft.com/office/drawing/2014/main" id="{DD1A6BB2-8204-EB60-65B5-F57BD9BFD706}"/>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B67E5176-9E9A-F194-6F57-3ABB3D4A652B}"/>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B1AB97CD-BDD0-8413-FE00-ED28B977362D}"/>
              </a:ext>
            </a:extLst>
          </p:cNvPr>
          <p:cNvGraphicFramePr>
            <a:graphicFrameLocks/>
          </p:cNvGraphicFramePr>
          <p:nvPr>
            <p:extLst>
              <p:ext uri="{D42A27DB-BD31-4B8C-83A1-F6EECF244321}">
                <p14:modId xmlns:p14="http://schemas.microsoft.com/office/powerpoint/2010/main" val="289773765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0" name=""/>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farm size, age and 4R familiarity, the graph illustrates the average nitrogen application rate in pounds of nitrogen per acre (including untreated feed barley acres).</a:t>
            </a:r>
          </a:p>
        </p:txBody>
      </p:sp>
    </p:spTree>
    <p:extLst>
      <p:ext uri="{BB962C8B-B14F-4D97-AF65-F5344CB8AC3E}">
        <p14:creationId xmlns:p14="http://schemas.microsoft.com/office/powerpoint/2010/main" val="1025350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DD92A-7121-37D8-F3E8-8CAB4E227215}"/>
              </a:ext>
            </a:extLst>
          </p:cNvPr>
          <p:cNvPicPr>
            <a:picLocks noChangeAspect="1"/>
          </p:cNvPicPr>
          <p:nvPr/>
        </p:nvPicPr>
        <p:blipFill>
          <a:blip r:embed="rId3"/>
          <a:stretch>
            <a:fillRect/>
          </a:stretch>
        </p:blipFill>
        <p:spPr>
          <a:xfrm>
            <a:off x="2662537" y="826044"/>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Feed Barley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Isosceles Triangle 9"/>
          <p:cNvSpPr/>
          <p:nvPr/>
        </p:nvSpPr>
        <p:spPr>
          <a:xfrm rot="16200000">
            <a:off x="9496662" y="451170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p:cNvSpPr txBox="1"/>
          <p:nvPr/>
        </p:nvSpPr>
        <p:spPr>
          <a:xfrm>
            <a:off x="9677715" y="4421300"/>
            <a:ext cx="202882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About two thirds of feed barley growers apply fertilizer at planting.</a:t>
            </a:r>
          </a:p>
        </p:txBody>
      </p:sp>
      <p:graphicFrame>
        <p:nvGraphicFramePr>
          <p:cNvPr id="13" name="Object 12">
            <a:extLst>
              <a:ext uri="{FF2B5EF4-FFF2-40B4-BE49-F238E27FC236}">
                <a16:creationId xmlns:a16="http://schemas.microsoft.com/office/drawing/2014/main" id="{866A1C57-F427-489E-89E0-4FA8A2A16C90}"/>
              </a:ext>
            </a:extLst>
          </p:cNvPr>
          <p:cNvGraphicFramePr>
            <a:graphicFrameLocks/>
          </p:cNvGraphicFramePr>
          <p:nvPr>
            <p:extLst>
              <p:ext uri="{D42A27DB-BD31-4B8C-83A1-F6EECF244321}">
                <p14:modId xmlns:p14="http://schemas.microsoft.com/office/powerpoint/2010/main" val="34817996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1100CBC3-6C28-9915-76CE-39ECC0FF1780}"/>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feed barley crop, did you apply fertilizer at each timing? – and given the options of a) Applied in fall of previous year, b) in the spring before planting, c) in the spring at planting and d) after planting/in-crop.</a:t>
            </a:r>
          </a:p>
          <a:p>
            <a:r>
              <a:rPr lang="en-CA" dirty="0"/>
              <a:t>The chart illustrates the % of respondents who applied fertilizer at each timing.</a:t>
            </a:r>
          </a:p>
        </p:txBody>
      </p:sp>
    </p:spTree>
    <p:extLst>
      <p:ext uri="{BB962C8B-B14F-4D97-AF65-F5344CB8AC3E}">
        <p14:creationId xmlns:p14="http://schemas.microsoft.com/office/powerpoint/2010/main" val="1512862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0E02B0-DB2F-984D-FEC4-700F5E9448B3}"/>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Feed Barley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3" name="Picture 2">
            <a:extLst>
              <a:ext uri="{FF2B5EF4-FFF2-40B4-BE49-F238E27FC236}">
                <a16:creationId xmlns:a16="http://schemas.microsoft.com/office/drawing/2014/main" id="{57C6E049-CBF3-9D79-E8CA-2AA1A46DE93A}"/>
              </a:ext>
            </a:extLst>
          </p:cNvPr>
          <p:cNvPicPr>
            <a:picLocks noChangeAspect="1"/>
          </p:cNvPicPr>
          <p:nvPr/>
        </p:nvPicPr>
        <p:blipFill>
          <a:blip r:embed="rId7"/>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082A8B8B-4EF3-0996-E5F6-E05CB9348C39}"/>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on the left illustrates the % of feed barley acres that were treated with nitrogen at an application rate that fell within each rate range. The graph on the right illustrates the cumulative % of feed barley acres that were treated with nitrogen at an application rate that fell within each rate range. </a:t>
            </a:r>
          </a:p>
        </p:txBody>
      </p:sp>
    </p:spTree>
    <p:extLst>
      <p:ext uri="{BB962C8B-B14F-4D97-AF65-F5344CB8AC3E}">
        <p14:creationId xmlns:p14="http://schemas.microsoft.com/office/powerpoint/2010/main" val="1379005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26C001-E461-A0F4-C788-480971B9921F}"/>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Rate Ranges in Feed Barley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4" name="TextBox 13">
            <a:extLst>
              <a:ext uri="{FF2B5EF4-FFF2-40B4-BE49-F238E27FC236}">
                <a16:creationId xmlns:a16="http://schemas.microsoft.com/office/drawing/2014/main" id="{C7C92DDB-E76F-47C5-A1D7-E66FD0AA95E7}"/>
              </a:ext>
            </a:extLst>
          </p:cNvPr>
          <p:cNvSpPr txBox="1"/>
          <p:nvPr/>
        </p:nvSpPr>
        <p:spPr>
          <a:xfrm>
            <a:off x="7618412" y="3706653"/>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20% of the N volume was applied between 80 – 89.9 lbs./ac.</a:t>
            </a:r>
          </a:p>
        </p:txBody>
      </p:sp>
      <p:pic>
        <p:nvPicPr>
          <p:cNvPr id="3" name="Picture 2">
            <a:extLst>
              <a:ext uri="{FF2B5EF4-FFF2-40B4-BE49-F238E27FC236}">
                <a16:creationId xmlns:a16="http://schemas.microsoft.com/office/drawing/2014/main" id="{8252FC43-A843-827E-33D3-97D21796248A}"/>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B57A4B7-D8FC-0F1B-3B01-75D29790271E}"/>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2C16372A-D14F-58DC-5B30-AD3F4ACBB4A8}"/>
              </a:ext>
            </a:extLst>
          </p:cNvPr>
          <p:cNvGraphicFramePr>
            <a:graphicFrameLocks/>
          </p:cNvGraphicFramePr>
          <p:nvPr>
            <p:extLst>
              <p:ext uri="{D42A27DB-BD31-4B8C-83A1-F6EECF244321}">
                <p14:modId xmlns:p14="http://schemas.microsoft.com/office/powerpoint/2010/main" val="276483963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nitrogen volume that was applied in feed barley within each rate range.</a:t>
            </a:r>
          </a:p>
          <a:p>
            <a:r>
              <a:rPr lang="en-US" dirty="0"/>
              <a:t>Total pounds of actual nitrogen applied was calculated based on all sources of nitrogen from all fertilizer types.</a:t>
            </a:r>
          </a:p>
        </p:txBody>
      </p:sp>
    </p:spTree>
    <p:extLst>
      <p:ext uri="{BB962C8B-B14F-4D97-AF65-F5344CB8AC3E}">
        <p14:creationId xmlns:p14="http://schemas.microsoft.com/office/powerpoint/2010/main" val="1029875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E1E9B3A3-737B-417B-A32E-7DB331647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69" y="574880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4">
            <a:extLst>
              <a:ext uri="{FF2B5EF4-FFF2-40B4-BE49-F238E27FC236}">
                <a16:creationId xmlns:a16="http://schemas.microsoft.com/office/drawing/2014/main" id="{1DCC0B71-8883-9B67-B71C-E8E99CCA6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68" y="530750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C5BB9A00-1423-4DF4-B12D-DB7E323CA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70" y="330114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00C547DA-4F1D-6CB0-251D-93CC4AE726B8}"/>
              </a:ext>
            </a:extLst>
          </p:cNvPr>
          <p:cNvPicPr>
            <a:picLocks noChangeAspect="1"/>
          </p:cNvPicPr>
          <p:nvPr/>
        </p:nvPicPr>
        <p:blipFill>
          <a:blip r:embed="rId4"/>
          <a:stretch>
            <a:fillRect/>
          </a:stretch>
        </p:blipFill>
        <p:spPr>
          <a:xfrm>
            <a:off x="2653093" y="829089"/>
            <a:ext cx="8952423" cy="57551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Feed Barley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nitrogen</a:t>
            </a:r>
          </a:p>
        </p:txBody>
      </p:sp>
      <p:sp>
        <p:nvSpPr>
          <p:cNvPr id="17" name="Rectangle 16">
            <a:hlinkClick r:id="rId8" action="ppaction://hlinksldjump"/>
            <a:extLst>
              <a:ext uri="{FF2B5EF4-FFF2-40B4-BE49-F238E27FC236}">
                <a16:creationId xmlns:a16="http://schemas.microsoft.com/office/drawing/2014/main" id="{D1D7BF23-9CDB-42DD-81BF-4CBE189F2AE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178A5933-31FB-5B9A-6F98-4A4B22EF7425}"/>
              </a:ext>
            </a:extLst>
          </p:cNvPr>
          <p:cNvGraphicFramePr>
            <a:graphicFrameLocks/>
          </p:cNvGraphicFramePr>
          <p:nvPr>
            <p:extLst>
              <p:ext uri="{D42A27DB-BD31-4B8C-83A1-F6EECF244321}">
                <p14:modId xmlns:p14="http://schemas.microsoft.com/office/powerpoint/2010/main" val="26694976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at each application timing in each year expressed in pounds of actual Nitrogen per acre.</a:t>
            </a:r>
          </a:p>
          <a:p>
            <a:r>
              <a:rPr lang="en-CA" dirty="0"/>
              <a:t>Note: Rates exclude non-users of Nitrogen.</a:t>
            </a:r>
          </a:p>
        </p:txBody>
      </p:sp>
    </p:spTree>
    <p:extLst>
      <p:ext uri="{BB962C8B-B14F-4D97-AF65-F5344CB8AC3E}">
        <p14:creationId xmlns:p14="http://schemas.microsoft.com/office/powerpoint/2010/main" val="1173935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0B99F-6FDD-F1AA-FBBB-385618CF4F69}"/>
              </a:ext>
            </a:extLst>
          </p:cNvPr>
          <p:cNvPicPr>
            <a:picLocks noChangeAspect="1"/>
          </p:cNvPicPr>
          <p:nvPr/>
        </p:nvPicPr>
        <p:blipFill>
          <a:blip r:embed="rId3"/>
          <a:stretch>
            <a:fillRect/>
          </a:stretch>
        </p:blipFill>
        <p:spPr>
          <a:xfrm>
            <a:off x="2656137" y="828002"/>
            <a:ext cx="8946336"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20" name="TextBox 19"/>
          <p:cNvSpPr txBox="1"/>
          <p:nvPr/>
        </p:nvSpPr>
        <p:spPr>
          <a:xfrm>
            <a:off x="2165063" y="6512727"/>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65127"/>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3" name="TextBox 2">
            <a:extLst>
              <a:ext uri="{FF2B5EF4-FFF2-40B4-BE49-F238E27FC236}">
                <a16:creationId xmlns:a16="http://schemas.microsoft.com/office/drawing/2014/main" id="{6F6EF92C-C60C-BCBB-DE54-85C16E01CDB9}"/>
              </a:ext>
            </a:extLst>
          </p:cNvPr>
          <p:cNvSpPr txBox="1"/>
          <p:nvPr/>
        </p:nvSpPr>
        <p:spPr>
          <a:xfrm>
            <a:off x="8832933" y="849338"/>
            <a:ext cx="13995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Phosphorus rates were higher in 2023.</a:t>
            </a:r>
          </a:p>
        </p:txBody>
      </p:sp>
      <p:graphicFrame>
        <p:nvGraphicFramePr>
          <p:cNvPr id="11" name="Object 10">
            <a:extLst>
              <a:ext uri="{FF2B5EF4-FFF2-40B4-BE49-F238E27FC236}">
                <a16:creationId xmlns:a16="http://schemas.microsoft.com/office/drawing/2014/main" id="{C42F72D6-24AC-008D-1D27-E22A6A1A0CDF}"/>
              </a:ext>
            </a:extLst>
          </p:cNvPr>
          <p:cNvGraphicFramePr>
            <a:graphicFrameLocks/>
          </p:cNvGraphicFramePr>
          <p:nvPr>
            <p:extLst>
              <p:ext uri="{D42A27DB-BD31-4B8C-83A1-F6EECF244321}">
                <p14:modId xmlns:p14="http://schemas.microsoft.com/office/powerpoint/2010/main" val="6764198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19BB21D4-DFF3-3A7F-6FBA-7765145E986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9" name="Rectangle 8">
            <a:hlinkClick r:id="rId9" action="ppaction://hlinksldjump"/>
            <a:extLst>
              <a:ext uri="{FF2B5EF4-FFF2-40B4-BE49-F238E27FC236}">
                <a16:creationId xmlns:a16="http://schemas.microsoft.com/office/drawing/2014/main" id="{71906800-7DA4-FC62-C1A8-679F29E90BE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in each year expressed in pounds of actual Phosphorus (P₂O₅) per acre.</a:t>
            </a:r>
          </a:p>
          <a:p>
            <a:r>
              <a:rPr lang="en-CA" dirty="0"/>
              <a:t>Note: Rates include non-users of Phosphorus (P₂O₅).</a:t>
            </a:r>
          </a:p>
        </p:txBody>
      </p:sp>
    </p:spTree>
    <p:extLst>
      <p:ext uri="{BB962C8B-B14F-4D97-AF65-F5344CB8AC3E}">
        <p14:creationId xmlns:p14="http://schemas.microsoft.com/office/powerpoint/2010/main" val="63568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84BEC83-4A43-5425-2D00-55F857A7AB41}"/>
              </a:ext>
            </a:extLst>
          </p:cNvPr>
          <p:cNvPicPr>
            <a:picLocks noChangeAspect="1"/>
          </p:cNvPicPr>
          <p:nvPr/>
        </p:nvPicPr>
        <p:blipFill>
          <a:blip r:embed="rId3"/>
          <a:stretch>
            <a:fillRect/>
          </a:stretch>
        </p:blipFill>
        <p:spPr>
          <a:xfrm>
            <a:off x="2653093" y="828002"/>
            <a:ext cx="8952423"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Feed Barley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20" name="TextBox 19"/>
          <p:cNvSpPr txBox="1"/>
          <p:nvPr/>
        </p:nvSpPr>
        <p:spPr>
          <a:xfrm>
            <a:off x="2165063" y="6512727"/>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65127"/>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4" name="Rectangle 3">
            <a:hlinkClick r:id="rId8" action="ppaction://hlinksldjump"/>
            <a:extLst>
              <a:ext uri="{FF2B5EF4-FFF2-40B4-BE49-F238E27FC236}">
                <a16:creationId xmlns:a16="http://schemas.microsoft.com/office/drawing/2014/main" id="{EA082412-3CE0-7C31-2299-6322C3A1BA1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6" name="Picture 5">
            <a:extLst>
              <a:ext uri="{FF2B5EF4-FFF2-40B4-BE49-F238E27FC236}">
                <a16:creationId xmlns:a16="http://schemas.microsoft.com/office/drawing/2014/main" id="{7943461B-E1EE-D661-90D4-9C27183876F6}"/>
              </a:ext>
            </a:extLst>
          </p:cNvPr>
          <p:cNvPicPr>
            <a:picLocks noChangeAspect="1"/>
          </p:cNvPicPr>
          <p:nvPr/>
        </p:nvPicPr>
        <p:blipFill>
          <a:blip r:embed="rId9"/>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63B1353E-7133-CF36-5597-1C18E66051B9}"/>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C0D90207-B304-7BE0-EE9C-E0833AC8DCB7}"/>
              </a:ext>
            </a:extLst>
          </p:cNvPr>
          <p:cNvGraphicFramePr>
            <a:graphicFrameLocks/>
          </p:cNvGraphicFramePr>
          <p:nvPr>
            <p:extLst>
              <p:ext uri="{D42A27DB-BD31-4B8C-83A1-F6EECF244321}">
                <p14:modId xmlns:p14="http://schemas.microsoft.com/office/powerpoint/2010/main" val="351224014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3" name="Object 12">
                        <a:extLst>
                          <a:ext uri="{FF2B5EF4-FFF2-40B4-BE49-F238E27FC236}">
                            <a16:creationId xmlns:a16="http://schemas.microsoft.com/office/drawing/2014/main" id="{B1AB97CD-BDD0-8413-FE00-ED28B977362D}"/>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farm size, age and 4R familiarity, the graph illustrates the average Phosphorus (P₂O₅) application rate in pounds of Phosphorus (P₂O₅) per acre (including untreated feed barley acres).</a:t>
            </a:r>
          </a:p>
        </p:txBody>
      </p:sp>
    </p:spTree>
    <p:extLst>
      <p:ext uri="{BB962C8B-B14F-4D97-AF65-F5344CB8AC3E}">
        <p14:creationId xmlns:p14="http://schemas.microsoft.com/office/powerpoint/2010/main" val="2618033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05994-3182-9528-0535-81DD3CF7A843}"/>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Feed Barley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a:off x="6042926" y="143370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484812" y="1616978"/>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16% of feed barley acres did not receive an application of Phosphorous.</a:t>
            </a:r>
          </a:p>
        </p:txBody>
      </p:sp>
      <p:sp>
        <p:nvSpPr>
          <p:cNvPr id="23" name="Rectangle 22">
            <a:hlinkClick r:id="rId7" action="ppaction://hlinksldjump"/>
            <a:extLst>
              <a:ext uri="{FF2B5EF4-FFF2-40B4-BE49-F238E27FC236}">
                <a16:creationId xmlns:a16="http://schemas.microsoft.com/office/drawing/2014/main" id="{890D9436-4639-4900-8C30-AF2FCED941F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9" name="Picture 8">
            <a:extLst>
              <a:ext uri="{FF2B5EF4-FFF2-40B4-BE49-F238E27FC236}">
                <a16:creationId xmlns:a16="http://schemas.microsoft.com/office/drawing/2014/main" id="{4D82ED02-9211-506C-59D4-9EDA54F04F69}"/>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9F127D86-F3F0-6D01-95DD-16A7282BC785}"/>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feed barley acres that were treated with phosphorus (P</a:t>
            </a:r>
            <a:r>
              <a:rPr lang="en-US" baseline="-25000" dirty="0"/>
              <a:t>2</a:t>
            </a:r>
            <a:r>
              <a:rPr lang="en-US" dirty="0"/>
              <a:t>O</a:t>
            </a:r>
            <a:r>
              <a:rPr lang="en-US" baseline="-25000" dirty="0"/>
              <a:t>5</a:t>
            </a:r>
            <a:r>
              <a:rPr lang="en-US" dirty="0"/>
              <a:t>) at an application rate that fell within each rate range. The graph on the right illustrates the cumulative % of feed barley acres that were treated with phosphorus (P</a:t>
            </a:r>
            <a:r>
              <a:rPr lang="en-US" baseline="-25000" dirty="0"/>
              <a:t>2</a:t>
            </a:r>
            <a:r>
              <a:rPr lang="en-US" dirty="0"/>
              <a:t>O</a:t>
            </a:r>
            <a:r>
              <a:rPr lang="en-US" baseline="-25000" dirty="0"/>
              <a:t>5</a:t>
            </a:r>
            <a:r>
              <a:rPr lang="en-US" dirty="0"/>
              <a:t>) at an application rate that fell within each rate range. </a:t>
            </a:r>
          </a:p>
        </p:txBody>
      </p:sp>
    </p:spTree>
    <p:extLst>
      <p:ext uri="{BB962C8B-B14F-4D97-AF65-F5344CB8AC3E}">
        <p14:creationId xmlns:p14="http://schemas.microsoft.com/office/powerpoint/2010/main" val="601323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9"/>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B23306-CDB1-8B44-8C75-4547748AEB23}"/>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a:t>
            </a:r>
            <a:r>
              <a:rPr lang="en-US" sz="2200" u="none" dirty="0"/>
              <a:t> Rate Ranges in Feed Barley - % of Volume in 2023</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phosphorus (P₂O₅) volume that was applied in feed barley within each rate range.</a:t>
            </a:r>
          </a:p>
          <a:p>
            <a:r>
              <a:rPr lang="en-US" dirty="0"/>
              <a:t>Total pounds of actual phosphorus (P₂O₅) applied was calculated based on all sources of phosphorus (P₂O₅) from all fertilizer types.</a:t>
            </a:r>
          </a:p>
        </p:txBody>
      </p:sp>
      <p:sp>
        <p:nvSpPr>
          <p:cNvPr id="15" name="TextBox 14">
            <a:extLst>
              <a:ext uri="{FF2B5EF4-FFF2-40B4-BE49-F238E27FC236}">
                <a16:creationId xmlns:a16="http://schemas.microsoft.com/office/drawing/2014/main" id="{8F03E53A-E4E0-4497-8AA3-9945EC64305F}"/>
              </a:ext>
            </a:extLst>
          </p:cNvPr>
          <p:cNvSpPr txBox="1"/>
          <p:nvPr/>
        </p:nvSpPr>
        <p:spPr>
          <a:xfrm>
            <a:off x="9781453" y="4366043"/>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68% of the P₂O₅ volume was applied between 30 – 44.9 lbs./ac.</a:t>
            </a:r>
          </a:p>
        </p:txBody>
      </p:sp>
      <p:pic>
        <p:nvPicPr>
          <p:cNvPr id="3" name="Picture 2">
            <a:extLst>
              <a:ext uri="{FF2B5EF4-FFF2-40B4-BE49-F238E27FC236}">
                <a16:creationId xmlns:a16="http://schemas.microsoft.com/office/drawing/2014/main" id="{0555208F-F8F3-EAE6-B79E-EEFE4FE6E5E7}"/>
              </a:ext>
            </a:extLst>
          </p:cNvPr>
          <p:cNvPicPr>
            <a:picLocks noChangeAspect="1"/>
          </p:cNvPicPr>
          <p:nvPr/>
        </p:nvPicPr>
        <p:blipFill>
          <a:blip r:embed="rId6"/>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9BB033A5-FA83-CE3E-DBA2-384356BC25C1}"/>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11A4E2B0-392E-3FA2-A752-49C0BD483264}"/>
              </a:ext>
            </a:extLst>
          </p:cNvPr>
          <p:cNvGraphicFramePr>
            <a:graphicFrameLocks/>
          </p:cNvGraphicFramePr>
          <p:nvPr>
            <p:extLst>
              <p:ext uri="{D42A27DB-BD31-4B8C-83A1-F6EECF244321}">
                <p14:modId xmlns:p14="http://schemas.microsoft.com/office/powerpoint/2010/main" val="356674498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9" name="Object 8">
                        <a:extLst>
                          <a:ext uri="{FF2B5EF4-FFF2-40B4-BE49-F238E27FC236}">
                            <a16:creationId xmlns:a16="http://schemas.microsoft.com/office/drawing/2014/main" id="{2C16372A-D14F-58DC-5B30-AD3F4ACBB4A8}"/>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2402366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D6C52E47-9DD4-3A45-6285-5F2479462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69" y="441686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ACF3D000-0E3A-4FC1-A5DB-2EF35CDEE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38862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5" y="262906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E8B65C9D-3F1C-C27E-AF39-59F55E30B233}"/>
              </a:ext>
            </a:extLst>
          </p:cNvPr>
          <p:cNvPicPr>
            <a:picLocks noChangeAspect="1"/>
          </p:cNvPicPr>
          <p:nvPr/>
        </p:nvPicPr>
        <p:blipFill>
          <a:blip r:embed="rId4"/>
          <a:stretch>
            <a:fillRect/>
          </a:stretch>
        </p:blipFill>
        <p:spPr>
          <a:xfrm>
            <a:off x="2653093" y="829089"/>
            <a:ext cx="8952423" cy="57551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Feed Barley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phosphorus</a:t>
            </a:r>
          </a:p>
        </p:txBody>
      </p:sp>
      <p:graphicFrame>
        <p:nvGraphicFramePr>
          <p:cNvPr id="6" name="Object 5">
            <a:extLst>
              <a:ext uri="{FF2B5EF4-FFF2-40B4-BE49-F238E27FC236}">
                <a16:creationId xmlns:a16="http://schemas.microsoft.com/office/drawing/2014/main" id="{9A9682AE-F320-C2E9-8658-0C25B8C466D7}"/>
              </a:ext>
            </a:extLst>
          </p:cNvPr>
          <p:cNvGraphicFramePr>
            <a:graphicFrameLocks/>
          </p:cNvGraphicFramePr>
          <p:nvPr>
            <p:extLst>
              <p:ext uri="{D42A27DB-BD31-4B8C-83A1-F6EECF244321}">
                <p14:modId xmlns:p14="http://schemas.microsoft.com/office/powerpoint/2010/main" val="17519812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178A5933-31FB-5B9A-6F98-4A4B22EF742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at each application timing in each year expressed in pounds of actual Phosphorus (P₂O₅) per acre.</a:t>
            </a:r>
          </a:p>
          <a:p>
            <a:r>
              <a:rPr lang="en-CA" dirty="0"/>
              <a:t>Note: Rates </a:t>
            </a:r>
            <a:r>
              <a:rPr lang="en-CA" u="sng" dirty="0"/>
              <a:t>exclude</a:t>
            </a:r>
            <a:r>
              <a:rPr lang="en-CA" dirty="0"/>
              <a:t> non-users of Phosphorus (P₂O₅).</a:t>
            </a:r>
          </a:p>
        </p:txBody>
      </p:sp>
    </p:spTree>
    <p:extLst>
      <p:ext uri="{BB962C8B-B14F-4D97-AF65-F5344CB8AC3E}">
        <p14:creationId xmlns:p14="http://schemas.microsoft.com/office/powerpoint/2010/main" val="2971168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4E0489-4D8C-B68B-6554-684A351755EF}"/>
              </a:ext>
            </a:extLst>
          </p:cNvPr>
          <p:cNvPicPr>
            <a:picLocks noChangeAspect="1"/>
          </p:cNvPicPr>
          <p:nvPr/>
        </p:nvPicPr>
        <p:blipFill>
          <a:blip r:embed="rId2"/>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Feed Barley</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8" name="EX-MOREINFO-001"/>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in each year expressed in pounds of actual Potassium (K₂O) per acre.</a:t>
            </a:r>
          </a:p>
          <a:p>
            <a:r>
              <a:rPr lang="en-CA" dirty="0"/>
              <a:t>Note: Rates include non-users of Potassium (K₂O).</a:t>
            </a:r>
          </a:p>
        </p:txBody>
      </p:sp>
      <p:graphicFrame>
        <p:nvGraphicFramePr>
          <p:cNvPr id="6" name="Object 5">
            <a:extLst>
              <a:ext uri="{FF2B5EF4-FFF2-40B4-BE49-F238E27FC236}">
                <a16:creationId xmlns:a16="http://schemas.microsoft.com/office/drawing/2014/main" id="{CE7573A1-E9D3-9E67-2815-626911DD6FB6}"/>
              </a:ext>
            </a:extLst>
          </p:cNvPr>
          <p:cNvGraphicFramePr>
            <a:graphicFrameLocks/>
          </p:cNvGraphicFramePr>
          <p:nvPr>
            <p:extLst>
              <p:ext uri="{D42A27DB-BD31-4B8C-83A1-F6EECF244321}">
                <p14:modId xmlns:p14="http://schemas.microsoft.com/office/powerpoint/2010/main" val="7209832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19BB21D4-DFF3-3A7F-6FBA-7765145E986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1" name="Rectangle 10">
            <a:hlinkClick r:id="rId9" action="ppaction://hlinksldjump"/>
            <a:extLst>
              <a:ext uri="{FF2B5EF4-FFF2-40B4-BE49-F238E27FC236}">
                <a16:creationId xmlns:a16="http://schemas.microsoft.com/office/drawing/2014/main" id="{D0219FF3-2D4F-A095-DC76-8DC7DFE7A11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2" name="TextBox 11">
            <a:extLst>
              <a:ext uri="{FF2B5EF4-FFF2-40B4-BE49-F238E27FC236}">
                <a16:creationId xmlns:a16="http://schemas.microsoft.com/office/drawing/2014/main" id="{28AA3E8D-963D-C6CC-3AF3-26AC46977F84}"/>
              </a:ext>
            </a:extLst>
          </p:cNvPr>
          <p:cNvSpPr txBox="1"/>
          <p:nvPr/>
        </p:nvSpPr>
        <p:spPr>
          <a:xfrm>
            <a:off x="8913812" y="1264779"/>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Potassium rates were slightly lower in 2023.</a:t>
            </a:r>
          </a:p>
        </p:txBody>
      </p:sp>
    </p:spTree>
    <p:extLst>
      <p:ext uri="{BB962C8B-B14F-4D97-AF65-F5344CB8AC3E}">
        <p14:creationId xmlns:p14="http://schemas.microsoft.com/office/powerpoint/2010/main" val="427168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95671B-D639-5AFB-CD64-5EBC9BAB01B8}"/>
              </a:ext>
            </a:extLst>
          </p:cNvPr>
          <p:cNvPicPr>
            <a:picLocks noChangeAspect="1"/>
          </p:cNvPicPr>
          <p:nvPr/>
        </p:nvPicPr>
        <p:blipFill>
          <a:blip r:embed="rId2"/>
          <a:stretch>
            <a:fillRect/>
          </a:stretch>
        </p:blipFill>
        <p:spPr>
          <a:xfrm>
            <a:off x="2650049" y="826044"/>
            <a:ext cx="895851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Feed Barley - Average Rate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17" name="TextBox 16">
            <a:extLst>
              <a:ext uri="{FF2B5EF4-FFF2-40B4-BE49-F238E27FC236}">
                <a16:creationId xmlns:a16="http://schemas.microsoft.com/office/drawing/2014/main" id="{71FA0D23-F961-430E-96EB-781EBD523D35}"/>
              </a:ext>
            </a:extLst>
          </p:cNvPr>
          <p:cNvSpPr txBox="1"/>
          <p:nvPr/>
        </p:nvSpPr>
        <p:spPr>
          <a:xfrm>
            <a:off x="7478096" y="1865017"/>
            <a:ext cx="141272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Small farms tend to use slightly lower K₂O rates.</a:t>
            </a:r>
          </a:p>
        </p:txBody>
      </p:sp>
      <p:sp>
        <p:nvSpPr>
          <p:cNvPr id="4" name="Rectangle 3">
            <a:hlinkClick r:id="rId7" action="ppaction://hlinksldjump"/>
            <a:extLst>
              <a:ext uri="{FF2B5EF4-FFF2-40B4-BE49-F238E27FC236}">
                <a16:creationId xmlns:a16="http://schemas.microsoft.com/office/drawing/2014/main" id="{39F69494-B789-EBDB-6562-28853B3EA1B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farm size, age and 4R familiarity, the graph illustrates the average potassium (K₂O) application rate in pounds of potassium (K₂O) per acre (including untreated feed barley acres).</a:t>
            </a:r>
          </a:p>
        </p:txBody>
      </p:sp>
      <p:pic>
        <p:nvPicPr>
          <p:cNvPr id="6" name="Picture 5">
            <a:extLst>
              <a:ext uri="{FF2B5EF4-FFF2-40B4-BE49-F238E27FC236}">
                <a16:creationId xmlns:a16="http://schemas.microsoft.com/office/drawing/2014/main" id="{D0A8B411-9EEC-99C6-74B3-CFB841AF3D1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C1CB1FA0-EBCD-CA9C-98B2-2CF785197D10}"/>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BCBA79C6-F469-51A0-AE96-BA0940649B21}"/>
              </a:ext>
            </a:extLst>
          </p:cNvPr>
          <p:cNvGraphicFramePr>
            <a:graphicFrameLocks/>
          </p:cNvGraphicFramePr>
          <p:nvPr>
            <p:extLst>
              <p:ext uri="{D42A27DB-BD31-4B8C-83A1-F6EECF244321}">
                <p14:modId xmlns:p14="http://schemas.microsoft.com/office/powerpoint/2010/main" val="417597446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3" name="Object 12">
                        <a:extLst>
                          <a:ext uri="{FF2B5EF4-FFF2-40B4-BE49-F238E27FC236}">
                            <a16:creationId xmlns:a16="http://schemas.microsoft.com/office/drawing/2014/main" id="{B1AB97CD-BDD0-8413-FE00-ED28B977362D}"/>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154375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50F6F-FFAA-1E82-61C7-4FADFCEE6C7D}"/>
              </a:ext>
            </a:extLst>
          </p:cNvPr>
          <p:cNvPicPr>
            <a:picLocks noChangeAspect="1"/>
          </p:cNvPicPr>
          <p:nvPr/>
        </p:nvPicPr>
        <p:blipFill>
          <a:blip r:embed="rId3"/>
          <a:stretch>
            <a:fillRect/>
          </a:stretch>
        </p:blipFill>
        <p:spPr>
          <a:xfrm>
            <a:off x="2657820" y="826044"/>
            <a:ext cx="894297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Feed Barley - % Growers by Timing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feed barley crop, did you apply fertilizer at each timing? – and given the options of a) Applied in fall of previous year, b) in the spring before planting, c) in the spring at planting and d) after planting/in-crop.</a:t>
            </a:r>
          </a:p>
          <a:p>
            <a:r>
              <a:rPr lang="en-CA" dirty="0"/>
              <a:t>Separately by farm size, age and 4R program familiarity, the charts illustrate the % of feed barley growers who applied fertilizer at each timing.</a:t>
            </a:r>
          </a:p>
        </p:txBody>
      </p:sp>
    </p:spTree>
    <p:extLst>
      <p:ext uri="{BB962C8B-B14F-4D97-AF65-F5344CB8AC3E}">
        <p14:creationId xmlns:p14="http://schemas.microsoft.com/office/powerpoint/2010/main" val="268816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6C1902-BAA4-429D-912B-04E7A640C3AC}"/>
              </a:ext>
            </a:extLst>
          </p:cNvPr>
          <p:cNvPicPr>
            <a:picLocks noChangeAspect="1"/>
          </p:cNvPicPr>
          <p:nvPr/>
        </p:nvPicPr>
        <p:blipFill>
          <a:blip r:embed="rId3"/>
          <a:stretch>
            <a:fillRect/>
          </a:stretch>
        </p:blipFill>
        <p:spPr>
          <a:xfrm>
            <a:off x="2653093" y="826044"/>
            <a:ext cx="89524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Feed Barley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Isosceles Triangle 15"/>
          <p:cNvSpPr/>
          <p:nvPr/>
        </p:nvSpPr>
        <p:spPr>
          <a:xfrm>
            <a:off x="6508575" y="14954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760116" y="1705201"/>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64% of feed barley acres did not receive any Potassium in 2023.</a:t>
            </a:r>
          </a:p>
        </p:txBody>
      </p:sp>
      <p:sp>
        <p:nvSpPr>
          <p:cNvPr id="22" name="Rectangle 21">
            <a:hlinkClick r:id="rId7" action="ppaction://hlinksldjump"/>
            <a:extLst>
              <a:ext uri="{FF2B5EF4-FFF2-40B4-BE49-F238E27FC236}">
                <a16:creationId xmlns:a16="http://schemas.microsoft.com/office/drawing/2014/main" id="{2D09E3A4-5A45-4486-89B8-CA4D232EC5F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DBF89CA9-396E-C729-0EC1-18A031C73B15}"/>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16FE6217-77FA-66D8-4732-7AB514F51A21}"/>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feed barley acres that were treated with potassium (K</a:t>
            </a:r>
            <a:r>
              <a:rPr lang="en-US" baseline="-25000" dirty="0"/>
              <a:t>2</a:t>
            </a:r>
            <a:r>
              <a:rPr lang="en-US" dirty="0"/>
              <a:t>O) at an application rate that fell within each rate range. The graph on the right illustrates the cumulative % of feed barley acres that were treated with potassium (K</a:t>
            </a:r>
            <a:r>
              <a:rPr lang="en-US" baseline="-25000" dirty="0"/>
              <a:t>2</a:t>
            </a:r>
            <a:r>
              <a:rPr lang="en-US" dirty="0"/>
              <a:t>O) at an application rate that fell within each rate range. </a:t>
            </a:r>
          </a:p>
        </p:txBody>
      </p:sp>
    </p:spTree>
    <p:extLst>
      <p:ext uri="{BB962C8B-B14F-4D97-AF65-F5344CB8AC3E}">
        <p14:creationId xmlns:p14="http://schemas.microsoft.com/office/powerpoint/2010/main" val="139214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9AA2CD-9609-44E2-6E2C-4E4DB1BADAF6}"/>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Rate Ranges in Feed Barley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a:extLst>
              <a:ext uri="{FF2B5EF4-FFF2-40B4-BE49-F238E27FC236}">
                <a16:creationId xmlns:a16="http://schemas.microsoft.com/office/drawing/2014/main" id="{EA845C35-636B-4568-A76F-7DA2238641B8}"/>
              </a:ext>
            </a:extLst>
          </p:cNvPr>
          <p:cNvSpPr txBox="1"/>
          <p:nvPr/>
        </p:nvSpPr>
        <p:spPr>
          <a:xfrm>
            <a:off x="7847012" y="3460021"/>
            <a:ext cx="1946565"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Half of the potassium volume applied in feed barley was applied at a rate of 20 to 24.9 </a:t>
            </a:r>
            <a:r>
              <a:rPr lang="en-US" sz="1000" dirty="0" err="1"/>
              <a:t>lbs</a:t>
            </a:r>
            <a:r>
              <a:rPr lang="en-US" sz="1000" dirty="0"/>
              <a:t>/ac </a:t>
            </a:r>
          </a:p>
        </p:txBody>
      </p:sp>
      <p:pic>
        <p:nvPicPr>
          <p:cNvPr id="3" name="Picture 2">
            <a:extLst>
              <a:ext uri="{FF2B5EF4-FFF2-40B4-BE49-F238E27FC236}">
                <a16:creationId xmlns:a16="http://schemas.microsoft.com/office/drawing/2014/main" id="{44778834-0B61-E317-DF73-85636B91F6BB}"/>
              </a:ext>
            </a:extLst>
          </p:cNvPr>
          <p:cNvPicPr>
            <a:picLocks noChangeAspect="1"/>
          </p:cNvPicPr>
          <p:nvPr/>
        </p:nvPicPr>
        <p:blipFill>
          <a:blip r:embed="rId7"/>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1671E21C-CB9C-5F68-306B-30A35F80BAEA}"/>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E23CAADB-6EAF-4FB6-081A-8B7783FD0764}"/>
              </a:ext>
            </a:extLst>
          </p:cNvPr>
          <p:cNvGraphicFramePr>
            <a:graphicFrameLocks/>
          </p:cNvGraphicFramePr>
          <p:nvPr>
            <p:extLst>
              <p:ext uri="{D42A27DB-BD31-4B8C-83A1-F6EECF244321}">
                <p14:modId xmlns:p14="http://schemas.microsoft.com/office/powerpoint/2010/main" val="66881084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9" name="Object 8">
                        <a:extLst>
                          <a:ext uri="{FF2B5EF4-FFF2-40B4-BE49-F238E27FC236}">
                            <a16:creationId xmlns:a16="http://schemas.microsoft.com/office/drawing/2014/main" id="{2C16372A-D14F-58DC-5B30-AD3F4ACBB4A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potassium (K₂O) volume that was applied in feed barley within each rate range.</a:t>
            </a:r>
          </a:p>
          <a:p>
            <a:r>
              <a:rPr lang="en-US"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4169868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6E07C2B8-AB8F-599B-3EA6-A6526FFE6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69" y="442601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16" y="387513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191" y="261823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595A0FD0-39FC-6C15-235B-617AABD257E8}"/>
              </a:ext>
            </a:extLst>
          </p:cNvPr>
          <p:cNvPicPr>
            <a:picLocks noChangeAspect="1"/>
          </p:cNvPicPr>
          <p:nvPr/>
        </p:nvPicPr>
        <p:blipFill>
          <a:blip r:embed="rId4"/>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Feed Barley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potassium</a:t>
            </a:r>
          </a:p>
        </p:txBody>
      </p:sp>
      <p:graphicFrame>
        <p:nvGraphicFramePr>
          <p:cNvPr id="14" name="Object 13">
            <a:extLst>
              <a:ext uri="{FF2B5EF4-FFF2-40B4-BE49-F238E27FC236}">
                <a16:creationId xmlns:a16="http://schemas.microsoft.com/office/drawing/2014/main" id="{6676B200-2D2D-DEC8-D14C-C69352832E56}"/>
              </a:ext>
            </a:extLst>
          </p:cNvPr>
          <p:cNvGraphicFramePr>
            <a:graphicFrameLocks/>
          </p:cNvGraphicFramePr>
          <p:nvPr>
            <p:extLst>
              <p:ext uri="{D42A27DB-BD31-4B8C-83A1-F6EECF244321}">
                <p14:modId xmlns:p14="http://schemas.microsoft.com/office/powerpoint/2010/main" val="201931719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178A5933-31FB-5B9A-6F98-4A4B22EF742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at each application timing in each year expressed in pounds of actual Potassium (K₂O) per acre.</a:t>
            </a:r>
          </a:p>
          <a:p>
            <a:r>
              <a:rPr lang="en-CA" dirty="0"/>
              <a:t>Note: Rates exclude non-users of Potassium (K₂O).</a:t>
            </a:r>
          </a:p>
        </p:txBody>
      </p:sp>
    </p:spTree>
    <p:extLst>
      <p:ext uri="{BB962C8B-B14F-4D97-AF65-F5344CB8AC3E}">
        <p14:creationId xmlns:p14="http://schemas.microsoft.com/office/powerpoint/2010/main" val="3101570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03B98-F6EC-7F85-0801-348A05846627}"/>
              </a:ext>
            </a:extLst>
          </p:cNvPr>
          <p:cNvPicPr>
            <a:picLocks noChangeAspect="1"/>
          </p:cNvPicPr>
          <p:nvPr/>
        </p:nvPicPr>
        <p:blipFill>
          <a:blip r:embed="rId2"/>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Feed Barley</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8" name="EX-MOREINFO-001"/>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in each year expressed in pounds of actual Sulphur per acre.</a:t>
            </a:r>
          </a:p>
          <a:p>
            <a:r>
              <a:rPr lang="en-CA" dirty="0"/>
              <a:t>Note: Rates include non-users of Sulphur.</a:t>
            </a:r>
            <a:endParaRPr lang="en-US" dirty="0"/>
          </a:p>
        </p:txBody>
      </p:sp>
      <p:graphicFrame>
        <p:nvGraphicFramePr>
          <p:cNvPr id="6" name="Object 5">
            <a:extLst>
              <a:ext uri="{FF2B5EF4-FFF2-40B4-BE49-F238E27FC236}">
                <a16:creationId xmlns:a16="http://schemas.microsoft.com/office/drawing/2014/main" id="{4A51EE17-7350-88F5-394F-DEB188B4BB0D}"/>
              </a:ext>
            </a:extLst>
          </p:cNvPr>
          <p:cNvGraphicFramePr>
            <a:graphicFrameLocks/>
          </p:cNvGraphicFramePr>
          <p:nvPr>
            <p:extLst>
              <p:ext uri="{D42A27DB-BD31-4B8C-83A1-F6EECF244321}">
                <p14:modId xmlns:p14="http://schemas.microsoft.com/office/powerpoint/2010/main" val="426043843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3" name="Object 2">
                        <a:extLst>
                          <a:ext uri="{FF2B5EF4-FFF2-40B4-BE49-F238E27FC236}">
                            <a16:creationId xmlns:a16="http://schemas.microsoft.com/office/drawing/2014/main" id="{19BB21D4-DFF3-3A7F-6FBA-7765145E9862}"/>
                          </a:ext>
                        </a:extLst>
                      </p:cNvPr>
                      <p:cNvPicPr/>
                      <p:nvPr/>
                    </p:nvPicPr>
                    <p:blipFill>
                      <a:blip r:embed="rId7"/>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9" name="Rectangle 8">
            <a:hlinkClick r:id="rId8" action="ppaction://hlinksldjump"/>
            <a:extLst>
              <a:ext uri="{FF2B5EF4-FFF2-40B4-BE49-F238E27FC236}">
                <a16:creationId xmlns:a16="http://schemas.microsoft.com/office/drawing/2014/main" id="{CD16BAF2-C42B-2688-F2AE-FE5313EB52D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4" name="TextBox 3">
            <a:extLst>
              <a:ext uri="{FF2B5EF4-FFF2-40B4-BE49-F238E27FC236}">
                <a16:creationId xmlns:a16="http://schemas.microsoft.com/office/drawing/2014/main" id="{1E4986EB-B990-6CBD-D624-A818E8F34E19}"/>
              </a:ext>
            </a:extLst>
          </p:cNvPr>
          <p:cNvSpPr txBox="1"/>
          <p:nvPr/>
        </p:nvSpPr>
        <p:spPr>
          <a:xfrm>
            <a:off x="8913812" y="3320926"/>
            <a:ext cx="13995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Sulphur rates were lower in 2023.</a:t>
            </a:r>
          </a:p>
        </p:txBody>
      </p:sp>
    </p:spTree>
    <p:extLst>
      <p:ext uri="{BB962C8B-B14F-4D97-AF65-F5344CB8AC3E}">
        <p14:creationId xmlns:p14="http://schemas.microsoft.com/office/powerpoint/2010/main" val="2558934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AF9F5B-0CE1-7FC4-4A72-8C4F741C455A}"/>
              </a:ext>
            </a:extLst>
          </p:cNvPr>
          <p:cNvPicPr>
            <a:picLocks noChangeAspect="1"/>
          </p:cNvPicPr>
          <p:nvPr/>
        </p:nvPicPr>
        <p:blipFill>
          <a:blip r:embed="rId2"/>
          <a:stretch>
            <a:fillRect/>
          </a:stretch>
        </p:blipFill>
        <p:spPr>
          <a:xfrm>
            <a:off x="2650049" y="826044"/>
            <a:ext cx="895851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Feed Barley - Average Rate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4" name="Rectangle 3">
            <a:hlinkClick r:id="rId7" action="ppaction://hlinksldjump"/>
            <a:extLst>
              <a:ext uri="{FF2B5EF4-FFF2-40B4-BE49-F238E27FC236}">
                <a16:creationId xmlns:a16="http://schemas.microsoft.com/office/drawing/2014/main" id="{DE064993-1781-A9E1-FF34-23E6F390D08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by farm size, age and 4R familiarity, the graph illustrates the average sulphur application rate in pounds of sulphur per acre (including untreated feed barley acres).</a:t>
            </a:r>
          </a:p>
        </p:txBody>
      </p:sp>
      <p:pic>
        <p:nvPicPr>
          <p:cNvPr id="6" name="Picture 5">
            <a:extLst>
              <a:ext uri="{FF2B5EF4-FFF2-40B4-BE49-F238E27FC236}">
                <a16:creationId xmlns:a16="http://schemas.microsoft.com/office/drawing/2014/main" id="{3D76AE4E-5502-7BF9-9DBB-64019D9CB564}"/>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8A1DA46E-16C1-E285-F7B2-4F962A5A20A3}"/>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809181EA-4B81-3305-7070-0E6CFEB5D60E}"/>
              </a:ext>
            </a:extLst>
          </p:cNvPr>
          <p:cNvGraphicFramePr>
            <a:graphicFrameLocks/>
          </p:cNvGraphicFramePr>
          <p:nvPr>
            <p:extLst>
              <p:ext uri="{D42A27DB-BD31-4B8C-83A1-F6EECF244321}">
                <p14:modId xmlns:p14="http://schemas.microsoft.com/office/powerpoint/2010/main" val="79877339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3" name="Object 12">
                        <a:extLst>
                          <a:ext uri="{FF2B5EF4-FFF2-40B4-BE49-F238E27FC236}">
                            <a16:creationId xmlns:a16="http://schemas.microsoft.com/office/drawing/2014/main" id="{B1AB97CD-BDD0-8413-FE00-ED28B977362D}"/>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4013220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CFCC09-CD6B-8046-0265-677D81126D68}"/>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Feed Barley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4" name="Rectangle 13">
            <a:hlinkClick r:id="rId7" action="ppaction://hlinksldjump"/>
            <a:extLst>
              <a:ext uri="{FF2B5EF4-FFF2-40B4-BE49-F238E27FC236}">
                <a16:creationId xmlns:a16="http://schemas.microsoft.com/office/drawing/2014/main" id="{F6E3DC71-8A19-40C9-A5D7-798FF80E173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Feed Barley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3069B51E-1D14-AC45-D9B4-4CA6B5358509}"/>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7E62AC48-6347-1846-0A2C-B9F8C8305E6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4" name="Isosceles Triangle 3">
            <a:extLst>
              <a:ext uri="{FF2B5EF4-FFF2-40B4-BE49-F238E27FC236}">
                <a16:creationId xmlns:a16="http://schemas.microsoft.com/office/drawing/2014/main" id="{8F738CB9-E8E2-9638-DE54-CEF021F46663}"/>
              </a:ext>
            </a:extLst>
          </p:cNvPr>
          <p:cNvSpPr/>
          <p:nvPr/>
        </p:nvSpPr>
        <p:spPr>
          <a:xfrm>
            <a:off x="6898582" y="158847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9" name="TextBox 8">
            <a:extLst>
              <a:ext uri="{FF2B5EF4-FFF2-40B4-BE49-F238E27FC236}">
                <a16:creationId xmlns:a16="http://schemas.microsoft.com/office/drawing/2014/main" id="{968B3557-5C90-E41C-735C-5FD5F9457A6A}"/>
              </a:ext>
            </a:extLst>
          </p:cNvPr>
          <p:cNvSpPr txBox="1"/>
          <p:nvPr/>
        </p:nvSpPr>
        <p:spPr>
          <a:xfrm>
            <a:off x="6094412" y="1798179"/>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74% of feed barley acres did not receive any Sulphur in 2023.</a:t>
            </a:r>
          </a:p>
        </p:txBody>
      </p:sp>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feed barley acres that were treated with sulphur at an application rate that fell within each rate range. The graph on the right illustrates the cumulative % of feed barley acres that were treated with sulphur at an application rate that fell within each rate range. </a:t>
            </a:r>
          </a:p>
        </p:txBody>
      </p:sp>
    </p:spTree>
    <p:extLst>
      <p:ext uri="{BB962C8B-B14F-4D97-AF65-F5344CB8AC3E}">
        <p14:creationId xmlns:p14="http://schemas.microsoft.com/office/powerpoint/2010/main" val="1380925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D61617-0019-AC67-C796-3729F0DE1216}"/>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Rate Ranges in Feed Barley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TextBox 14">
            <a:extLst>
              <a:ext uri="{FF2B5EF4-FFF2-40B4-BE49-F238E27FC236}">
                <a16:creationId xmlns:a16="http://schemas.microsoft.com/office/drawing/2014/main" id="{8094CB7C-B4BF-4882-A92F-1E1709336F02}"/>
              </a:ext>
            </a:extLst>
          </p:cNvPr>
          <p:cNvSpPr txBox="1"/>
          <p:nvPr/>
        </p:nvSpPr>
        <p:spPr>
          <a:xfrm>
            <a:off x="6780212" y="3711318"/>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69% of the S volume was applied between 10 – 24.9 lbs./ac.</a:t>
            </a:r>
          </a:p>
        </p:txBody>
      </p:sp>
      <p:pic>
        <p:nvPicPr>
          <p:cNvPr id="4" name="Picture 3">
            <a:extLst>
              <a:ext uri="{FF2B5EF4-FFF2-40B4-BE49-F238E27FC236}">
                <a16:creationId xmlns:a16="http://schemas.microsoft.com/office/drawing/2014/main" id="{E8D32EDE-86F7-1DC2-3056-60861EFCC2E4}"/>
              </a:ext>
            </a:extLst>
          </p:cNvPr>
          <p:cNvPicPr>
            <a:picLocks noChangeAspect="1"/>
          </p:cNvPicPr>
          <p:nvPr/>
        </p:nvPicPr>
        <p:blipFill>
          <a:blip r:embed="rId7"/>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EA2C8B55-0579-1DCA-3971-7B9270942524}"/>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BA3AA5E4-5166-4C03-70CE-AEE6DFFDD6D0}"/>
              </a:ext>
            </a:extLst>
          </p:cNvPr>
          <p:cNvGraphicFramePr>
            <a:graphicFrameLocks/>
          </p:cNvGraphicFramePr>
          <p:nvPr>
            <p:extLst>
              <p:ext uri="{D42A27DB-BD31-4B8C-83A1-F6EECF244321}">
                <p14:modId xmlns:p14="http://schemas.microsoft.com/office/powerpoint/2010/main" val="26444761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9" name="Object 8">
                        <a:extLst>
                          <a:ext uri="{FF2B5EF4-FFF2-40B4-BE49-F238E27FC236}">
                            <a16:creationId xmlns:a16="http://schemas.microsoft.com/office/drawing/2014/main" id="{2C16372A-D14F-58DC-5B30-AD3F4ACBB4A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sulphur volume that was applied in feed barley within each rate range.</a:t>
            </a:r>
          </a:p>
          <a:p>
            <a:r>
              <a:rPr lang="en-CA" dirty="0"/>
              <a:t>Total pounds of actual sulphur applied was calculated based on all sources of sulphur nutrient from all fertilizer types.</a:t>
            </a:r>
          </a:p>
        </p:txBody>
      </p:sp>
    </p:spTree>
    <p:extLst>
      <p:ext uri="{BB962C8B-B14F-4D97-AF65-F5344CB8AC3E}">
        <p14:creationId xmlns:p14="http://schemas.microsoft.com/office/powerpoint/2010/main" val="3293345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6DDC0A7A-DC50-58EE-CDFC-1E7013239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69" y="315163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DBD9C0F8-3113-994E-8C2A-A0E78D784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69" y="44196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49E1CCD7-B2C1-43A2-943C-8B7356F89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387769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166" y="263042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C070B77D-01E5-364F-7D73-9333E29D1DD1}"/>
              </a:ext>
            </a:extLst>
          </p:cNvPr>
          <p:cNvPicPr>
            <a:picLocks noChangeAspect="1"/>
          </p:cNvPicPr>
          <p:nvPr/>
        </p:nvPicPr>
        <p:blipFill>
          <a:blip r:embed="rId4"/>
          <a:stretch>
            <a:fillRect/>
          </a:stretch>
        </p:blipFill>
        <p:spPr>
          <a:xfrm>
            <a:off x="2651405" y="826044"/>
            <a:ext cx="895580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Feed Barley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sulphur</a:t>
            </a:r>
          </a:p>
        </p:txBody>
      </p:sp>
      <p:graphicFrame>
        <p:nvGraphicFramePr>
          <p:cNvPr id="9" name="Object 8">
            <a:extLst>
              <a:ext uri="{FF2B5EF4-FFF2-40B4-BE49-F238E27FC236}">
                <a16:creationId xmlns:a16="http://schemas.microsoft.com/office/drawing/2014/main" id="{1367A275-C272-7947-BDAA-1660C488E79F}"/>
              </a:ext>
            </a:extLst>
          </p:cNvPr>
          <p:cNvGraphicFramePr>
            <a:graphicFrameLocks/>
          </p:cNvGraphicFramePr>
          <p:nvPr>
            <p:extLst>
              <p:ext uri="{D42A27DB-BD31-4B8C-83A1-F6EECF244321}">
                <p14:modId xmlns:p14="http://schemas.microsoft.com/office/powerpoint/2010/main" val="274524202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178A5933-31FB-5B9A-6F98-4A4B22EF742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at each application timing in each year expressed in pounds of actual Sulphur per acre.</a:t>
            </a:r>
          </a:p>
          <a:p>
            <a:r>
              <a:rPr lang="en-CA" dirty="0"/>
              <a:t>Note: Rates exclude non-users of Sulphur.</a:t>
            </a:r>
          </a:p>
        </p:txBody>
      </p:sp>
    </p:spTree>
    <p:extLst>
      <p:ext uri="{BB962C8B-B14F-4D97-AF65-F5344CB8AC3E}">
        <p14:creationId xmlns:p14="http://schemas.microsoft.com/office/powerpoint/2010/main" val="3255245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0A838-4838-4F21-8B93-E42290A1743B}"/>
              </a:ext>
            </a:extLst>
          </p:cNvPr>
          <p:cNvPicPr>
            <a:picLocks noChangeAspect="1"/>
          </p:cNvPicPr>
          <p:nvPr/>
        </p:nvPicPr>
        <p:blipFill>
          <a:blip r:embed="rId3"/>
          <a:stretch>
            <a:fillRect/>
          </a:stretch>
        </p:blipFill>
        <p:spPr>
          <a:xfrm>
            <a:off x="3806696" y="1417407"/>
            <a:ext cx="6645216" cy="457849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Fertilizer Program in Feed Barley</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4722812" y="3810000"/>
            <a:ext cx="207325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Most feed barley growers use the same program for all fields. </a:t>
            </a:r>
          </a:p>
        </p:txBody>
      </p:sp>
      <p:graphicFrame>
        <p:nvGraphicFramePr>
          <p:cNvPr id="11" name="Object 10">
            <a:extLst>
              <a:ext uri="{FF2B5EF4-FFF2-40B4-BE49-F238E27FC236}">
                <a16:creationId xmlns:a16="http://schemas.microsoft.com/office/drawing/2014/main" id="{7189DAB3-AE47-668B-676B-8484068F59C4}"/>
              </a:ext>
            </a:extLst>
          </p:cNvPr>
          <p:cNvGraphicFramePr>
            <a:graphicFrameLocks/>
          </p:cNvGraphicFramePr>
          <p:nvPr>
            <p:extLst>
              <p:ext uri="{D42A27DB-BD31-4B8C-83A1-F6EECF244321}">
                <p14:modId xmlns:p14="http://schemas.microsoft.com/office/powerpoint/2010/main" val="305056591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feed barley crop, did you: a) use variable rate technology based on prescription maps on all of your feed barley acres, b) use variable rate technology based on prescription maps on some of your feed barley acres, c) tailor your fertilizer program on a field-by-field basis or d) use exactly the same fertilizer program for all feed barley fields on the farm?</a:t>
            </a:r>
          </a:p>
          <a:p>
            <a:r>
              <a:rPr lang="en-CA" dirty="0"/>
              <a:t>The graph illustrates the % of feed barley growers who followed each fertilizer program in their 2023 feed barley crop.</a:t>
            </a:r>
          </a:p>
        </p:txBody>
      </p:sp>
    </p:spTree>
    <p:extLst>
      <p:ext uri="{BB962C8B-B14F-4D97-AF65-F5344CB8AC3E}">
        <p14:creationId xmlns:p14="http://schemas.microsoft.com/office/powerpoint/2010/main" val="216779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CF269B-F291-1CF9-0F3A-02B6103131B7}"/>
              </a:ext>
            </a:extLst>
          </p:cNvPr>
          <p:cNvPicPr>
            <a:picLocks noChangeAspect="1"/>
          </p:cNvPicPr>
          <p:nvPr/>
        </p:nvPicPr>
        <p:blipFill>
          <a:blip r:embed="rId3"/>
          <a:stretch>
            <a:fillRect/>
          </a:stretch>
        </p:blipFill>
        <p:spPr>
          <a:xfrm>
            <a:off x="2662537" y="826044"/>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Trend in Fertilizer Program in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a:extLst>
              <a:ext uri="{FF2B5EF4-FFF2-40B4-BE49-F238E27FC236}">
                <a16:creationId xmlns:a16="http://schemas.microsoft.com/office/drawing/2014/main" id="{B834731C-0EDD-BA38-6327-0EFC438BE4B7}"/>
              </a:ext>
            </a:extLst>
          </p:cNvPr>
          <p:cNvSpPr txBox="1"/>
          <p:nvPr/>
        </p:nvSpPr>
        <p:spPr>
          <a:xfrm>
            <a:off x="9371012" y="4267200"/>
            <a:ext cx="2073257"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In 2023, fewer growers were tailoring programs by field, and more were using the same program for all fields.</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feed barley crop, did you: a) use variable rate technology based on prescription maps on all of your feed barley acres, b) use variable rate technology based on prescription maps on some of your feed barley acres, c) tailor your fertilizer program on a field-by-field basis or d) use exactly the same fertilizer program for all feed barley fields on the farm?</a:t>
            </a:r>
          </a:p>
          <a:p>
            <a:r>
              <a:rPr lang="en-CA" dirty="0"/>
              <a:t>The graph illustrates the % of feed barley growers who followed each fertilizer program in their feed barley crop in each year.</a:t>
            </a:r>
          </a:p>
        </p:txBody>
      </p:sp>
    </p:spTree>
    <p:extLst>
      <p:ext uri="{BB962C8B-B14F-4D97-AF65-F5344CB8AC3E}">
        <p14:creationId xmlns:p14="http://schemas.microsoft.com/office/powerpoint/2010/main" val="1806173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3DD57-EA84-62A4-CBA8-257D6987EEFF}"/>
              </a:ext>
            </a:extLst>
          </p:cNvPr>
          <p:cNvPicPr>
            <a:picLocks noChangeAspect="1"/>
          </p:cNvPicPr>
          <p:nvPr/>
        </p:nvPicPr>
        <p:blipFill>
          <a:blip r:embed="rId3"/>
          <a:stretch>
            <a:fillRect/>
          </a:stretch>
        </p:blipFill>
        <p:spPr>
          <a:xfrm>
            <a:off x="2569357" y="1015272"/>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Feed Barley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feed barley crop, did you apply </a:t>
            </a:r>
            <a:r>
              <a:rPr lang="en-CA" dirty="0"/>
              <a:t>manure </a:t>
            </a:r>
            <a:r>
              <a:rPr kumimoji="0" lang="en-CA" sz="1050" b="0" i="0" u="none" strike="noStrike" kern="1200" cap="none" spc="0" normalizeH="0" baseline="0" noProof="0" dirty="0">
                <a:ln>
                  <a:noFill/>
                </a:ln>
                <a:solidFill>
                  <a:srgbClr val="201B1A"/>
                </a:solidFill>
                <a:effectLst/>
                <a:uLnTx/>
                <a:uFillTx/>
                <a:latin typeface="Calibri"/>
                <a:ea typeface="+mn-ea"/>
                <a:cs typeface="+mn-cs"/>
              </a:rPr>
              <a:t>at each timing? – and given the options of a) Applied in fall of previous year, b) in the spring before planting, c) in the spring at planting and d) after planting/in-crop.</a:t>
            </a:r>
          </a:p>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respondents who applied </a:t>
            </a:r>
            <a:r>
              <a:rPr lang="en-CA" dirty="0"/>
              <a:t>manure </a:t>
            </a:r>
            <a:r>
              <a:rPr kumimoji="0" lang="en-CA" sz="1050" b="0" i="0" u="none" strike="noStrike" kern="1200" cap="none" spc="0" normalizeH="0" baseline="0" noProof="0" dirty="0">
                <a:ln>
                  <a:noFill/>
                </a:ln>
                <a:solidFill>
                  <a:srgbClr val="201B1A"/>
                </a:solidFill>
                <a:effectLst/>
                <a:uLnTx/>
                <a:uFillTx/>
                <a:latin typeface="Calibri"/>
                <a:ea typeface="+mn-ea"/>
                <a:cs typeface="+mn-cs"/>
              </a:rPr>
              <a:t>at each timing.</a:t>
            </a:r>
          </a:p>
        </p:txBody>
      </p:sp>
    </p:spTree>
    <p:extLst>
      <p:ext uri="{BB962C8B-B14F-4D97-AF65-F5344CB8AC3E}">
        <p14:creationId xmlns:p14="http://schemas.microsoft.com/office/powerpoint/2010/main" val="1918783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4DDB4B-78E1-2A78-2DE1-3F3DEF00142E}"/>
              </a:ext>
            </a:extLst>
          </p:cNvPr>
          <p:cNvPicPr>
            <a:picLocks noChangeAspect="1"/>
          </p:cNvPicPr>
          <p:nvPr/>
        </p:nvPicPr>
        <p:blipFill>
          <a:blip r:embed="rId3"/>
          <a:stretch>
            <a:fillRect/>
          </a:stretch>
        </p:blipFill>
        <p:spPr>
          <a:xfrm>
            <a:off x="2653087" y="822996"/>
            <a:ext cx="8952435" cy="576731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Program in Feed Barley - by Sub-Group</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3" name="TextBox 2">
            <a:extLst>
              <a:ext uri="{FF2B5EF4-FFF2-40B4-BE49-F238E27FC236}">
                <a16:creationId xmlns:a16="http://schemas.microsoft.com/office/drawing/2014/main" id="{59868647-2E5B-73AE-9B46-523849287E32}"/>
              </a:ext>
            </a:extLst>
          </p:cNvPr>
          <p:cNvSpPr txBox="1"/>
          <p:nvPr/>
        </p:nvSpPr>
        <p:spPr>
          <a:xfrm>
            <a:off x="7618412" y="2057400"/>
            <a:ext cx="1371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growers were more likely to tailor their program field by field.</a:t>
            </a:r>
          </a:p>
        </p:txBody>
      </p:sp>
      <p:sp>
        <p:nvSpPr>
          <p:cNvPr id="4" name="TextBox 3">
            <a:extLst>
              <a:ext uri="{FF2B5EF4-FFF2-40B4-BE49-F238E27FC236}">
                <a16:creationId xmlns:a16="http://schemas.microsoft.com/office/drawing/2014/main" id="{A286C158-AA22-5EFC-02C9-F009757D7B75}"/>
              </a:ext>
            </a:extLst>
          </p:cNvPr>
          <p:cNvSpPr txBox="1"/>
          <p:nvPr/>
        </p:nvSpPr>
        <p:spPr>
          <a:xfrm>
            <a:off x="10437813" y="4687997"/>
            <a:ext cx="175101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Those who are very familiar with 4R were less likely to use the same program for all their fields.</a:t>
            </a:r>
          </a:p>
        </p:txBody>
      </p:sp>
      <p:sp>
        <p:nvSpPr>
          <p:cNvPr id="8" name="MoreInfo"/>
          <p:cNvSpPr txBox="1"/>
          <p:nvPr>
            <p:custDataLst>
              <p:tags r:id="rId1"/>
            </p:custDataLst>
          </p:nvPr>
        </p:nvSpPr>
        <p:spPr>
          <a:xfrm>
            <a:off x="2165063" y="6955572"/>
            <a:ext cx="5577840" cy="187743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fertilizer application on your 2023 feed barley crop, did you: a) use variable rate technology based on prescription maps on all of your feed barley acres, b) use variable rate technology based on prescription maps on some of your feed barley acres, c) tailor your fertilizer program on a field-by-field basis or d) use exactly the same fertilizer program for all feed barley fields on the farm?</a:t>
            </a:r>
          </a:p>
          <a:p>
            <a:r>
              <a:rPr lang="en-US" dirty="0"/>
              <a:t>Separately by farm size, age and 4R familiarity, the graph on the left illustrates the % of feed barley growers who used variable rates on some or all of their feed barley fields.  The graph in the middle illustrates the % of feed barley growers who tailored their fertilizer program on a field-by-field basis.  The graph on the right illustrates the % of feed barley growers who used the same fertilizer program on all of their feed barley fields.</a:t>
            </a:r>
          </a:p>
        </p:txBody>
      </p:sp>
    </p:spTree>
    <p:extLst>
      <p:ext uri="{BB962C8B-B14F-4D97-AF65-F5344CB8AC3E}">
        <p14:creationId xmlns:p14="http://schemas.microsoft.com/office/powerpoint/2010/main" val="4116660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12F0192-9BCF-BD03-89DF-1B06DDEBB76E}"/>
              </a:ext>
            </a:extLst>
          </p:cNvPr>
          <p:cNvPicPr>
            <a:picLocks noChangeAspect="1"/>
          </p:cNvPicPr>
          <p:nvPr/>
        </p:nvPicPr>
        <p:blipFill>
          <a:blip r:embed="rId3"/>
          <a:stretch>
            <a:fillRect/>
          </a:stretch>
        </p:blipFill>
        <p:spPr>
          <a:xfrm>
            <a:off x="2651402" y="828002"/>
            <a:ext cx="8955805"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Variable Rates by Fertilizer Type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graphicFrame>
        <p:nvGraphicFramePr>
          <p:cNvPr id="3" name="Object 2">
            <a:extLst>
              <a:ext uri="{FF2B5EF4-FFF2-40B4-BE49-F238E27FC236}">
                <a16:creationId xmlns:a16="http://schemas.microsoft.com/office/drawing/2014/main" id="{6C14A231-41B6-00BF-4C5E-E11A89A7F0F8}"/>
              </a:ext>
            </a:extLst>
          </p:cNvPr>
          <p:cNvGraphicFramePr>
            <a:graphicFrameLocks/>
          </p:cNvGraphicFramePr>
          <p:nvPr>
            <p:extLst>
              <p:ext uri="{D42A27DB-BD31-4B8C-83A1-F6EECF244321}">
                <p14:modId xmlns:p14="http://schemas.microsoft.com/office/powerpoint/2010/main" val="347253424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Users of each fertilizer type who used variable rates on some or all of their fields were asked: "For which of the following fertilizer types/blends did you use variable rates?"</a:t>
            </a:r>
          </a:p>
          <a:p>
            <a:pPr lvl="0"/>
            <a:r>
              <a:rPr lang="en-US" dirty="0"/>
              <a:t>The chart illustrates the % of users of each fertilizer type who used variable rates when they applied that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88790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E5F139-4BC7-00A7-F5D2-A1B193178177}"/>
              </a:ext>
            </a:extLst>
          </p:cNvPr>
          <p:cNvPicPr>
            <a:picLocks noChangeAspect="1"/>
          </p:cNvPicPr>
          <p:nvPr/>
        </p:nvPicPr>
        <p:blipFill>
          <a:blip r:embed="rId3"/>
          <a:stretch>
            <a:fillRect/>
          </a:stretch>
        </p:blipFill>
        <p:spPr>
          <a:xfrm>
            <a:off x="2660860" y="828002"/>
            <a:ext cx="8936890" cy="575730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Consistency Criteria for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3" name="TextBox 2">
            <a:extLst>
              <a:ext uri="{FF2B5EF4-FFF2-40B4-BE49-F238E27FC236}">
                <a16:creationId xmlns:a16="http://schemas.microsoft.com/office/drawing/2014/main" id="{1E7C15BA-A644-4A98-9993-A0B7CC0A99E9}"/>
              </a:ext>
            </a:extLst>
          </p:cNvPr>
          <p:cNvSpPr txBox="1"/>
          <p:nvPr/>
        </p:nvSpPr>
        <p:spPr>
          <a:xfrm>
            <a:off x="600239" y="4114800"/>
            <a:ext cx="818894" cy="282129"/>
          </a:xfrm>
          <a:prstGeom prst="rect">
            <a:avLst/>
          </a:prstGeom>
          <a:solidFill>
            <a:schemeClr val="bg2"/>
          </a:solidFill>
          <a:effectLst>
            <a:outerShdw blurRad="50800" dist="38100" dir="2700000" algn="tl" rotWithShape="0">
              <a:prstClr val="black">
                <a:alpha val="20000"/>
              </a:prstClr>
            </a:outerShdw>
          </a:effectLst>
        </p:spPr>
        <p:txBody>
          <a:bodyPr wrap="square" lIns="0" tIns="0" rIns="0" bIns="0" rtlCol="0" anchor="ctr" anchorCtr="0">
            <a:spAutoFit/>
          </a:bodyPr>
          <a:lstStyle/>
          <a:p>
            <a:pPr algn="ctr">
              <a:lnSpc>
                <a:spcPts val="1085"/>
              </a:lnSpc>
            </a:pPr>
            <a:r>
              <a:rPr lang="en-CA" sz="1000" b="1" dirty="0"/>
              <a:t>CONSISTENCY CRITERIA</a:t>
            </a:r>
          </a:p>
        </p:txBody>
      </p:sp>
      <p:pic>
        <p:nvPicPr>
          <p:cNvPr id="28" name="Picture 27" descr="Asset 7.png">
            <a:extLst>
              <a:ext uri="{FF2B5EF4-FFF2-40B4-BE49-F238E27FC236}">
                <a16:creationId xmlns:a16="http://schemas.microsoft.com/office/drawing/2014/main" id="{190DFD43-1257-4125-9DA4-6F8F34F4523E}"/>
              </a:ext>
            </a:extLst>
          </p:cNvPr>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a:extLst>
              <a:ext uri="{FF2B5EF4-FFF2-40B4-BE49-F238E27FC236}">
                <a16:creationId xmlns:a16="http://schemas.microsoft.com/office/drawing/2014/main" id="{32CE514B-2E79-4887-B186-094930DC73D6}"/>
              </a:ext>
            </a:extLst>
          </p:cNvPr>
          <p:cNvSpPr txBox="1"/>
          <p:nvPr/>
        </p:nvSpPr>
        <p:spPr>
          <a:xfrm>
            <a:off x="2436812" y="3030785"/>
            <a:ext cx="1524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feed barley acres were Level 1 and Level 2 compliant in 2023.</a:t>
            </a:r>
          </a:p>
        </p:txBody>
      </p:sp>
      <p:sp>
        <p:nvSpPr>
          <p:cNvPr id="12" name="MoreInfo">
            <a:extLst>
              <a:ext uri="{FF2B5EF4-FFF2-40B4-BE49-F238E27FC236}">
                <a16:creationId xmlns:a16="http://schemas.microsoft.com/office/drawing/2014/main" id="{5F6B5EA3-145A-4FBE-B7C3-8ACC3CBFC1B9}"/>
              </a:ext>
            </a:extLst>
          </p:cNvPr>
          <p:cNvSpPr txBox="1"/>
          <p:nvPr/>
        </p:nvSpPr>
        <p:spPr>
          <a:xfrm>
            <a:off x="12225337" y="716294"/>
            <a:ext cx="4932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latin typeface="Calibri" panose="020F0502020204030204" pitchFamily="34" charset="0"/>
                <a:ea typeface="Calibri" panose="020F0502020204030204" pitchFamily="34" charset="0"/>
                <a:cs typeface="Times New Roman" panose="02020603050405020304" pitchFamily="18" charset="0"/>
              </a:rPr>
              <a:t>LEVEL 1 – PHOSPHORUS</a:t>
            </a:r>
          </a:p>
          <a:p>
            <a:pPr>
              <a:spcAft>
                <a:spcPts val="600"/>
              </a:spcAft>
            </a:pPr>
            <a:endParaRPr lang="en-US" sz="100" b="1" u="sng"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RATE</a:t>
            </a:r>
            <a:r>
              <a:rPr lang="en-US" sz="1050" dirty="0">
                <a:latin typeface="Calibri" panose="020F0502020204030204" pitchFamily="34" charset="0"/>
                <a:ea typeface="Calibri" panose="020F0502020204030204" pitchFamily="34" charset="0"/>
                <a:cs typeface="Times New Roman" panose="02020603050405020304" pitchFamily="18" charset="0"/>
              </a:rPr>
              <a:t> 	Must meet the following criteria for P rate determination: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Soil test at least every 4 years AND</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Do one or more of the following:</a:t>
            </a:r>
          </a:p>
          <a:p>
            <a:pPr lvl="2">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Soil test</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Nutrient balance calculation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CCA/Qualified agronomist recommendation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Follow provincial recommendations</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Use variable rate prescription maps</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Use on farm research</a:t>
            </a:r>
          </a:p>
          <a:p>
            <a:pPr>
              <a:spcAft>
                <a:spcPts val="600"/>
              </a:spcAft>
            </a:pPr>
            <a:endParaRPr lang="en-US" sz="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TIMING</a:t>
            </a:r>
            <a:r>
              <a:rPr lang="en-US" sz="1050" dirty="0">
                <a:latin typeface="Calibri" panose="020F0502020204030204" pitchFamily="34" charset="0"/>
                <a:ea typeface="Calibri" panose="020F0502020204030204" pitchFamily="34" charset="0"/>
                <a:cs typeface="Times New Roman" panose="02020603050405020304" pitchFamily="18" charset="0"/>
              </a:rPr>
              <a:t>	Must not do any of the following:</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in winter on snow covered or frozen ground</a:t>
            </a:r>
          </a:p>
          <a:p>
            <a:pPr>
              <a:spcAft>
                <a:spcPts val="600"/>
              </a:spcAft>
            </a:pPr>
            <a:endParaRPr lang="en-US" sz="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PLACEMENT</a:t>
            </a:r>
            <a:r>
              <a:rPr lang="en-US" sz="1050" dirty="0">
                <a:latin typeface="Calibri" panose="020F0502020204030204" pitchFamily="34" charset="0"/>
                <a:ea typeface="Calibri" panose="020F0502020204030204" pitchFamily="34" charset="0"/>
                <a:cs typeface="Times New Roman" panose="02020603050405020304" pitchFamily="18" charset="0"/>
              </a:rPr>
              <a:t>	Must not do any of the following:</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in the fall on the surface with no incorporation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preplant on the surface with no incorporation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at planting on the surface with no incorporation</a:t>
            </a:r>
            <a:endParaRPr lang="en-US" sz="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7530B289-EE2A-F851-0208-89E9A008F618}"/>
              </a:ext>
            </a:extLst>
          </p:cNvPr>
          <p:cNvGraphicFramePr>
            <a:graphicFrameLocks/>
          </p:cNvGraphicFramePr>
          <p:nvPr>
            <p:extLst>
              <p:ext uri="{D42A27DB-BD31-4B8C-83A1-F6EECF244321}">
                <p14:modId xmlns:p14="http://schemas.microsoft.com/office/powerpoint/2010/main" val="397523713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6" name="MoreInfo">
            <a:extLst>
              <a:ext uri="{FF2B5EF4-FFF2-40B4-BE49-F238E27FC236}">
                <a16:creationId xmlns:a16="http://schemas.microsoft.com/office/drawing/2014/main" id="{95CE8C8D-C4F9-43F5-A5C9-AE06A7ECC8B2}"/>
              </a:ext>
            </a:extLst>
          </p:cNvPr>
          <p:cNvSpPr txBox="1"/>
          <p:nvPr/>
        </p:nvSpPr>
        <p:spPr>
          <a:xfrm>
            <a:off x="5227436" y="8416751"/>
            <a:ext cx="3672000" cy="346249"/>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latin typeface="Calibri" panose="020F0502020204030204" pitchFamily="34" charset="0"/>
                <a:ea typeface="Calibri" panose="020F0502020204030204" pitchFamily="34" charset="0"/>
                <a:cs typeface="Times New Roman" panose="02020603050405020304" pitchFamily="18" charset="0"/>
              </a:rPr>
              <a:t>LEVEL 2</a:t>
            </a:r>
            <a:r>
              <a:rPr lang="en-US" sz="1050" dirty="0">
                <a:latin typeface="Calibri" panose="020F0502020204030204" pitchFamily="34" charset="0"/>
                <a:ea typeface="Calibri" panose="020F0502020204030204" pitchFamily="34" charset="0"/>
                <a:cs typeface="Times New Roman" panose="02020603050405020304" pitchFamily="18" charset="0"/>
              </a:rPr>
              <a:t>	Must work with a 4R Designated Agronomist</a:t>
            </a:r>
            <a:endParaRPr lang="en-US" sz="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MoreInfo">
            <a:extLst>
              <a:ext uri="{FF2B5EF4-FFF2-40B4-BE49-F238E27FC236}">
                <a16:creationId xmlns:a16="http://schemas.microsoft.com/office/drawing/2014/main" id="{508170EC-4088-4555-9963-E3498D282A77}"/>
              </a:ext>
            </a:extLst>
          </p:cNvPr>
          <p:cNvSpPr txBox="1"/>
          <p:nvPr/>
        </p:nvSpPr>
        <p:spPr>
          <a:xfrm>
            <a:off x="-5364000" y="783076"/>
            <a:ext cx="5364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effectLst/>
                <a:latin typeface="Calibri" panose="020F0502020204030204" pitchFamily="34" charset="0"/>
                <a:ea typeface="Calibri" panose="020F0502020204030204" pitchFamily="34" charset="0"/>
                <a:cs typeface="Times New Roman" panose="02020603050405020304" pitchFamily="18" charset="0"/>
              </a:rPr>
              <a:t>LEVEL 1 – NITROGEN</a:t>
            </a:r>
          </a:p>
          <a:p>
            <a:pPr>
              <a:spcAft>
                <a:spcPts val="600"/>
              </a:spcAft>
            </a:pPr>
            <a:endParaRPr lang="en-CA" sz="100" b="1" u="sng"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RATE </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meet the following criteria for N rate determination: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Do one or more of the following:</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Soil test for N every year</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Nutrient balance calculation</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CCA/Qualified agronomist recommendation</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Follow provincial recommendations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Use variable rate prescription maps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Use on farm research</a:t>
            </a:r>
          </a:p>
          <a:p>
            <a:pPr marL="914400">
              <a:spcAft>
                <a:spcPts val="600"/>
              </a:spcAft>
            </a:pPr>
            <a:endParaRPr lang="en-CA" sz="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TIMING</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UAN or Ammonium nitrate in the fall</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or Urea in the fall before October 15</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any N fertilizer in winter on snow covered or frozen ground</a:t>
            </a:r>
          </a:p>
          <a:p>
            <a:pPr marL="1085850" indent="-171450">
              <a:spcAft>
                <a:spcPts val="600"/>
              </a:spcAft>
              <a:buFontTx/>
              <a:buChar char="-"/>
            </a:pPr>
            <a:endParaRPr lang="en-CA" sz="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PLACEMENT</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Urea in the fall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Urea, UAN or AN preplant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Urea, UAN or AN at planting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MoreInfo">
            <a:extLst>
              <a:ext uri="{FF2B5EF4-FFF2-40B4-BE49-F238E27FC236}">
                <a16:creationId xmlns:a16="http://schemas.microsoft.com/office/drawing/2014/main" id="{5225B13D-D1D9-4DCC-99FD-B0A97647F0D4}"/>
              </a:ext>
            </a:extLst>
          </p:cNvPr>
          <p:cNvSpPr txBox="1"/>
          <p:nvPr>
            <p:custDataLst>
              <p:tags r:id="rId1"/>
            </p:custDataLst>
          </p:nvPr>
        </p:nvSpPr>
        <p:spPr>
          <a:xfrm>
            <a:off x="2165062" y="6955572"/>
            <a:ext cx="9796749" cy="98488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b="1" dirty="0"/>
              <a:t>Level 1</a:t>
            </a:r>
            <a:r>
              <a:rPr lang="en-CA" dirty="0"/>
              <a:t> consistency means that the grower’s on-farm practices meet the requirements for 4R best management practices as defined by Fertilizer Canada.</a:t>
            </a:r>
          </a:p>
          <a:p>
            <a:r>
              <a:rPr lang="en-CA" b="1" dirty="0"/>
              <a:t>Level 2</a:t>
            </a:r>
            <a:r>
              <a:rPr lang="en-CA" dirty="0"/>
              <a:t> compliance means that, in addition to meeting the Level 1 criteria, the grower also works with a 4R designated agronomist.</a:t>
            </a:r>
          </a:p>
          <a:p>
            <a:r>
              <a:rPr lang="en-CA" dirty="0"/>
              <a:t>The upper charts illustrate Level 1 Consistency with 4R best management practices expressed as the % of feed barley acres and feed barley acres (000s).  The lower charts illustrate Level 2 Consistency expressed as the % of feed barley acres and feed barley acres (000s).</a:t>
            </a:r>
          </a:p>
        </p:txBody>
      </p:sp>
    </p:spTree>
    <p:extLst>
      <p:ext uri="{BB962C8B-B14F-4D97-AF65-F5344CB8AC3E}">
        <p14:creationId xmlns:p14="http://schemas.microsoft.com/office/powerpoint/2010/main" val="424804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3.7037E-7 L 0.00182 -0.57222 " pathEditMode="relative" rAng="0" ptsTypes="AA">
                                      <p:cBhvr>
                                        <p:cTn id="6" dur="500" fill="hold"/>
                                        <p:tgtEl>
                                          <p:spTgt spid="29"/>
                                        </p:tgtEl>
                                        <p:attrNameLst>
                                          <p:attrName>ppt_x</p:attrName>
                                          <p:attrName>ppt_y</p:attrName>
                                        </p:attrNameLst>
                                      </p:cBhvr>
                                      <p:rCtr x="91" y="-2861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0.00312 -1.48148E-6 L 0.58466 -0.00046 " pathEditMode="relative" rAng="0" ptsTypes="AA">
                                      <p:cBhvr>
                                        <p:cTn id="16" dur="2000" fill="hold"/>
                                        <p:tgtEl>
                                          <p:spTgt spid="7"/>
                                        </p:tgtEl>
                                        <p:attrNameLst>
                                          <p:attrName>ppt_x</p:attrName>
                                          <p:attrName>ppt_y</p:attrName>
                                        </p:attrNameLst>
                                      </p:cBhvr>
                                      <p:rCtr x="29383" y="-23"/>
                                    </p:animMotion>
                                  </p:childTnLst>
                                </p:cTn>
                              </p:par>
                              <p:par>
                                <p:cTn id="17" presetID="35" presetClass="path" presetSubtype="0" accel="50000" decel="50000" fill="hold" grpId="0" nodeType="withEffect">
                                  <p:stCondLst>
                                    <p:cond delay="0"/>
                                  </p:stCondLst>
                                  <p:childTnLst>
                                    <p:animMotion origin="layout" path="M -1.78692E-6 7.40741E-7 L -0.41769 0.00532 " pathEditMode="relative" rAng="0" ptsTypes="AA">
                                      <p:cBhvr>
                                        <p:cTn id="18" dur="2000" fill="hold"/>
                                        <p:tgtEl>
                                          <p:spTgt spid="12"/>
                                        </p:tgtEl>
                                        <p:attrNameLst>
                                          <p:attrName>ppt_x</p:attrName>
                                          <p:attrName>ppt_y</p:attrName>
                                        </p:attrNameLst>
                                      </p:cBhvr>
                                      <p:rCtr x="-20891" y="255"/>
                                    </p:animMotion>
                                  </p:childTnLst>
                                </p:cTn>
                              </p:par>
                              <p:par>
                                <p:cTn id="19" presetID="64" presetClass="path" presetSubtype="0" accel="50000" decel="50000" fill="hold" grpId="1" nodeType="withEffect">
                                  <p:stCondLst>
                                    <p:cond delay="0"/>
                                  </p:stCondLst>
                                  <p:childTnLst>
                                    <p:animMotion origin="layout" path="M 2.22714E-6 3.7037E-6 L 2.22714E-6 -0.33033 " pathEditMode="relative" rAng="0" ptsTypes="AA">
                                      <p:cBhvr>
                                        <p:cTn id="20" dur="2000" fill="hold"/>
                                        <p:tgtEl>
                                          <p:spTgt spid="16"/>
                                        </p:tgtEl>
                                        <p:attrNameLst>
                                          <p:attrName>ppt_x</p:attrName>
                                          <p:attrName>ppt_y</p:attrName>
                                        </p:attrNameLst>
                                      </p:cBhvr>
                                      <p:rCtr x="0" y="-1652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2" grpId="0" animBg="1"/>
      <p:bldP spid="12" grpId="1" animBg="1"/>
      <p:bldP spid="16" grpId="1" animBg="1"/>
      <p:bldP spid="16" grpId="2" animBg="1"/>
      <p:bldP spid="7" grpId="0" animBg="1"/>
      <p:bldP spid="7" grpId="1" animBg="1"/>
      <p:bldP spid="29" grpId="0" animBg="1"/>
      <p:bldP spid="29"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FEED62-A8FB-82F6-1BCC-EBC4960342F5}"/>
              </a:ext>
            </a:extLst>
          </p:cNvPr>
          <p:cNvPicPr>
            <a:picLocks noChangeAspect="1"/>
          </p:cNvPicPr>
          <p:nvPr/>
        </p:nvPicPr>
        <p:blipFill>
          <a:blip r:embed="rId3"/>
          <a:stretch>
            <a:fillRect/>
          </a:stretch>
        </p:blipFill>
        <p:spPr>
          <a:xfrm>
            <a:off x="2648356" y="896155"/>
            <a:ext cx="8961897" cy="562099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Not Meeting 4R Consistency Criteria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2" name="TextBox 11">
            <a:extLst>
              <a:ext uri="{FF2B5EF4-FFF2-40B4-BE49-F238E27FC236}">
                <a16:creationId xmlns:a16="http://schemas.microsoft.com/office/drawing/2014/main" id="{3CDE03BD-5561-408D-B629-4B0BF1CC8B92}"/>
              </a:ext>
            </a:extLst>
          </p:cNvPr>
          <p:cNvSpPr txBox="1"/>
          <p:nvPr/>
        </p:nvSpPr>
        <p:spPr>
          <a:xfrm>
            <a:off x="8380412" y="2209800"/>
            <a:ext cx="220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More feed barley acres did not meet 4R criteria due to nitrogen timing in 2023.</a:t>
            </a:r>
          </a:p>
        </p:txBody>
      </p:sp>
      <p:pic>
        <p:nvPicPr>
          <p:cNvPr id="13" name="Picture 12" descr="Asset 17.png">
            <a:extLst>
              <a:ext uri="{FF2B5EF4-FFF2-40B4-BE49-F238E27FC236}">
                <a16:creationId xmlns:a16="http://schemas.microsoft.com/office/drawing/2014/main" id="{634A2CAC-490D-4FA2-B19B-A70C196D9D87}"/>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9C7796D5-9502-705F-3E98-91DCF7CDE313}"/>
              </a:ext>
            </a:extLst>
          </p:cNvPr>
          <p:cNvGraphicFramePr>
            <a:graphicFrameLocks/>
          </p:cNvGraphicFramePr>
          <p:nvPr>
            <p:extLst>
              <p:ext uri="{D42A27DB-BD31-4B8C-83A1-F6EECF244321}">
                <p14:modId xmlns:p14="http://schemas.microsoft.com/office/powerpoint/2010/main" val="54039952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reasons for not meeting the Level 1 4R Consistency Criteria, expressed as a % of total planted acres of feed barley.</a:t>
            </a:r>
            <a:endParaRPr lang="en-CA" dirty="0"/>
          </a:p>
        </p:txBody>
      </p:sp>
    </p:spTree>
    <p:extLst>
      <p:ext uri="{BB962C8B-B14F-4D97-AF65-F5344CB8AC3E}">
        <p14:creationId xmlns:p14="http://schemas.microsoft.com/office/powerpoint/2010/main" val="4248651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71DBE-5DC9-2C02-8FBD-EB98AC6CBF5F}"/>
              </a:ext>
            </a:extLst>
          </p:cNvPr>
          <p:cNvPicPr>
            <a:picLocks noChangeAspect="1"/>
          </p:cNvPicPr>
          <p:nvPr/>
        </p:nvPicPr>
        <p:blipFill>
          <a:blip r:embed="rId3"/>
          <a:stretch>
            <a:fillRect/>
          </a:stretch>
        </p:blipFill>
        <p:spPr>
          <a:xfrm>
            <a:off x="2650043" y="822996"/>
            <a:ext cx="8958524"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000" u="none" dirty="0"/>
              <a:t>Do Not Meet 4R Consistency Criteria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 of total planted acres of feed barley that did not meet the Level 1 4R consistency criteria across various demographic segments.</a:t>
            </a:r>
          </a:p>
        </p:txBody>
      </p:sp>
    </p:spTree>
    <p:extLst>
      <p:ext uri="{BB962C8B-B14F-4D97-AF65-F5344CB8AC3E}">
        <p14:creationId xmlns:p14="http://schemas.microsoft.com/office/powerpoint/2010/main" val="469923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6750E-16D5-AB89-9174-4350B8BB7EB2}"/>
              </a:ext>
            </a:extLst>
          </p:cNvPr>
          <p:cNvPicPr>
            <a:picLocks noChangeAspect="1"/>
          </p:cNvPicPr>
          <p:nvPr/>
        </p:nvPicPr>
        <p:blipFill>
          <a:blip r:embed="rId3"/>
          <a:stretch>
            <a:fillRect/>
          </a:stretch>
        </p:blipFill>
        <p:spPr>
          <a:xfrm>
            <a:off x="2671843" y="839859"/>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Fixing Crop in Previous Year -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5" name="TextBox 14">
            <a:extLst>
              <a:ext uri="{FF2B5EF4-FFF2-40B4-BE49-F238E27FC236}">
                <a16:creationId xmlns:a16="http://schemas.microsoft.com/office/drawing/2014/main" id="{00B63FB2-72EE-4A48-B500-B00590FB6C2F}"/>
              </a:ext>
            </a:extLst>
          </p:cNvPr>
          <p:cNvSpPr txBox="1"/>
          <p:nvPr/>
        </p:nvSpPr>
        <p:spPr>
          <a:xfrm>
            <a:off x="3503612" y="3308301"/>
            <a:ext cx="1676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majority of feed barley growers did not grow an N-fixing crop in the previous year.</a:t>
            </a:r>
          </a:p>
        </p:txBody>
      </p:sp>
      <p:sp>
        <p:nvSpPr>
          <p:cNvPr id="16" name="Isosceles Triangle 15">
            <a:extLst>
              <a:ext uri="{FF2B5EF4-FFF2-40B4-BE49-F238E27FC236}">
                <a16:creationId xmlns:a16="http://schemas.microsoft.com/office/drawing/2014/main" id="{E4D19166-E325-4FE7-A0BC-704960BF3243}"/>
              </a:ext>
            </a:extLst>
          </p:cNvPr>
          <p:cNvSpPr/>
          <p:nvPr/>
        </p:nvSpPr>
        <p:spPr>
          <a:xfrm>
            <a:off x="11083260" y="279636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4" name="TextBox 13">
            <a:extLst>
              <a:ext uri="{FF2B5EF4-FFF2-40B4-BE49-F238E27FC236}">
                <a16:creationId xmlns:a16="http://schemas.microsoft.com/office/drawing/2014/main" id="{11B995FB-6D88-4243-AE74-3DB515C2BE15}"/>
              </a:ext>
            </a:extLst>
          </p:cNvPr>
          <p:cNvSpPr txBox="1"/>
          <p:nvPr/>
        </p:nvSpPr>
        <p:spPr>
          <a:xfrm>
            <a:off x="10301352" y="3006073"/>
            <a:ext cx="1890908"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were slightly more likely to have grown an N-fixing crop in some of their fields.</a:t>
            </a:r>
          </a:p>
        </p:txBody>
      </p:sp>
      <p:graphicFrame>
        <p:nvGraphicFramePr>
          <p:cNvPr id="4" name="Object 3">
            <a:extLst>
              <a:ext uri="{FF2B5EF4-FFF2-40B4-BE49-F238E27FC236}">
                <a16:creationId xmlns:a16="http://schemas.microsoft.com/office/drawing/2014/main" id="{5867438C-2C55-1D64-0EFB-6E42D3010DFE}"/>
              </a:ext>
            </a:extLst>
          </p:cNvPr>
          <p:cNvGraphicFramePr>
            <a:graphicFrameLocks/>
          </p:cNvGraphicFramePr>
          <p:nvPr>
            <p:extLst>
              <p:ext uri="{D42A27DB-BD31-4B8C-83A1-F6EECF244321}">
                <p14:modId xmlns:p14="http://schemas.microsoft.com/office/powerpoint/2010/main" val="260621703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25" name="Picture 24" descr="Asset 17.png">
            <a:extLst>
              <a:ext uri="{FF2B5EF4-FFF2-40B4-BE49-F238E27FC236}">
                <a16:creationId xmlns:a16="http://schemas.microsoft.com/office/drawing/2014/main" id="{9B78E273-E4AE-97D2-034E-5DA56E20D2C7}"/>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71585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feed barley crop, in the year prior (2022) did you grow a nitrogen fixing crop on: a) all of your 2023 feed barley fields, b) some of your 2023 feed barley fields, or c) none of your 2023 feed barley fields?  (Nitrogen fixing crops include peas, beans, corn for grains, chickpeas, oats, and forage legumes)."</a:t>
            </a:r>
          </a:p>
          <a:p>
            <a:r>
              <a:rPr lang="en-CA" dirty="0"/>
              <a:t>The graph on the left illustrates the % of feed barley growers who planted a nitrogen fixing crop in 2022 on all of their 2023 feed barley fields, some of their 2023 feed barley fields or none of their 2023 feed barley fields.  Separately by farm size, age and 4R familiarity, the graph on the right illustrates the % of feed barley growers who planted a nitrogen fixing crop in 2022 on some or all of their 2023 feed barley fields.</a:t>
            </a:r>
          </a:p>
        </p:txBody>
      </p:sp>
    </p:spTree>
    <p:extLst>
      <p:ext uri="{BB962C8B-B14F-4D97-AF65-F5344CB8AC3E}">
        <p14:creationId xmlns:p14="http://schemas.microsoft.com/office/powerpoint/2010/main" val="4101191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A69207-1462-4488-A2FB-8FB9CFA7E077}"/>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Trend in Use of Nitrogen Fixing Crop in Previous Year -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feed barley crop, in the year prior (2022) did you grow a nitrogen fixing crop on: a) all of your 2023 feed barley fields, b) some of your 2023 feed barley fields, or c) none of your 2023 feed barley fields?  (Nitrogen fixing crops include peas, beans, corn for grains, chickpeas, oats, and forage legumes).“</a:t>
            </a:r>
          </a:p>
          <a:p>
            <a:r>
              <a:rPr lang="en-CA" dirty="0"/>
              <a:t>The chart illustrates the % of feed barley growers who planted a nitrogen fixing crop in the prior year on all of their feed barley fields, some of their feed barley fields or none of their feed barley fields.</a:t>
            </a:r>
          </a:p>
        </p:txBody>
      </p:sp>
    </p:spTree>
    <p:extLst>
      <p:ext uri="{BB962C8B-B14F-4D97-AF65-F5344CB8AC3E}">
        <p14:creationId xmlns:p14="http://schemas.microsoft.com/office/powerpoint/2010/main" val="900742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53AC2D-2972-48A5-86CA-D995759BCD5F}"/>
              </a:ext>
            </a:extLst>
          </p:cNvPr>
          <p:cNvPicPr>
            <a:picLocks noChangeAspect="1"/>
          </p:cNvPicPr>
          <p:nvPr/>
        </p:nvPicPr>
        <p:blipFill>
          <a:blip r:embed="rId3"/>
          <a:stretch>
            <a:fillRect/>
          </a:stretch>
        </p:blipFill>
        <p:spPr>
          <a:xfrm>
            <a:off x="2671171" y="748506"/>
            <a:ext cx="8961897" cy="590753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Rates Set By Field Based On Expected Crop Yield</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Feed Barley</a:t>
            </a:r>
          </a:p>
        </p:txBody>
      </p:sp>
      <p:sp>
        <p:nvSpPr>
          <p:cNvPr id="13" name="TextBox 12">
            <a:extLst>
              <a:ext uri="{FF2B5EF4-FFF2-40B4-BE49-F238E27FC236}">
                <a16:creationId xmlns:a16="http://schemas.microsoft.com/office/drawing/2014/main" id="{7F2D1B2C-AFCD-43F1-8696-136FABC9183F}"/>
              </a:ext>
            </a:extLst>
          </p:cNvPr>
          <p:cNvSpPr txBox="1"/>
          <p:nvPr/>
        </p:nvSpPr>
        <p:spPr>
          <a:xfrm>
            <a:off x="4570412" y="2438400"/>
            <a:ext cx="14003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51% of feed barley growers set rates by field.</a:t>
            </a:r>
          </a:p>
        </p:txBody>
      </p:sp>
      <p:sp>
        <p:nvSpPr>
          <p:cNvPr id="15" name="TextBox 14">
            <a:extLst>
              <a:ext uri="{FF2B5EF4-FFF2-40B4-BE49-F238E27FC236}">
                <a16:creationId xmlns:a16="http://schemas.microsoft.com/office/drawing/2014/main" id="{0693F647-C1E5-4180-BB14-DF6564670AA4}"/>
              </a:ext>
            </a:extLst>
          </p:cNvPr>
          <p:cNvSpPr txBox="1"/>
          <p:nvPr/>
        </p:nvSpPr>
        <p:spPr>
          <a:xfrm>
            <a:off x="9980612" y="2408255"/>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Medium-sized farms less often set rates by field.</a:t>
            </a:r>
          </a:p>
        </p:txBody>
      </p:sp>
      <p:sp>
        <p:nvSpPr>
          <p:cNvPr id="16" name="TextBox 15">
            <a:extLst>
              <a:ext uri="{FF2B5EF4-FFF2-40B4-BE49-F238E27FC236}">
                <a16:creationId xmlns:a16="http://schemas.microsoft.com/office/drawing/2014/main" id="{3E0F8620-E91F-4781-9C3E-1CC129B132FB}"/>
              </a:ext>
            </a:extLst>
          </p:cNvPr>
          <p:cNvSpPr txBox="1"/>
          <p:nvPr/>
        </p:nvSpPr>
        <p:spPr>
          <a:xfrm>
            <a:off x="8260354" y="4597400"/>
            <a:ext cx="2514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Those who are very or somewhat familiar with 4R were slightly more likely to set rates by field.</a:t>
            </a:r>
          </a:p>
        </p:txBody>
      </p:sp>
      <p:graphicFrame>
        <p:nvGraphicFramePr>
          <p:cNvPr id="4" name="Object 3">
            <a:extLst>
              <a:ext uri="{FF2B5EF4-FFF2-40B4-BE49-F238E27FC236}">
                <a16:creationId xmlns:a16="http://schemas.microsoft.com/office/drawing/2014/main" id="{64FC3F47-D30F-2EFD-C458-08CC17D4A693}"/>
              </a:ext>
            </a:extLst>
          </p:cNvPr>
          <p:cNvGraphicFramePr>
            <a:graphicFrameLocks/>
          </p:cNvGraphicFramePr>
          <p:nvPr>
            <p:extLst>
              <p:ext uri="{D42A27DB-BD31-4B8C-83A1-F6EECF244321}">
                <p14:modId xmlns:p14="http://schemas.microsoft.com/office/powerpoint/2010/main" val="35454545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"Do you set specific rates for each feed barley field based on expected crop yield?"</a:t>
            </a:r>
          </a:p>
          <a:p>
            <a:r>
              <a:rPr lang="en-US" dirty="0"/>
              <a:t>The chart on the left illustrates the % of feed barley growers who set rates for each field based on expected crop yield in each year.  Separately for various demographic segments, the chart on the right illustrates the % of feed barley growers who set rates based on expected yields.</a:t>
            </a:r>
            <a:endParaRPr lang="en-CA" dirty="0"/>
          </a:p>
        </p:txBody>
      </p:sp>
    </p:spTree>
    <p:extLst>
      <p:ext uri="{BB962C8B-B14F-4D97-AF65-F5344CB8AC3E}">
        <p14:creationId xmlns:p14="http://schemas.microsoft.com/office/powerpoint/2010/main" val="859659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795EF6-3043-5194-3481-866BE07536F2}"/>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Approaches Used to Decide Fertilizer Rate in Feed Barley</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graphicFrame>
        <p:nvGraphicFramePr>
          <p:cNvPr id="6" name="Object 5">
            <a:extLst>
              <a:ext uri="{FF2B5EF4-FFF2-40B4-BE49-F238E27FC236}">
                <a16:creationId xmlns:a16="http://schemas.microsoft.com/office/drawing/2014/main" id="{AF7415B5-9799-4A21-5767-E7C6936FBDEF}"/>
              </a:ext>
            </a:extLst>
          </p:cNvPr>
          <p:cNvGraphicFramePr>
            <a:graphicFrameLocks/>
          </p:cNvGraphicFramePr>
          <p:nvPr>
            <p:extLst>
              <p:ext uri="{D42A27DB-BD31-4B8C-83A1-F6EECF244321}">
                <p14:modId xmlns:p14="http://schemas.microsoft.com/office/powerpoint/2010/main" val="408580888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feed barley in 2023? (Please check all that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nutrient users who used each approach to decide their application rate in feed barley in 2023.</a:t>
            </a:r>
          </a:p>
        </p:txBody>
      </p:sp>
    </p:spTree>
    <p:extLst>
      <p:ext uri="{BB962C8B-B14F-4D97-AF65-F5344CB8AC3E}">
        <p14:creationId xmlns:p14="http://schemas.microsoft.com/office/powerpoint/2010/main" val="861692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744F4-62B1-4668-A5FF-1FAB49CAD0F8}"/>
              </a:ext>
            </a:extLst>
          </p:cNvPr>
          <p:cNvPicPr>
            <a:picLocks noChangeAspect="1"/>
          </p:cNvPicPr>
          <p:nvPr/>
        </p:nvPicPr>
        <p:blipFill>
          <a:blip r:embed="rId3"/>
          <a:stretch>
            <a:fillRect/>
          </a:stretch>
        </p:blipFill>
        <p:spPr>
          <a:xfrm>
            <a:off x="2674219" y="806423"/>
            <a:ext cx="8955800" cy="5791702"/>
          </a:xfrm>
          <a:prstGeom prst="rect">
            <a:avLst/>
          </a:prstGeom>
        </p:spPr>
      </p:pic>
      <p:sp>
        <p:nvSpPr>
          <p:cNvPr id="2" name="Title 1">
            <a:extLst>
              <a:ext uri="{FF2B5EF4-FFF2-40B4-BE49-F238E27FC236}">
                <a16:creationId xmlns:a16="http://schemas.microsoft.com/office/drawing/2014/main" id="{AD906BCB-D94B-40CA-A38A-C89A4C5AA9AF}"/>
              </a:ext>
            </a:extLst>
          </p:cNvPr>
          <p:cNvSpPr>
            <a:spLocks noGrp="1"/>
          </p:cNvSpPr>
          <p:nvPr>
            <p:ph type="title" idx="4294967295"/>
          </p:nvPr>
        </p:nvSpPr>
        <p:spPr/>
        <p:txBody>
          <a:bodyPr/>
          <a:lstStyle/>
          <a:p>
            <a:r>
              <a:rPr lang="en-US" u="none" dirty="0"/>
              <a:t>Trend in Approaches Used to Decide Nitrogen Rate in Feed Barley</a:t>
            </a:r>
          </a:p>
        </p:txBody>
      </p:sp>
      <p:pic>
        <p:nvPicPr>
          <p:cNvPr id="4" name="Picture 3" descr="Asset 8.png">
            <a:hlinkClick r:id="rId4" action="ppaction://hlinksldjump"/>
            <a:extLst>
              <a:ext uri="{FF2B5EF4-FFF2-40B4-BE49-F238E27FC236}">
                <a16:creationId xmlns:a16="http://schemas.microsoft.com/office/drawing/2014/main" id="{B3D17B69-C3D6-4517-B84F-32FD25D6B959}"/>
              </a:ext>
            </a:extLst>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5" name="Picture 4" descr="Asset 7.png">
            <a:extLst>
              <a:ext uri="{FF2B5EF4-FFF2-40B4-BE49-F238E27FC236}">
                <a16:creationId xmlns:a16="http://schemas.microsoft.com/office/drawing/2014/main" id="{EFE054D8-09F9-412F-9022-5F2324444D77}"/>
              </a:ext>
            </a:extLst>
          </p:cNvPr>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a:extLst>
              <a:ext uri="{FF2B5EF4-FFF2-40B4-BE49-F238E27FC236}">
                <a16:creationId xmlns:a16="http://schemas.microsoft.com/office/drawing/2014/main" id="{10D3FB25-D0AD-4B59-A5A2-960AF0F8BDA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Feed Barley</a:t>
            </a:r>
          </a:p>
        </p:txBody>
      </p:sp>
      <p:sp>
        <p:nvSpPr>
          <p:cNvPr id="8" name="TextBox 7">
            <a:extLst>
              <a:ext uri="{FF2B5EF4-FFF2-40B4-BE49-F238E27FC236}">
                <a16:creationId xmlns:a16="http://schemas.microsoft.com/office/drawing/2014/main" id="{9CE54923-3D61-11DC-FCD9-7012AA6F0625}"/>
              </a:ext>
            </a:extLst>
          </p:cNvPr>
          <p:cNvSpPr txBox="1"/>
          <p:nvPr/>
        </p:nvSpPr>
        <p:spPr>
          <a:xfrm>
            <a:off x="7542212" y="2291668"/>
            <a:ext cx="1752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In 2023, fewer N users determined rates using calculations based on credits.</a:t>
            </a:r>
          </a:p>
        </p:txBody>
      </p:sp>
      <p:sp>
        <p:nvSpPr>
          <p:cNvPr id="9" name="TextBox 8">
            <a:extLst>
              <a:ext uri="{FF2B5EF4-FFF2-40B4-BE49-F238E27FC236}">
                <a16:creationId xmlns:a16="http://schemas.microsoft.com/office/drawing/2014/main" id="{98809305-44DD-77F6-8242-71343C609609}"/>
              </a:ext>
            </a:extLst>
          </p:cNvPr>
          <p:cNvSpPr txBox="1"/>
          <p:nvPr/>
        </p:nvSpPr>
        <p:spPr>
          <a:xfrm>
            <a:off x="6599903" y="3917977"/>
            <a:ext cx="2286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growers determined N rates using provincial government recommendations.</a:t>
            </a:r>
          </a:p>
        </p:txBody>
      </p:sp>
      <p:sp>
        <p:nvSpPr>
          <p:cNvPr id="7" name="MoreInfo">
            <a:extLst>
              <a:ext uri="{FF2B5EF4-FFF2-40B4-BE49-F238E27FC236}">
                <a16:creationId xmlns:a16="http://schemas.microsoft.com/office/drawing/2014/main" id="{1BEFAE83-6FDF-44C9-94BC-BEA03A24C2B4}"/>
              </a:ext>
            </a:extLst>
          </p:cNvPr>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feed barley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Nitrogen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feed barley in 2022 and 2023.</a:t>
            </a:r>
          </a:p>
        </p:txBody>
      </p:sp>
    </p:spTree>
    <p:extLst>
      <p:ext uri="{BB962C8B-B14F-4D97-AF65-F5344CB8AC3E}">
        <p14:creationId xmlns:p14="http://schemas.microsoft.com/office/powerpoint/2010/main" val="2041738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7"/>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INAME" val="MI"/>
</p:tagLst>
</file>

<file path=ppt/tags/tag10.xml><?xml version="1.0" encoding="utf-8"?>
<p:tagLst xmlns:a="http://schemas.openxmlformats.org/drawingml/2006/main" xmlns:r="http://schemas.openxmlformats.org/officeDocument/2006/relationships" xmlns:p="http://schemas.openxmlformats.org/presentationml/2006/main">
  <p:tag name="MINAME" val="MI"/>
</p:tagLst>
</file>

<file path=ppt/tags/tag100.xml><?xml version="1.0" encoding="utf-8"?>
<p:tagLst xmlns:a="http://schemas.openxmlformats.org/drawingml/2006/main" xmlns:r="http://schemas.openxmlformats.org/officeDocument/2006/relationships" xmlns:p="http://schemas.openxmlformats.org/presentationml/2006/main">
  <p:tag name="MINAME" val="MI"/>
</p:tagLst>
</file>

<file path=ppt/tags/tag101.xml><?xml version="1.0" encoding="utf-8"?>
<p:tagLst xmlns:a="http://schemas.openxmlformats.org/drawingml/2006/main" xmlns:r="http://schemas.openxmlformats.org/officeDocument/2006/relationships" xmlns:p="http://schemas.openxmlformats.org/presentationml/2006/main">
  <p:tag name="MINAME" val="MI"/>
</p:tagLst>
</file>

<file path=ppt/tags/tag102.xml><?xml version="1.0" encoding="utf-8"?>
<p:tagLst xmlns:a="http://schemas.openxmlformats.org/drawingml/2006/main" xmlns:r="http://schemas.openxmlformats.org/officeDocument/2006/relationships" xmlns:p="http://schemas.openxmlformats.org/presentationml/2006/main">
  <p:tag name="MINAME" val="MI"/>
</p:tagLst>
</file>

<file path=ppt/tags/tag103.xml><?xml version="1.0" encoding="utf-8"?>
<p:tagLst xmlns:a="http://schemas.openxmlformats.org/drawingml/2006/main" xmlns:r="http://schemas.openxmlformats.org/officeDocument/2006/relationships" xmlns:p="http://schemas.openxmlformats.org/presentationml/2006/main">
  <p:tag name="MINAME" val="MI"/>
</p:tagLst>
</file>

<file path=ppt/tags/tag104.xml><?xml version="1.0" encoding="utf-8"?>
<p:tagLst xmlns:a="http://schemas.openxmlformats.org/drawingml/2006/main" xmlns:r="http://schemas.openxmlformats.org/officeDocument/2006/relationships" xmlns:p="http://schemas.openxmlformats.org/presentationml/2006/main">
  <p:tag name="MINAME" val="MI"/>
</p:tagLst>
</file>

<file path=ppt/tags/tag105.xml><?xml version="1.0" encoding="utf-8"?>
<p:tagLst xmlns:a="http://schemas.openxmlformats.org/drawingml/2006/main" xmlns:r="http://schemas.openxmlformats.org/officeDocument/2006/relationships" xmlns:p="http://schemas.openxmlformats.org/presentationml/2006/main">
  <p:tag name="MINAME" val="MI"/>
</p:tagLst>
</file>

<file path=ppt/tags/tag106.xml><?xml version="1.0" encoding="utf-8"?>
<p:tagLst xmlns:a="http://schemas.openxmlformats.org/drawingml/2006/main" xmlns:r="http://schemas.openxmlformats.org/officeDocument/2006/relationships" xmlns:p="http://schemas.openxmlformats.org/presentationml/2006/main">
  <p:tag name="MINAME" val="MI"/>
</p:tagLst>
</file>

<file path=ppt/tags/tag107.xml><?xml version="1.0" encoding="utf-8"?>
<p:tagLst xmlns:a="http://schemas.openxmlformats.org/drawingml/2006/main" xmlns:r="http://schemas.openxmlformats.org/officeDocument/2006/relationships" xmlns:p="http://schemas.openxmlformats.org/presentationml/2006/main">
  <p:tag name="MINAME" val="MI"/>
</p:tagLst>
</file>

<file path=ppt/tags/tag108.xml><?xml version="1.0" encoding="utf-8"?>
<p:tagLst xmlns:a="http://schemas.openxmlformats.org/drawingml/2006/main" xmlns:r="http://schemas.openxmlformats.org/officeDocument/2006/relationships" xmlns:p="http://schemas.openxmlformats.org/presentationml/2006/main">
  <p:tag name="MINAME" val="MI"/>
</p:tagLst>
</file>

<file path=ppt/tags/tag109.xml><?xml version="1.0" encoding="utf-8"?>
<p:tagLst xmlns:a="http://schemas.openxmlformats.org/drawingml/2006/main" xmlns:r="http://schemas.openxmlformats.org/officeDocument/2006/relationships" xmlns:p="http://schemas.openxmlformats.org/presentationml/2006/main">
  <p:tag name="MINAME" val="MI"/>
</p:tagLst>
</file>

<file path=ppt/tags/tag11.xml><?xml version="1.0" encoding="utf-8"?>
<p:tagLst xmlns:a="http://schemas.openxmlformats.org/drawingml/2006/main" xmlns:r="http://schemas.openxmlformats.org/officeDocument/2006/relationships" xmlns:p="http://schemas.openxmlformats.org/presentationml/2006/main">
  <p:tag name="MINAME" val="MI"/>
</p:tagLst>
</file>

<file path=ppt/tags/tag110.xml><?xml version="1.0" encoding="utf-8"?>
<p:tagLst xmlns:a="http://schemas.openxmlformats.org/drawingml/2006/main" xmlns:r="http://schemas.openxmlformats.org/officeDocument/2006/relationships" xmlns:p="http://schemas.openxmlformats.org/presentationml/2006/main">
  <p:tag name="MINAME" val="MI"/>
</p:tagLst>
</file>

<file path=ppt/tags/tag111.xml><?xml version="1.0" encoding="utf-8"?>
<p:tagLst xmlns:a="http://schemas.openxmlformats.org/drawingml/2006/main" xmlns:r="http://schemas.openxmlformats.org/officeDocument/2006/relationships" xmlns:p="http://schemas.openxmlformats.org/presentationml/2006/main">
  <p:tag name="MINAME" val="MI"/>
</p:tagLst>
</file>

<file path=ppt/tags/tag112.xml><?xml version="1.0" encoding="utf-8"?>
<p:tagLst xmlns:a="http://schemas.openxmlformats.org/drawingml/2006/main" xmlns:r="http://schemas.openxmlformats.org/officeDocument/2006/relationships" xmlns:p="http://schemas.openxmlformats.org/presentationml/2006/main">
  <p:tag name="MINAME" val="MI"/>
</p:tagLst>
</file>

<file path=ppt/tags/tag113.xml><?xml version="1.0" encoding="utf-8"?>
<p:tagLst xmlns:a="http://schemas.openxmlformats.org/drawingml/2006/main" xmlns:r="http://schemas.openxmlformats.org/officeDocument/2006/relationships" xmlns:p="http://schemas.openxmlformats.org/presentationml/2006/main">
  <p:tag name="MINAME" val="MI"/>
</p:tagLst>
</file>

<file path=ppt/tags/tag114.xml><?xml version="1.0" encoding="utf-8"?>
<p:tagLst xmlns:a="http://schemas.openxmlformats.org/drawingml/2006/main" xmlns:r="http://schemas.openxmlformats.org/officeDocument/2006/relationships" xmlns:p="http://schemas.openxmlformats.org/presentationml/2006/main">
  <p:tag name="MINAME" val="MI"/>
</p:tagLst>
</file>

<file path=ppt/tags/tag115.xml><?xml version="1.0" encoding="utf-8"?>
<p:tagLst xmlns:a="http://schemas.openxmlformats.org/drawingml/2006/main" xmlns:r="http://schemas.openxmlformats.org/officeDocument/2006/relationships" xmlns:p="http://schemas.openxmlformats.org/presentationml/2006/main">
  <p:tag name="MINAME" val="MI"/>
</p:tagLst>
</file>

<file path=ppt/tags/tag116.xml><?xml version="1.0" encoding="utf-8"?>
<p:tagLst xmlns:a="http://schemas.openxmlformats.org/drawingml/2006/main" xmlns:r="http://schemas.openxmlformats.org/officeDocument/2006/relationships" xmlns:p="http://schemas.openxmlformats.org/presentationml/2006/main">
  <p:tag name="MINAME" val="MI"/>
</p:tagLst>
</file>

<file path=ppt/tags/tag117.xml><?xml version="1.0" encoding="utf-8"?>
<p:tagLst xmlns:a="http://schemas.openxmlformats.org/drawingml/2006/main" xmlns:r="http://schemas.openxmlformats.org/officeDocument/2006/relationships" xmlns:p="http://schemas.openxmlformats.org/presentationml/2006/main">
  <p:tag name="MINAME" val="MI"/>
</p:tagLst>
</file>

<file path=ppt/tags/tag118.xml><?xml version="1.0" encoding="utf-8"?>
<p:tagLst xmlns:a="http://schemas.openxmlformats.org/drawingml/2006/main" xmlns:r="http://schemas.openxmlformats.org/officeDocument/2006/relationships" xmlns:p="http://schemas.openxmlformats.org/presentationml/2006/main">
  <p:tag name="MINAME" val="MI"/>
</p:tagLst>
</file>

<file path=ppt/tags/tag119.xml><?xml version="1.0" encoding="utf-8"?>
<p:tagLst xmlns:a="http://schemas.openxmlformats.org/drawingml/2006/main" xmlns:r="http://schemas.openxmlformats.org/officeDocument/2006/relationships" xmlns:p="http://schemas.openxmlformats.org/presentationml/2006/main">
  <p:tag name="MINAME" val="MI"/>
</p:tagLst>
</file>

<file path=ppt/tags/tag12.xml><?xml version="1.0" encoding="utf-8"?>
<p:tagLst xmlns:a="http://schemas.openxmlformats.org/drawingml/2006/main" xmlns:r="http://schemas.openxmlformats.org/officeDocument/2006/relationships" xmlns:p="http://schemas.openxmlformats.org/presentationml/2006/main">
  <p:tag name="MINAME" val="MI"/>
</p:tagLst>
</file>

<file path=ppt/tags/tag120.xml><?xml version="1.0" encoding="utf-8"?>
<p:tagLst xmlns:a="http://schemas.openxmlformats.org/drawingml/2006/main" xmlns:r="http://schemas.openxmlformats.org/officeDocument/2006/relationships" xmlns:p="http://schemas.openxmlformats.org/presentationml/2006/main">
  <p:tag name="MINAME" val="MI"/>
</p:tagLst>
</file>

<file path=ppt/tags/tag121.xml><?xml version="1.0" encoding="utf-8"?>
<p:tagLst xmlns:a="http://schemas.openxmlformats.org/drawingml/2006/main" xmlns:r="http://schemas.openxmlformats.org/officeDocument/2006/relationships" xmlns:p="http://schemas.openxmlformats.org/presentationml/2006/main">
  <p:tag name="MINAME" val="MI"/>
</p:tagLst>
</file>

<file path=ppt/tags/tag122.xml><?xml version="1.0" encoding="utf-8"?>
<p:tagLst xmlns:a="http://schemas.openxmlformats.org/drawingml/2006/main" xmlns:r="http://schemas.openxmlformats.org/officeDocument/2006/relationships" xmlns:p="http://schemas.openxmlformats.org/presentationml/2006/main">
  <p:tag name="MINAME" val="MI"/>
</p:tagLst>
</file>

<file path=ppt/tags/tag123.xml><?xml version="1.0" encoding="utf-8"?>
<p:tagLst xmlns:a="http://schemas.openxmlformats.org/drawingml/2006/main" xmlns:r="http://schemas.openxmlformats.org/officeDocument/2006/relationships" xmlns:p="http://schemas.openxmlformats.org/presentationml/2006/main">
  <p:tag name="MINAME" val="MI"/>
</p:tagLst>
</file>

<file path=ppt/tags/tag124.xml><?xml version="1.0" encoding="utf-8"?>
<p:tagLst xmlns:a="http://schemas.openxmlformats.org/drawingml/2006/main" xmlns:r="http://schemas.openxmlformats.org/officeDocument/2006/relationships" xmlns:p="http://schemas.openxmlformats.org/presentationml/2006/main">
  <p:tag name="MINAME" val="MI"/>
</p:tagLst>
</file>

<file path=ppt/tags/tag125.xml><?xml version="1.0" encoding="utf-8"?>
<p:tagLst xmlns:a="http://schemas.openxmlformats.org/drawingml/2006/main" xmlns:r="http://schemas.openxmlformats.org/officeDocument/2006/relationships" xmlns:p="http://schemas.openxmlformats.org/presentationml/2006/main">
  <p:tag name="MINAME" val="MI"/>
</p:tagLst>
</file>

<file path=ppt/tags/tag126.xml><?xml version="1.0" encoding="utf-8"?>
<p:tagLst xmlns:a="http://schemas.openxmlformats.org/drawingml/2006/main" xmlns:r="http://schemas.openxmlformats.org/officeDocument/2006/relationships" xmlns:p="http://schemas.openxmlformats.org/presentationml/2006/main">
  <p:tag name="MINAME" val="MI"/>
</p:tagLst>
</file>

<file path=ppt/tags/tag127.xml><?xml version="1.0" encoding="utf-8"?>
<p:tagLst xmlns:a="http://schemas.openxmlformats.org/drawingml/2006/main" xmlns:r="http://schemas.openxmlformats.org/officeDocument/2006/relationships" xmlns:p="http://schemas.openxmlformats.org/presentationml/2006/main">
  <p:tag name="MINAME" val="MI"/>
</p:tagLst>
</file>

<file path=ppt/tags/tag128.xml><?xml version="1.0" encoding="utf-8"?>
<p:tagLst xmlns:a="http://schemas.openxmlformats.org/drawingml/2006/main" xmlns:r="http://schemas.openxmlformats.org/officeDocument/2006/relationships" xmlns:p="http://schemas.openxmlformats.org/presentationml/2006/main">
  <p:tag name="MINAME" val="MI"/>
</p:tagLst>
</file>

<file path=ppt/tags/tag129.xml><?xml version="1.0" encoding="utf-8"?>
<p:tagLst xmlns:a="http://schemas.openxmlformats.org/drawingml/2006/main" xmlns:r="http://schemas.openxmlformats.org/officeDocument/2006/relationships" xmlns:p="http://schemas.openxmlformats.org/presentationml/2006/main">
  <p:tag name="MINAME" val="MI"/>
</p:tagLst>
</file>

<file path=ppt/tags/tag13.xml><?xml version="1.0" encoding="utf-8"?>
<p:tagLst xmlns:a="http://schemas.openxmlformats.org/drawingml/2006/main" xmlns:r="http://schemas.openxmlformats.org/officeDocument/2006/relationships" xmlns:p="http://schemas.openxmlformats.org/presentationml/2006/main">
  <p:tag name="MINAME" val="MI"/>
</p:tagLst>
</file>

<file path=ppt/tags/tag130.xml><?xml version="1.0" encoding="utf-8"?>
<p:tagLst xmlns:a="http://schemas.openxmlformats.org/drawingml/2006/main" xmlns:r="http://schemas.openxmlformats.org/officeDocument/2006/relationships" xmlns:p="http://schemas.openxmlformats.org/presentationml/2006/main">
  <p:tag name="MINAME" val="MI"/>
</p:tagLst>
</file>

<file path=ppt/tags/tag131.xml><?xml version="1.0" encoding="utf-8"?>
<p:tagLst xmlns:a="http://schemas.openxmlformats.org/drawingml/2006/main" xmlns:r="http://schemas.openxmlformats.org/officeDocument/2006/relationships" xmlns:p="http://schemas.openxmlformats.org/presentationml/2006/main">
  <p:tag name="MINAME" val="MI"/>
</p:tagLst>
</file>

<file path=ppt/tags/tag132.xml><?xml version="1.0" encoding="utf-8"?>
<p:tagLst xmlns:a="http://schemas.openxmlformats.org/drawingml/2006/main" xmlns:r="http://schemas.openxmlformats.org/officeDocument/2006/relationships" xmlns:p="http://schemas.openxmlformats.org/presentationml/2006/main">
  <p:tag name="MINAME" val="MI"/>
</p:tagLst>
</file>

<file path=ppt/tags/tag133.xml><?xml version="1.0" encoding="utf-8"?>
<p:tagLst xmlns:a="http://schemas.openxmlformats.org/drawingml/2006/main" xmlns:r="http://schemas.openxmlformats.org/officeDocument/2006/relationships" xmlns:p="http://schemas.openxmlformats.org/presentationml/2006/main">
  <p:tag name="MINAME" val="MI"/>
</p:tagLst>
</file>

<file path=ppt/tags/tag134.xml><?xml version="1.0" encoding="utf-8"?>
<p:tagLst xmlns:a="http://schemas.openxmlformats.org/drawingml/2006/main" xmlns:r="http://schemas.openxmlformats.org/officeDocument/2006/relationships" xmlns:p="http://schemas.openxmlformats.org/presentationml/2006/main">
  <p:tag name="MINAME" val="MI"/>
</p:tagLst>
</file>

<file path=ppt/tags/tag135.xml><?xml version="1.0" encoding="utf-8"?>
<p:tagLst xmlns:a="http://schemas.openxmlformats.org/drawingml/2006/main" xmlns:r="http://schemas.openxmlformats.org/officeDocument/2006/relationships" xmlns:p="http://schemas.openxmlformats.org/presentationml/2006/main">
  <p:tag name="MINAME" val="MI"/>
</p:tagLst>
</file>

<file path=ppt/tags/tag136.xml><?xml version="1.0" encoding="utf-8"?>
<p:tagLst xmlns:a="http://schemas.openxmlformats.org/drawingml/2006/main" xmlns:r="http://schemas.openxmlformats.org/officeDocument/2006/relationships" xmlns:p="http://schemas.openxmlformats.org/presentationml/2006/main">
  <p:tag name="MINAME" val="MI"/>
</p:tagLst>
</file>

<file path=ppt/tags/tag137.xml><?xml version="1.0" encoding="utf-8"?>
<p:tagLst xmlns:a="http://schemas.openxmlformats.org/drawingml/2006/main" xmlns:r="http://schemas.openxmlformats.org/officeDocument/2006/relationships" xmlns:p="http://schemas.openxmlformats.org/presentationml/2006/main">
  <p:tag name="MINAME" val="MI"/>
</p:tagLst>
</file>

<file path=ppt/tags/tag138.xml><?xml version="1.0" encoding="utf-8"?>
<p:tagLst xmlns:a="http://schemas.openxmlformats.org/drawingml/2006/main" xmlns:r="http://schemas.openxmlformats.org/officeDocument/2006/relationships" xmlns:p="http://schemas.openxmlformats.org/presentationml/2006/main">
  <p:tag name="MINAME" val="MI"/>
</p:tagLst>
</file>

<file path=ppt/tags/tag139.xml><?xml version="1.0" encoding="utf-8"?>
<p:tagLst xmlns:a="http://schemas.openxmlformats.org/drawingml/2006/main" xmlns:r="http://schemas.openxmlformats.org/officeDocument/2006/relationships" xmlns:p="http://schemas.openxmlformats.org/presentationml/2006/main">
  <p:tag name="MINAME" val="MI"/>
</p:tagLst>
</file>

<file path=ppt/tags/tag14.xml><?xml version="1.0" encoding="utf-8"?>
<p:tagLst xmlns:a="http://schemas.openxmlformats.org/drawingml/2006/main" xmlns:r="http://schemas.openxmlformats.org/officeDocument/2006/relationships" xmlns:p="http://schemas.openxmlformats.org/presentationml/2006/main">
  <p:tag name="MINAME" val="MI"/>
</p:tagLst>
</file>

<file path=ppt/tags/tag140.xml><?xml version="1.0" encoding="utf-8"?>
<p:tagLst xmlns:a="http://schemas.openxmlformats.org/drawingml/2006/main" xmlns:r="http://schemas.openxmlformats.org/officeDocument/2006/relationships" xmlns:p="http://schemas.openxmlformats.org/presentationml/2006/main">
  <p:tag name="MINAME" val="MI"/>
</p:tagLst>
</file>

<file path=ppt/tags/tag141.xml><?xml version="1.0" encoding="utf-8"?>
<p:tagLst xmlns:a="http://schemas.openxmlformats.org/drawingml/2006/main" xmlns:r="http://schemas.openxmlformats.org/officeDocument/2006/relationships" xmlns:p="http://schemas.openxmlformats.org/presentationml/2006/main">
  <p:tag name="MINAME" val="MI"/>
</p:tagLst>
</file>

<file path=ppt/tags/tag142.xml><?xml version="1.0" encoding="utf-8"?>
<p:tagLst xmlns:a="http://schemas.openxmlformats.org/drawingml/2006/main" xmlns:r="http://schemas.openxmlformats.org/officeDocument/2006/relationships" xmlns:p="http://schemas.openxmlformats.org/presentationml/2006/main">
  <p:tag name="MINAME" val="MI"/>
</p:tagLst>
</file>

<file path=ppt/tags/tag143.xml><?xml version="1.0" encoding="utf-8"?>
<p:tagLst xmlns:a="http://schemas.openxmlformats.org/drawingml/2006/main" xmlns:r="http://schemas.openxmlformats.org/officeDocument/2006/relationships" xmlns:p="http://schemas.openxmlformats.org/presentationml/2006/main">
  <p:tag name="MINAME" val="MI"/>
</p:tagLst>
</file>

<file path=ppt/tags/tag144.xml><?xml version="1.0" encoding="utf-8"?>
<p:tagLst xmlns:a="http://schemas.openxmlformats.org/drawingml/2006/main" xmlns:r="http://schemas.openxmlformats.org/officeDocument/2006/relationships" xmlns:p="http://schemas.openxmlformats.org/presentationml/2006/main">
  <p:tag name="MINAME" val="MI"/>
</p:tagLst>
</file>

<file path=ppt/tags/tag145.xml><?xml version="1.0" encoding="utf-8"?>
<p:tagLst xmlns:a="http://schemas.openxmlformats.org/drawingml/2006/main" xmlns:r="http://schemas.openxmlformats.org/officeDocument/2006/relationships" xmlns:p="http://schemas.openxmlformats.org/presentationml/2006/main">
  <p:tag name="MINAME" val="MI"/>
</p:tagLst>
</file>

<file path=ppt/tags/tag146.xml><?xml version="1.0" encoding="utf-8"?>
<p:tagLst xmlns:a="http://schemas.openxmlformats.org/drawingml/2006/main" xmlns:r="http://schemas.openxmlformats.org/officeDocument/2006/relationships" xmlns:p="http://schemas.openxmlformats.org/presentationml/2006/main">
  <p:tag name="MINAME" val="MI"/>
</p:tagLst>
</file>

<file path=ppt/tags/tag147.xml><?xml version="1.0" encoding="utf-8"?>
<p:tagLst xmlns:a="http://schemas.openxmlformats.org/drawingml/2006/main" xmlns:r="http://schemas.openxmlformats.org/officeDocument/2006/relationships" xmlns:p="http://schemas.openxmlformats.org/presentationml/2006/main">
  <p:tag name="MINAME" val="MI"/>
</p:tagLst>
</file>

<file path=ppt/tags/tag148.xml><?xml version="1.0" encoding="utf-8"?>
<p:tagLst xmlns:a="http://schemas.openxmlformats.org/drawingml/2006/main" xmlns:r="http://schemas.openxmlformats.org/officeDocument/2006/relationships" xmlns:p="http://schemas.openxmlformats.org/presentationml/2006/main">
  <p:tag name="MINAME" val="MI"/>
</p:tagLst>
</file>

<file path=ppt/tags/tag149.xml><?xml version="1.0" encoding="utf-8"?>
<p:tagLst xmlns:a="http://schemas.openxmlformats.org/drawingml/2006/main" xmlns:r="http://schemas.openxmlformats.org/officeDocument/2006/relationships" xmlns:p="http://schemas.openxmlformats.org/presentationml/2006/main">
  <p:tag name="MINAME" val="MI"/>
</p:tagLst>
</file>

<file path=ppt/tags/tag15.xml><?xml version="1.0" encoding="utf-8"?>
<p:tagLst xmlns:a="http://schemas.openxmlformats.org/drawingml/2006/main" xmlns:r="http://schemas.openxmlformats.org/officeDocument/2006/relationships" xmlns:p="http://schemas.openxmlformats.org/presentationml/2006/main">
  <p:tag name="MINAME" val="MI"/>
</p:tagLst>
</file>

<file path=ppt/tags/tag150.xml><?xml version="1.0" encoding="utf-8"?>
<p:tagLst xmlns:a="http://schemas.openxmlformats.org/drawingml/2006/main" xmlns:r="http://schemas.openxmlformats.org/officeDocument/2006/relationships" xmlns:p="http://schemas.openxmlformats.org/presentationml/2006/main">
  <p:tag name="MINAME" val="MI"/>
</p:tagLst>
</file>

<file path=ppt/tags/tag151.xml><?xml version="1.0" encoding="utf-8"?>
<p:tagLst xmlns:a="http://schemas.openxmlformats.org/drawingml/2006/main" xmlns:r="http://schemas.openxmlformats.org/officeDocument/2006/relationships" xmlns:p="http://schemas.openxmlformats.org/presentationml/2006/main">
  <p:tag name="MINAME" val="MI"/>
</p:tagLst>
</file>

<file path=ppt/tags/tag152.xml><?xml version="1.0" encoding="utf-8"?>
<p:tagLst xmlns:a="http://schemas.openxmlformats.org/drawingml/2006/main" xmlns:r="http://schemas.openxmlformats.org/officeDocument/2006/relationships" xmlns:p="http://schemas.openxmlformats.org/presentationml/2006/main">
  <p:tag name="MINAME" val="MI"/>
</p:tagLst>
</file>

<file path=ppt/tags/tag153.xml><?xml version="1.0" encoding="utf-8"?>
<p:tagLst xmlns:a="http://schemas.openxmlformats.org/drawingml/2006/main" xmlns:r="http://schemas.openxmlformats.org/officeDocument/2006/relationships" xmlns:p="http://schemas.openxmlformats.org/presentationml/2006/main">
  <p:tag name="MINAME" val="MI"/>
</p:tagLst>
</file>

<file path=ppt/tags/tag154.xml><?xml version="1.0" encoding="utf-8"?>
<p:tagLst xmlns:a="http://schemas.openxmlformats.org/drawingml/2006/main" xmlns:r="http://schemas.openxmlformats.org/officeDocument/2006/relationships" xmlns:p="http://schemas.openxmlformats.org/presentationml/2006/main">
  <p:tag name="MINAME" val="MI"/>
</p:tagLst>
</file>

<file path=ppt/tags/tag155.xml><?xml version="1.0" encoding="utf-8"?>
<p:tagLst xmlns:a="http://schemas.openxmlformats.org/drawingml/2006/main" xmlns:r="http://schemas.openxmlformats.org/officeDocument/2006/relationships" xmlns:p="http://schemas.openxmlformats.org/presentationml/2006/main">
  <p:tag name="MINAME" val="MI"/>
</p:tagLst>
</file>

<file path=ppt/tags/tag156.xml><?xml version="1.0" encoding="utf-8"?>
<p:tagLst xmlns:a="http://schemas.openxmlformats.org/drawingml/2006/main" xmlns:r="http://schemas.openxmlformats.org/officeDocument/2006/relationships" xmlns:p="http://schemas.openxmlformats.org/presentationml/2006/main">
  <p:tag name="MINAME" val="MI"/>
</p:tagLst>
</file>

<file path=ppt/tags/tag157.xml><?xml version="1.0" encoding="utf-8"?>
<p:tagLst xmlns:a="http://schemas.openxmlformats.org/drawingml/2006/main" xmlns:r="http://schemas.openxmlformats.org/officeDocument/2006/relationships" xmlns:p="http://schemas.openxmlformats.org/presentationml/2006/main">
  <p:tag name="MINAME" val="MI"/>
</p:tagLst>
</file>

<file path=ppt/tags/tag158.xml><?xml version="1.0" encoding="utf-8"?>
<p:tagLst xmlns:a="http://schemas.openxmlformats.org/drawingml/2006/main" xmlns:r="http://schemas.openxmlformats.org/officeDocument/2006/relationships" xmlns:p="http://schemas.openxmlformats.org/presentationml/2006/main">
  <p:tag name="MINAME" val="MI"/>
</p:tagLst>
</file>

<file path=ppt/tags/tag159.xml><?xml version="1.0" encoding="utf-8"?>
<p:tagLst xmlns:a="http://schemas.openxmlformats.org/drawingml/2006/main" xmlns:r="http://schemas.openxmlformats.org/officeDocument/2006/relationships" xmlns:p="http://schemas.openxmlformats.org/presentationml/2006/main">
  <p:tag name="MINAME" val="MI"/>
</p:tagLst>
</file>

<file path=ppt/tags/tag16.xml><?xml version="1.0" encoding="utf-8"?>
<p:tagLst xmlns:a="http://schemas.openxmlformats.org/drawingml/2006/main" xmlns:r="http://schemas.openxmlformats.org/officeDocument/2006/relationships" xmlns:p="http://schemas.openxmlformats.org/presentationml/2006/main">
  <p:tag name="MINAME" val="MI"/>
</p:tagLst>
</file>

<file path=ppt/tags/tag160.xml><?xml version="1.0" encoding="utf-8"?>
<p:tagLst xmlns:a="http://schemas.openxmlformats.org/drawingml/2006/main" xmlns:r="http://schemas.openxmlformats.org/officeDocument/2006/relationships" xmlns:p="http://schemas.openxmlformats.org/presentationml/2006/main">
  <p:tag name="MINAME" val="MI"/>
</p:tagLst>
</file>

<file path=ppt/tags/tag161.xml><?xml version="1.0" encoding="utf-8"?>
<p:tagLst xmlns:a="http://schemas.openxmlformats.org/drawingml/2006/main" xmlns:r="http://schemas.openxmlformats.org/officeDocument/2006/relationships" xmlns:p="http://schemas.openxmlformats.org/presentationml/2006/main">
  <p:tag name="MINAME" val="MI"/>
</p:tagLst>
</file>

<file path=ppt/tags/tag162.xml><?xml version="1.0" encoding="utf-8"?>
<p:tagLst xmlns:a="http://schemas.openxmlformats.org/drawingml/2006/main" xmlns:r="http://schemas.openxmlformats.org/officeDocument/2006/relationships" xmlns:p="http://schemas.openxmlformats.org/presentationml/2006/main">
  <p:tag name="MINAME" val="MI"/>
</p:tagLst>
</file>

<file path=ppt/tags/tag163.xml><?xml version="1.0" encoding="utf-8"?>
<p:tagLst xmlns:a="http://schemas.openxmlformats.org/drawingml/2006/main" xmlns:r="http://schemas.openxmlformats.org/officeDocument/2006/relationships" xmlns:p="http://schemas.openxmlformats.org/presentationml/2006/main">
  <p:tag name="MINAME" val="MI"/>
</p:tagLst>
</file>

<file path=ppt/tags/tag164.xml><?xml version="1.0" encoding="utf-8"?>
<p:tagLst xmlns:a="http://schemas.openxmlformats.org/drawingml/2006/main" xmlns:r="http://schemas.openxmlformats.org/officeDocument/2006/relationships" xmlns:p="http://schemas.openxmlformats.org/presentationml/2006/main">
  <p:tag name="MINAME" val="MI"/>
</p:tagLst>
</file>

<file path=ppt/tags/tag165.xml><?xml version="1.0" encoding="utf-8"?>
<p:tagLst xmlns:a="http://schemas.openxmlformats.org/drawingml/2006/main" xmlns:r="http://schemas.openxmlformats.org/officeDocument/2006/relationships" xmlns:p="http://schemas.openxmlformats.org/presentationml/2006/main">
  <p:tag name="MINAME" val="MI"/>
</p:tagLst>
</file>

<file path=ppt/tags/tag166.xml><?xml version="1.0" encoding="utf-8"?>
<p:tagLst xmlns:a="http://schemas.openxmlformats.org/drawingml/2006/main" xmlns:r="http://schemas.openxmlformats.org/officeDocument/2006/relationships" xmlns:p="http://schemas.openxmlformats.org/presentationml/2006/main">
  <p:tag name="MINAME" val="MI"/>
</p:tagLst>
</file>

<file path=ppt/tags/tag167.xml><?xml version="1.0" encoding="utf-8"?>
<p:tagLst xmlns:a="http://schemas.openxmlformats.org/drawingml/2006/main" xmlns:r="http://schemas.openxmlformats.org/officeDocument/2006/relationships" xmlns:p="http://schemas.openxmlformats.org/presentationml/2006/main">
  <p:tag name="MINAME" val="MI"/>
</p:tagLst>
</file>

<file path=ppt/tags/tag168.xml><?xml version="1.0" encoding="utf-8"?>
<p:tagLst xmlns:a="http://schemas.openxmlformats.org/drawingml/2006/main" xmlns:r="http://schemas.openxmlformats.org/officeDocument/2006/relationships" xmlns:p="http://schemas.openxmlformats.org/presentationml/2006/main">
  <p:tag name="MINAME" val="MI"/>
</p:tagLst>
</file>

<file path=ppt/tags/tag169.xml><?xml version="1.0" encoding="utf-8"?>
<p:tagLst xmlns:a="http://schemas.openxmlformats.org/drawingml/2006/main" xmlns:r="http://schemas.openxmlformats.org/officeDocument/2006/relationships" xmlns:p="http://schemas.openxmlformats.org/presentationml/2006/main">
  <p:tag name="MINAME" val="MI"/>
</p:tagLst>
</file>

<file path=ppt/tags/tag17.xml><?xml version="1.0" encoding="utf-8"?>
<p:tagLst xmlns:a="http://schemas.openxmlformats.org/drawingml/2006/main" xmlns:r="http://schemas.openxmlformats.org/officeDocument/2006/relationships" xmlns:p="http://schemas.openxmlformats.org/presentationml/2006/main">
  <p:tag name="MINAME" val="MI"/>
</p:tagLst>
</file>

<file path=ppt/tags/tag170.xml><?xml version="1.0" encoding="utf-8"?>
<p:tagLst xmlns:a="http://schemas.openxmlformats.org/drawingml/2006/main" xmlns:r="http://schemas.openxmlformats.org/officeDocument/2006/relationships" xmlns:p="http://schemas.openxmlformats.org/presentationml/2006/main">
  <p:tag name="MINAME" val="MI"/>
</p:tagLst>
</file>

<file path=ppt/tags/tag171.xml><?xml version="1.0" encoding="utf-8"?>
<p:tagLst xmlns:a="http://schemas.openxmlformats.org/drawingml/2006/main" xmlns:r="http://schemas.openxmlformats.org/officeDocument/2006/relationships" xmlns:p="http://schemas.openxmlformats.org/presentationml/2006/main">
  <p:tag name="MINAME" val="MI"/>
</p:tagLst>
</file>

<file path=ppt/tags/tag172.xml><?xml version="1.0" encoding="utf-8"?>
<p:tagLst xmlns:a="http://schemas.openxmlformats.org/drawingml/2006/main" xmlns:r="http://schemas.openxmlformats.org/officeDocument/2006/relationships" xmlns:p="http://schemas.openxmlformats.org/presentationml/2006/main">
  <p:tag name="MINAME" val="MI"/>
</p:tagLst>
</file>

<file path=ppt/tags/tag173.xml><?xml version="1.0" encoding="utf-8"?>
<p:tagLst xmlns:a="http://schemas.openxmlformats.org/drawingml/2006/main" xmlns:r="http://schemas.openxmlformats.org/officeDocument/2006/relationships" xmlns:p="http://schemas.openxmlformats.org/presentationml/2006/main">
  <p:tag name="MINAME" val="MI"/>
</p:tagLst>
</file>

<file path=ppt/tags/tag174.xml><?xml version="1.0" encoding="utf-8"?>
<p:tagLst xmlns:a="http://schemas.openxmlformats.org/drawingml/2006/main" xmlns:r="http://schemas.openxmlformats.org/officeDocument/2006/relationships" xmlns:p="http://schemas.openxmlformats.org/presentationml/2006/main">
  <p:tag name="MINAME" val="MI"/>
</p:tagLst>
</file>

<file path=ppt/tags/tag175.xml><?xml version="1.0" encoding="utf-8"?>
<p:tagLst xmlns:a="http://schemas.openxmlformats.org/drawingml/2006/main" xmlns:r="http://schemas.openxmlformats.org/officeDocument/2006/relationships" xmlns:p="http://schemas.openxmlformats.org/presentationml/2006/main">
  <p:tag name="MINAME" val="MI"/>
</p:tagLst>
</file>

<file path=ppt/tags/tag176.xml><?xml version="1.0" encoding="utf-8"?>
<p:tagLst xmlns:a="http://schemas.openxmlformats.org/drawingml/2006/main" xmlns:r="http://schemas.openxmlformats.org/officeDocument/2006/relationships" xmlns:p="http://schemas.openxmlformats.org/presentationml/2006/main">
  <p:tag name="MINAME" val="MI"/>
</p:tagLst>
</file>

<file path=ppt/tags/tag177.xml><?xml version="1.0" encoding="utf-8"?>
<p:tagLst xmlns:a="http://schemas.openxmlformats.org/drawingml/2006/main" xmlns:r="http://schemas.openxmlformats.org/officeDocument/2006/relationships" xmlns:p="http://schemas.openxmlformats.org/presentationml/2006/main">
  <p:tag name="MINAME" val="MI"/>
</p:tagLst>
</file>

<file path=ppt/tags/tag178.xml><?xml version="1.0" encoding="utf-8"?>
<p:tagLst xmlns:a="http://schemas.openxmlformats.org/drawingml/2006/main" xmlns:r="http://schemas.openxmlformats.org/officeDocument/2006/relationships" xmlns:p="http://schemas.openxmlformats.org/presentationml/2006/main">
  <p:tag name="MINAME" val="MI"/>
</p:tagLst>
</file>

<file path=ppt/tags/tag179.xml><?xml version="1.0" encoding="utf-8"?>
<p:tagLst xmlns:a="http://schemas.openxmlformats.org/drawingml/2006/main" xmlns:r="http://schemas.openxmlformats.org/officeDocument/2006/relationships" xmlns:p="http://schemas.openxmlformats.org/presentationml/2006/main">
  <p:tag name="MINAME" val="MI"/>
</p:tagLst>
</file>

<file path=ppt/tags/tag18.xml><?xml version="1.0" encoding="utf-8"?>
<p:tagLst xmlns:a="http://schemas.openxmlformats.org/drawingml/2006/main" xmlns:r="http://schemas.openxmlformats.org/officeDocument/2006/relationships" xmlns:p="http://schemas.openxmlformats.org/presentationml/2006/main">
  <p:tag name="MINAME" val="MI"/>
</p:tagLst>
</file>

<file path=ppt/tags/tag180.xml><?xml version="1.0" encoding="utf-8"?>
<p:tagLst xmlns:a="http://schemas.openxmlformats.org/drawingml/2006/main" xmlns:r="http://schemas.openxmlformats.org/officeDocument/2006/relationships" xmlns:p="http://schemas.openxmlformats.org/presentationml/2006/main">
  <p:tag name="MINAME" val="MI"/>
</p:tagLst>
</file>

<file path=ppt/tags/tag181.xml><?xml version="1.0" encoding="utf-8"?>
<p:tagLst xmlns:a="http://schemas.openxmlformats.org/drawingml/2006/main" xmlns:r="http://schemas.openxmlformats.org/officeDocument/2006/relationships" xmlns:p="http://schemas.openxmlformats.org/presentationml/2006/main">
  <p:tag name="MINAME" val="MI"/>
</p:tagLst>
</file>

<file path=ppt/tags/tag182.xml><?xml version="1.0" encoding="utf-8"?>
<p:tagLst xmlns:a="http://schemas.openxmlformats.org/drawingml/2006/main" xmlns:r="http://schemas.openxmlformats.org/officeDocument/2006/relationships" xmlns:p="http://schemas.openxmlformats.org/presentationml/2006/main">
  <p:tag name="MINAME" val="MI"/>
</p:tagLst>
</file>

<file path=ppt/tags/tag183.xml><?xml version="1.0" encoding="utf-8"?>
<p:tagLst xmlns:a="http://schemas.openxmlformats.org/drawingml/2006/main" xmlns:r="http://schemas.openxmlformats.org/officeDocument/2006/relationships" xmlns:p="http://schemas.openxmlformats.org/presentationml/2006/main">
  <p:tag name="MINAME" val="MI"/>
</p:tagLst>
</file>

<file path=ppt/tags/tag184.xml><?xml version="1.0" encoding="utf-8"?>
<p:tagLst xmlns:a="http://schemas.openxmlformats.org/drawingml/2006/main" xmlns:r="http://schemas.openxmlformats.org/officeDocument/2006/relationships" xmlns:p="http://schemas.openxmlformats.org/presentationml/2006/main">
  <p:tag name="MINAME" val="MI"/>
</p:tagLst>
</file>

<file path=ppt/tags/tag185.xml><?xml version="1.0" encoding="utf-8"?>
<p:tagLst xmlns:a="http://schemas.openxmlformats.org/drawingml/2006/main" xmlns:r="http://schemas.openxmlformats.org/officeDocument/2006/relationships" xmlns:p="http://schemas.openxmlformats.org/presentationml/2006/main">
  <p:tag name="MINAME" val="MI"/>
</p:tagLst>
</file>

<file path=ppt/tags/tag186.xml><?xml version="1.0" encoding="utf-8"?>
<p:tagLst xmlns:a="http://schemas.openxmlformats.org/drawingml/2006/main" xmlns:r="http://schemas.openxmlformats.org/officeDocument/2006/relationships" xmlns:p="http://schemas.openxmlformats.org/presentationml/2006/main">
  <p:tag name="MINAME" val="MI"/>
</p:tagLst>
</file>

<file path=ppt/tags/tag187.xml><?xml version="1.0" encoding="utf-8"?>
<p:tagLst xmlns:a="http://schemas.openxmlformats.org/drawingml/2006/main" xmlns:r="http://schemas.openxmlformats.org/officeDocument/2006/relationships" xmlns:p="http://schemas.openxmlformats.org/presentationml/2006/main">
  <p:tag name="MINAME" val="MI"/>
</p:tagLst>
</file>

<file path=ppt/tags/tag188.xml><?xml version="1.0" encoding="utf-8"?>
<p:tagLst xmlns:a="http://schemas.openxmlformats.org/drawingml/2006/main" xmlns:r="http://schemas.openxmlformats.org/officeDocument/2006/relationships" xmlns:p="http://schemas.openxmlformats.org/presentationml/2006/main">
  <p:tag name="MINAME" val="MI"/>
</p:tagLst>
</file>

<file path=ppt/tags/tag189.xml><?xml version="1.0" encoding="utf-8"?>
<p:tagLst xmlns:a="http://schemas.openxmlformats.org/drawingml/2006/main" xmlns:r="http://schemas.openxmlformats.org/officeDocument/2006/relationships" xmlns:p="http://schemas.openxmlformats.org/presentationml/2006/main">
  <p:tag name="MINAME" val="MI"/>
</p:tagLst>
</file>

<file path=ppt/tags/tag19.xml><?xml version="1.0" encoding="utf-8"?>
<p:tagLst xmlns:a="http://schemas.openxmlformats.org/drawingml/2006/main" xmlns:r="http://schemas.openxmlformats.org/officeDocument/2006/relationships" xmlns:p="http://schemas.openxmlformats.org/presentationml/2006/main">
  <p:tag name="MINAME" val="MI"/>
</p:tagLst>
</file>

<file path=ppt/tags/tag190.xml><?xml version="1.0" encoding="utf-8"?>
<p:tagLst xmlns:a="http://schemas.openxmlformats.org/drawingml/2006/main" xmlns:r="http://schemas.openxmlformats.org/officeDocument/2006/relationships" xmlns:p="http://schemas.openxmlformats.org/presentationml/2006/main">
  <p:tag name="MINAME" val="MI"/>
</p:tagLst>
</file>

<file path=ppt/tags/tag191.xml><?xml version="1.0" encoding="utf-8"?>
<p:tagLst xmlns:a="http://schemas.openxmlformats.org/drawingml/2006/main" xmlns:r="http://schemas.openxmlformats.org/officeDocument/2006/relationships" xmlns:p="http://schemas.openxmlformats.org/presentationml/2006/main">
  <p:tag name="MINAME" val="MI"/>
</p:tagLst>
</file>

<file path=ppt/tags/tag192.xml><?xml version="1.0" encoding="utf-8"?>
<p:tagLst xmlns:a="http://schemas.openxmlformats.org/drawingml/2006/main" xmlns:r="http://schemas.openxmlformats.org/officeDocument/2006/relationships" xmlns:p="http://schemas.openxmlformats.org/presentationml/2006/main">
  <p:tag name="MINAME" val="MI"/>
</p:tagLst>
</file>

<file path=ppt/tags/tag193.xml><?xml version="1.0" encoding="utf-8"?>
<p:tagLst xmlns:a="http://schemas.openxmlformats.org/drawingml/2006/main" xmlns:r="http://schemas.openxmlformats.org/officeDocument/2006/relationships" xmlns:p="http://schemas.openxmlformats.org/presentationml/2006/main">
  <p:tag name="MINAME" val="MI"/>
</p:tagLst>
</file>

<file path=ppt/tags/tag194.xml><?xml version="1.0" encoding="utf-8"?>
<p:tagLst xmlns:a="http://schemas.openxmlformats.org/drawingml/2006/main" xmlns:r="http://schemas.openxmlformats.org/officeDocument/2006/relationships" xmlns:p="http://schemas.openxmlformats.org/presentationml/2006/main">
  <p:tag name="MINAME" val="MI"/>
</p:tagLst>
</file>

<file path=ppt/tags/tag195.xml><?xml version="1.0" encoding="utf-8"?>
<p:tagLst xmlns:a="http://schemas.openxmlformats.org/drawingml/2006/main" xmlns:r="http://schemas.openxmlformats.org/officeDocument/2006/relationships" xmlns:p="http://schemas.openxmlformats.org/presentationml/2006/main">
  <p:tag name="MINAME" val="MI"/>
</p:tagLst>
</file>

<file path=ppt/tags/tag196.xml><?xml version="1.0" encoding="utf-8"?>
<p:tagLst xmlns:a="http://schemas.openxmlformats.org/drawingml/2006/main" xmlns:r="http://schemas.openxmlformats.org/officeDocument/2006/relationships" xmlns:p="http://schemas.openxmlformats.org/presentationml/2006/main">
  <p:tag name="MINAME" val="MI"/>
</p:tagLst>
</file>

<file path=ppt/tags/tag197.xml><?xml version="1.0" encoding="utf-8"?>
<p:tagLst xmlns:a="http://schemas.openxmlformats.org/drawingml/2006/main" xmlns:r="http://schemas.openxmlformats.org/officeDocument/2006/relationships" xmlns:p="http://schemas.openxmlformats.org/presentationml/2006/main">
  <p:tag name="MINAME" val="MI"/>
</p:tagLst>
</file>

<file path=ppt/tags/tag198.xml><?xml version="1.0" encoding="utf-8"?>
<p:tagLst xmlns:a="http://schemas.openxmlformats.org/drawingml/2006/main" xmlns:r="http://schemas.openxmlformats.org/officeDocument/2006/relationships" xmlns:p="http://schemas.openxmlformats.org/presentationml/2006/main">
  <p:tag name="MINAME" val="MI"/>
</p:tagLst>
</file>

<file path=ppt/tags/tag199.xml><?xml version="1.0" encoding="utf-8"?>
<p:tagLst xmlns:a="http://schemas.openxmlformats.org/drawingml/2006/main" xmlns:r="http://schemas.openxmlformats.org/officeDocument/2006/relationships" xmlns:p="http://schemas.openxmlformats.org/presentationml/2006/main">
  <p:tag name="MINAME" val="MI"/>
</p:tagLst>
</file>

<file path=ppt/tags/tag2.xml><?xml version="1.0" encoding="utf-8"?>
<p:tagLst xmlns:a="http://schemas.openxmlformats.org/drawingml/2006/main" xmlns:r="http://schemas.openxmlformats.org/officeDocument/2006/relationships" xmlns:p="http://schemas.openxmlformats.org/presentationml/2006/main">
  <p:tag name="MINAME" val="MI"/>
</p:tagLst>
</file>

<file path=ppt/tags/tag20.xml><?xml version="1.0" encoding="utf-8"?>
<p:tagLst xmlns:a="http://schemas.openxmlformats.org/drawingml/2006/main" xmlns:r="http://schemas.openxmlformats.org/officeDocument/2006/relationships" xmlns:p="http://schemas.openxmlformats.org/presentationml/2006/main">
  <p:tag name="MINAME" val="MI"/>
</p:tagLst>
</file>

<file path=ppt/tags/tag200.xml><?xml version="1.0" encoding="utf-8"?>
<p:tagLst xmlns:a="http://schemas.openxmlformats.org/drawingml/2006/main" xmlns:r="http://schemas.openxmlformats.org/officeDocument/2006/relationships" xmlns:p="http://schemas.openxmlformats.org/presentationml/2006/main">
  <p:tag name="MINAME" val="MI"/>
</p:tagLst>
</file>

<file path=ppt/tags/tag201.xml><?xml version="1.0" encoding="utf-8"?>
<p:tagLst xmlns:a="http://schemas.openxmlformats.org/drawingml/2006/main" xmlns:r="http://schemas.openxmlformats.org/officeDocument/2006/relationships" xmlns:p="http://schemas.openxmlformats.org/presentationml/2006/main">
  <p:tag name="MINAME" val="MI"/>
</p:tagLst>
</file>

<file path=ppt/tags/tag202.xml><?xml version="1.0" encoding="utf-8"?>
<p:tagLst xmlns:a="http://schemas.openxmlformats.org/drawingml/2006/main" xmlns:r="http://schemas.openxmlformats.org/officeDocument/2006/relationships" xmlns:p="http://schemas.openxmlformats.org/presentationml/2006/main">
  <p:tag name="MINAME" val="MI"/>
</p:tagLst>
</file>

<file path=ppt/tags/tag203.xml><?xml version="1.0" encoding="utf-8"?>
<p:tagLst xmlns:a="http://schemas.openxmlformats.org/drawingml/2006/main" xmlns:r="http://schemas.openxmlformats.org/officeDocument/2006/relationships" xmlns:p="http://schemas.openxmlformats.org/presentationml/2006/main">
  <p:tag name="MINAME" val="MI"/>
</p:tagLst>
</file>

<file path=ppt/tags/tag204.xml><?xml version="1.0" encoding="utf-8"?>
<p:tagLst xmlns:a="http://schemas.openxmlformats.org/drawingml/2006/main" xmlns:r="http://schemas.openxmlformats.org/officeDocument/2006/relationships" xmlns:p="http://schemas.openxmlformats.org/presentationml/2006/main">
  <p:tag name="MINAME" val="MI"/>
</p:tagLst>
</file>

<file path=ppt/tags/tag205.xml><?xml version="1.0" encoding="utf-8"?>
<p:tagLst xmlns:a="http://schemas.openxmlformats.org/drawingml/2006/main" xmlns:r="http://schemas.openxmlformats.org/officeDocument/2006/relationships" xmlns:p="http://schemas.openxmlformats.org/presentationml/2006/main">
  <p:tag name="MINAME" val="MI"/>
</p:tagLst>
</file>

<file path=ppt/tags/tag206.xml><?xml version="1.0" encoding="utf-8"?>
<p:tagLst xmlns:a="http://schemas.openxmlformats.org/drawingml/2006/main" xmlns:r="http://schemas.openxmlformats.org/officeDocument/2006/relationships" xmlns:p="http://schemas.openxmlformats.org/presentationml/2006/main">
  <p:tag name="MINAME" val="MI"/>
</p:tagLst>
</file>

<file path=ppt/tags/tag207.xml><?xml version="1.0" encoding="utf-8"?>
<p:tagLst xmlns:a="http://schemas.openxmlformats.org/drawingml/2006/main" xmlns:r="http://schemas.openxmlformats.org/officeDocument/2006/relationships" xmlns:p="http://schemas.openxmlformats.org/presentationml/2006/main">
  <p:tag name="MINAME" val="MI"/>
</p:tagLst>
</file>

<file path=ppt/tags/tag208.xml><?xml version="1.0" encoding="utf-8"?>
<p:tagLst xmlns:a="http://schemas.openxmlformats.org/drawingml/2006/main" xmlns:r="http://schemas.openxmlformats.org/officeDocument/2006/relationships" xmlns:p="http://schemas.openxmlformats.org/presentationml/2006/main">
  <p:tag name="MINAME" val="MI"/>
</p:tagLst>
</file>

<file path=ppt/tags/tag209.xml><?xml version="1.0" encoding="utf-8"?>
<p:tagLst xmlns:a="http://schemas.openxmlformats.org/drawingml/2006/main" xmlns:r="http://schemas.openxmlformats.org/officeDocument/2006/relationships" xmlns:p="http://schemas.openxmlformats.org/presentationml/2006/main">
  <p:tag name="MINAME" val="MI"/>
</p:tagLst>
</file>

<file path=ppt/tags/tag21.xml><?xml version="1.0" encoding="utf-8"?>
<p:tagLst xmlns:a="http://schemas.openxmlformats.org/drawingml/2006/main" xmlns:r="http://schemas.openxmlformats.org/officeDocument/2006/relationships" xmlns:p="http://schemas.openxmlformats.org/presentationml/2006/main">
  <p:tag name="MINAME" val="MI"/>
</p:tagLst>
</file>

<file path=ppt/tags/tag210.xml><?xml version="1.0" encoding="utf-8"?>
<p:tagLst xmlns:a="http://schemas.openxmlformats.org/drawingml/2006/main" xmlns:r="http://schemas.openxmlformats.org/officeDocument/2006/relationships" xmlns:p="http://schemas.openxmlformats.org/presentationml/2006/main">
  <p:tag name="MINAME" val="MI"/>
</p:tagLst>
</file>

<file path=ppt/tags/tag211.xml><?xml version="1.0" encoding="utf-8"?>
<p:tagLst xmlns:a="http://schemas.openxmlformats.org/drawingml/2006/main" xmlns:r="http://schemas.openxmlformats.org/officeDocument/2006/relationships" xmlns:p="http://schemas.openxmlformats.org/presentationml/2006/main">
  <p:tag name="MINAME" val="MI"/>
</p:tagLst>
</file>

<file path=ppt/tags/tag212.xml><?xml version="1.0" encoding="utf-8"?>
<p:tagLst xmlns:a="http://schemas.openxmlformats.org/drawingml/2006/main" xmlns:r="http://schemas.openxmlformats.org/officeDocument/2006/relationships" xmlns:p="http://schemas.openxmlformats.org/presentationml/2006/main">
  <p:tag name="MINAME" val="MI"/>
</p:tagLst>
</file>

<file path=ppt/tags/tag213.xml><?xml version="1.0" encoding="utf-8"?>
<p:tagLst xmlns:a="http://schemas.openxmlformats.org/drawingml/2006/main" xmlns:r="http://schemas.openxmlformats.org/officeDocument/2006/relationships" xmlns:p="http://schemas.openxmlformats.org/presentationml/2006/main">
  <p:tag name="MINAME" val="MI"/>
</p:tagLst>
</file>

<file path=ppt/tags/tag214.xml><?xml version="1.0" encoding="utf-8"?>
<p:tagLst xmlns:a="http://schemas.openxmlformats.org/drawingml/2006/main" xmlns:r="http://schemas.openxmlformats.org/officeDocument/2006/relationships" xmlns:p="http://schemas.openxmlformats.org/presentationml/2006/main">
  <p:tag name="MINAME" val="MI"/>
</p:tagLst>
</file>

<file path=ppt/tags/tag215.xml><?xml version="1.0" encoding="utf-8"?>
<p:tagLst xmlns:a="http://schemas.openxmlformats.org/drawingml/2006/main" xmlns:r="http://schemas.openxmlformats.org/officeDocument/2006/relationships" xmlns:p="http://schemas.openxmlformats.org/presentationml/2006/main">
  <p:tag name="MINAME" val="MI"/>
</p:tagLst>
</file>

<file path=ppt/tags/tag216.xml><?xml version="1.0" encoding="utf-8"?>
<p:tagLst xmlns:a="http://schemas.openxmlformats.org/drawingml/2006/main" xmlns:r="http://schemas.openxmlformats.org/officeDocument/2006/relationships" xmlns:p="http://schemas.openxmlformats.org/presentationml/2006/main">
  <p:tag name="MINAME" val="MI"/>
</p:tagLst>
</file>

<file path=ppt/tags/tag217.xml><?xml version="1.0" encoding="utf-8"?>
<p:tagLst xmlns:a="http://schemas.openxmlformats.org/drawingml/2006/main" xmlns:r="http://schemas.openxmlformats.org/officeDocument/2006/relationships" xmlns:p="http://schemas.openxmlformats.org/presentationml/2006/main">
  <p:tag name="MINAME" val="MI"/>
</p:tagLst>
</file>

<file path=ppt/tags/tag218.xml><?xml version="1.0" encoding="utf-8"?>
<p:tagLst xmlns:a="http://schemas.openxmlformats.org/drawingml/2006/main" xmlns:r="http://schemas.openxmlformats.org/officeDocument/2006/relationships" xmlns:p="http://schemas.openxmlformats.org/presentationml/2006/main">
  <p:tag name="MINAME" val="MI"/>
</p:tagLst>
</file>

<file path=ppt/tags/tag219.xml><?xml version="1.0" encoding="utf-8"?>
<p:tagLst xmlns:a="http://schemas.openxmlformats.org/drawingml/2006/main" xmlns:r="http://schemas.openxmlformats.org/officeDocument/2006/relationships" xmlns:p="http://schemas.openxmlformats.org/presentationml/2006/main">
  <p:tag name="MINAME" val="MI"/>
</p:tagLst>
</file>

<file path=ppt/tags/tag22.xml><?xml version="1.0" encoding="utf-8"?>
<p:tagLst xmlns:a="http://schemas.openxmlformats.org/drawingml/2006/main" xmlns:r="http://schemas.openxmlformats.org/officeDocument/2006/relationships" xmlns:p="http://schemas.openxmlformats.org/presentationml/2006/main">
  <p:tag name="MINAME" val="MI"/>
</p:tagLst>
</file>

<file path=ppt/tags/tag220.xml><?xml version="1.0" encoding="utf-8"?>
<p:tagLst xmlns:a="http://schemas.openxmlformats.org/drawingml/2006/main" xmlns:r="http://schemas.openxmlformats.org/officeDocument/2006/relationships" xmlns:p="http://schemas.openxmlformats.org/presentationml/2006/main">
  <p:tag name="MINAME" val="MI"/>
</p:tagLst>
</file>

<file path=ppt/tags/tag221.xml><?xml version="1.0" encoding="utf-8"?>
<p:tagLst xmlns:a="http://schemas.openxmlformats.org/drawingml/2006/main" xmlns:r="http://schemas.openxmlformats.org/officeDocument/2006/relationships" xmlns:p="http://schemas.openxmlformats.org/presentationml/2006/main">
  <p:tag name="MINAME" val="MI"/>
</p:tagLst>
</file>

<file path=ppt/tags/tag222.xml><?xml version="1.0" encoding="utf-8"?>
<p:tagLst xmlns:a="http://schemas.openxmlformats.org/drawingml/2006/main" xmlns:r="http://schemas.openxmlformats.org/officeDocument/2006/relationships" xmlns:p="http://schemas.openxmlformats.org/presentationml/2006/main">
  <p:tag name="MINAME" val="MI"/>
</p:tagLst>
</file>

<file path=ppt/tags/tag223.xml><?xml version="1.0" encoding="utf-8"?>
<p:tagLst xmlns:a="http://schemas.openxmlformats.org/drawingml/2006/main" xmlns:r="http://schemas.openxmlformats.org/officeDocument/2006/relationships" xmlns:p="http://schemas.openxmlformats.org/presentationml/2006/main">
  <p:tag name="MINAME" val="MI"/>
</p:tagLst>
</file>

<file path=ppt/tags/tag224.xml><?xml version="1.0" encoding="utf-8"?>
<p:tagLst xmlns:a="http://schemas.openxmlformats.org/drawingml/2006/main" xmlns:r="http://schemas.openxmlformats.org/officeDocument/2006/relationships" xmlns:p="http://schemas.openxmlformats.org/presentationml/2006/main">
  <p:tag name="MINAME" val="MI"/>
</p:tagLst>
</file>

<file path=ppt/tags/tag225.xml><?xml version="1.0" encoding="utf-8"?>
<p:tagLst xmlns:a="http://schemas.openxmlformats.org/drawingml/2006/main" xmlns:r="http://schemas.openxmlformats.org/officeDocument/2006/relationships" xmlns:p="http://schemas.openxmlformats.org/presentationml/2006/main">
  <p:tag name="MINAME" val="MI"/>
</p:tagLst>
</file>

<file path=ppt/tags/tag226.xml><?xml version="1.0" encoding="utf-8"?>
<p:tagLst xmlns:a="http://schemas.openxmlformats.org/drawingml/2006/main" xmlns:r="http://schemas.openxmlformats.org/officeDocument/2006/relationships" xmlns:p="http://schemas.openxmlformats.org/presentationml/2006/main">
  <p:tag name="MINAME" val="MI"/>
</p:tagLst>
</file>

<file path=ppt/tags/tag227.xml><?xml version="1.0" encoding="utf-8"?>
<p:tagLst xmlns:a="http://schemas.openxmlformats.org/drawingml/2006/main" xmlns:r="http://schemas.openxmlformats.org/officeDocument/2006/relationships" xmlns:p="http://schemas.openxmlformats.org/presentationml/2006/main">
  <p:tag name="MINAME" val="MI"/>
</p:tagLst>
</file>

<file path=ppt/tags/tag228.xml><?xml version="1.0" encoding="utf-8"?>
<p:tagLst xmlns:a="http://schemas.openxmlformats.org/drawingml/2006/main" xmlns:r="http://schemas.openxmlformats.org/officeDocument/2006/relationships" xmlns:p="http://schemas.openxmlformats.org/presentationml/2006/main">
  <p:tag name="MINAME" val="MI"/>
</p:tagLst>
</file>

<file path=ppt/tags/tag229.xml><?xml version="1.0" encoding="utf-8"?>
<p:tagLst xmlns:a="http://schemas.openxmlformats.org/drawingml/2006/main" xmlns:r="http://schemas.openxmlformats.org/officeDocument/2006/relationships" xmlns:p="http://schemas.openxmlformats.org/presentationml/2006/main">
  <p:tag name="MINAME" val="MI"/>
</p:tagLst>
</file>

<file path=ppt/tags/tag23.xml><?xml version="1.0" encoding="utf-8"?>
<p:tagLst xmlns:a="http://schemas.openxmlformats.org/drawingml/2006/main" xmlns:r="http://schemas.openxmlformats.org/officeDocument/2006/relationships" xmlns:p="http://schemas.openxmlformats.org/presentationml/2006/main">
  <p:tag name="MINAME" val="MI"/>
</p:tagLst>
</file>

<file path=ppt/tags/tag230.xml><?xml version="1.0" encoding="utf-8"?>
<p:tagLst xmlns:a="http://schemas.openxmlformats.org/drawingml/2006/main" xmlns:r="http://schemas.openxmlformats.org/officeDocument/2006/relationships" xmlns:p="http://schemas.openxmlformats.org/presentationml/2006/main">
  <p:tag name="MINAME" val="MI"/>
</p:tagLst>
</file>

<file path=ppt/tags/tag231.xml><?xml version="1.0" encoding="utf-8"?>
<p:tagLst xmlns:a="http://schemas.openxmlformats.org/drawingml/2006/main" xmlns:r="http://schemas.openxmlformats.org/officeDocument/2006/relationships" xmlns:p="http://schemas.openxmlformats.org/presentationml/2006/main">
  <p:tag name="MINAME" val="MI"/>
</p:tagLst>
</file>

<file path=ppt/tags/tag232.xml><?xml version="1.0" encoding="utf-8"?>
<p:tagLst xmlns:a="http://schemas.openxmlformats.org/drawingml/2006/main" xmlns:r="http://schemas.openxmlformats.org/officeDocument/2006/relationships" xmlns:p="http://schemas.openxmlformats.org/presentationml/2006/main">
  <p:tag name="MINAME" val="MI"/>
</p:tagLst>
</file>

<file path=ppt/tags/tag233.xml><?xml version="1.0" encoding="utf-8"?>
<p:tagLst xmlns:a="http://schemas.openxmlformats.org/drawingml/2006/main" xmlns:r="http://schemas.openxmlformats.org/officeDocument/2006/relationships" xmlns:p="http://schemas.openxmlformats.org/presentationml/2006/main">
  <p:tag name="MINAME" val="MI"/>
</p:tagLst>
</file>

<file path=ppt/tags/tag234.xml><?xml version="1.0" encoding="utf-8"?>
<p:tagLst xmlns:a="http://schemas.openxmlformats.org/drawingml/2006/main" xmlns:r="http://schemas.openxmlformats.org/officeDocument/2006/relationships" xmlns:p="http://schemas.openxmlformats.org/presentationml/2006/main">
  <p:tag name="MINAME" val="MI"/>
</p:tagLst>
</file>

<file path=ppt/tags/tag235.xml><?xml version="1.0" encoding="utf-8"?>
<p:tagLst xmlns:a="http://schemas.openxmlformats.org/drawingml/2006/main" xmlns:r="http://schemas.openxmlformats.org/officeDocument/2006/relationships" xmlns:p="http://schemas.openxmlformats.org/presentationml/2006/main">
  <p:tag name="MINAME" val="MI"/>
</p:tagLst>
</file>

<file path=ppt/tags/tag236.xml><?xml version="1.0" encoding="utf-8"?>
<p:tagLst xmlns:a="http://schemas.openxmlformats.org/drawingml/2006/main" xmlns:r="http://schemas.openxmlformats.org/officeDocument/2006/relationships" xmlns:p="http://schemas.openxmlformats.org/presentationml/2006/main">
  <p:tag name="MINAME" val="MI"/>
</p:tagLst>
</file>

<file path=ppt/tags/tag237.xml><?xml version="1.0" encoding="utf-8"?>
<p:tagLst xmlns:a="http://schemas.openxmlformats.org/drawingml/2006/main" xmlns:r="http://schemas.openxmlformats.org/officeDocument/2006/relationships" xmlns:p="http://schemas.openxmlformats.org/presentationml/2006/main">
  <p:tag name="MINAME" val="MI"/>
</p:tagLst>
</file>

<file path=ppt/tags/tag238.xml><?xml version="1.0" encoding="utf-8"?>
<p:tagLst xmlns:a="http://schemas.openxmlformats.org/drawingml/2006/main" xmlns:r="http://schemas.openxmlformats.org/officeDocument/2006/relationships" xmlns:p="http://schemas.openxmlformats.org/presentationml/2006/main">
  <p:tag name="MINAME" val="MI"/>
</p:tagLst>
</file>

<file path=ppt/tags/tag239.xml><?xml version="1.0" encoding="utf-8"?>
<p:tagLst xmlns:a="http://schemas.openxmlformats.org/drawingml/2006/main" xmlns:r="http://schemas.openxmlformats.org/officeDocument/2006/relationships" xmlns:p="http://schemas.openxmlformats.org/presentationml/2006/main">
  <p:tag name="MINAME" val="MI"/>
</p:tagLst>
</file>

<file path=ppt/tags/tag24.xml><?xml version="1.0" encoding="utf-8"?>
<p:tagLst xmlns:a="http://schemas.openxmlformats.org/drawingml/2006/main" xmlns:r="http://schemas.openxmlformats.org/officeDocument/2006/relationships" xmlns:p="http://schemas.openxmlformats.org/presentationml/2006/main">
  <p:tag name="MINAME" val="MI"/>
</p:tagLst>
</file>

<file path=ppt/tags/tag240.xml><?xml version="1.0" encoding="utf-8"?>
<p:tagLst xmlns:a="http://schemas.openxmlformats.org/drawingml/2006/main" xmlns:r="http://schemas.openxmlformats.org/officeDocument/2006/relationships" xmlns:p="http://schemas.openxmlformats.org/presentationml/2006/main">
  <p:tag name="MINAME" val="MI"/>
</p:tagLst>
</file>

<file path=ppt/tags/tag241.xml><?xml version="1.0" encoding="utf-8"?>
<p:tagLst xmlns:a="http://schemas.openxmlformats.org/drawingml/2006/main" xmlns:r="http://schemas.openxmlformats.org/officeDocument/2006/relationships" xmlns:p="http://schemas.openxmlformats.org/presentationml/2006/main">
  <p:tag name="MINAME" val="MI"/>
</p:tagLst>
</file>

<file path=ppt/tags/tag242.xml><?xml version="1.0" encoding="utf-8"?>
<p:tagLst xmlns:a="http://schemas.openxmlformats.org/drawingml/2006/main" xmlns:r="http://schemas.openxmlformats.org/officeDocument/2006/relationships" xmlns:p="http://schemas.openxmlformats.org/presentationml/2006/main">
  <p:tag name="MINAME" val="MI"/>
</p:tagLst>
</file>

<file path=ppt/tags/tag243.xml><?xml version="1.0" encoding="utf-8"?>
<p:tagLst xmlns:a="http://schemas.openxmlformats.org/drawingml/2006/main" xmlns:r="http://schemas.openxmlformats.org/officeDocument/2006/relationships" xmlns:p="http://schemas.openxmlformats.org/presentationml/2006/main">
  <p:tag name="MINAME" val="MI"/>
</p:tagLst>
</file>

<file path=ppt/tags/tag244.xml><?xml version="1.0" encoding="utf-8"?>
<p:tagLst xmlns:a="http://schemas.openxmlformats.org/drawingml/2006/main" xmlns:r="http://schemas.openxmlformats.org/officeDocument/2006/relationships" xmlns:p="http://schemas.openxmlformats.org/presentationml/2006/main">
  <p:tag name="MINAME" val="MI"/>
</p:tagLst>
</file>

<file path=ppt/tags/tag245.xml><?xml version="1.0" encoding="utf-8"?>
<p:tagLst xmlns:a="http://schemas.openxmlformats.org/drawingml/2006/main" xmlns:r="http://schemas.openxmlformats.org/officeDocument/2006/relationships" xmlns:p="http://schemas.openxmlformats.org/presentationml/2006/main">
  <p:tag name="MINAME" val="MI"/>
</p:tagLst>
</file>

<file path=ppt/tags/tag246.xml><?xml version="1.0" encoding="utf-8"?>
<p:tagLst xmlns:a="http://schemas.openxmlformats.org/drawingml/2006/main" xmlns:r="http://schemas.openxmlformats.org/officeDocument/2006/relationships" xmlns:p="http://schemas.openxmlformats.org/presentationml/2006/main">
  <p:tag name="MINAME" val="MI"/>
</p:tagLst>
</file>

<file path=ppt/tags/tag247.xml><?xml version="1.0" encoding="utf-8"?>
<p:tagLst xmlns:a="http://schemas.openxmlformats.org/drawingml/2006/main" xmlns:r="http://schemas.openxmlformats.org/officeDocument/2006/relationships" xmlns:p="http://schemas.openxmlformats.org/presentationml/2006/main">
  <p:tag name="MINAME" val="MI"/>
</p:tagLst>
</file>

<file path=ppt/tags/tag248.xml><?xml version="1.0" encoding="utf-8"?>
<p:tagLst xmlns:a="http://schemas.openxmlformats.org/drawingml/2006/main" xmlns:r="http://schemas.openxmlformats.org/officeDocument/2006/relationships" xmlns:p="http://schemas.openxmlformats.org/presentationml/2006/main">
  <p:tag name="MINAME" val="MI"/>
</p:tagLst>
</file>

<file path=ppt/tags/tag25.xml><?xml version="1.0" encoding="utf-8"?>
<p:tagLst xmlns:a="http://schemas.openxmlformats.org/drawingml/2006/main" xmlns:r="http://schemas.openxmlformats.org/officeDocument/2006/relationships" xmlns:p="http://schemas.openxmlformats.org/presentationml/2006/main">
  <p:tag name="MINAME" val="MI"/>
</p:tagLst>
</file>

<file path=ppt/tags/tag26.xml><?xml version="1.0" encoding="utf-8"?>
<p:tagLst xmlns:a="http://schemas.openxmlformats.org/drawingml/2006/main" xmlns:r="http://schemas.openxmlformats.org/officeDocument/2006/relationships" xmlns:p="http://schemas.openxmlformats.org/presentationml/2006/main">
  <p:tag name="MINAME" val="MI"/>
</p:tagLst>
</file>

<file path=ppt/tags/tag27.xml><?xml version="1.0" encoding="utf-8"?>
<p:tagLst xmlns:a="http://schemas.openxmlformats.org/drawingml/2006/main" xmlns:r="http://schemas.openxmlformats.org/officeDocument/2006/relationships" xmlns:p="http://schemas.openxmlformats.org/presentationml/2006/main">
  <p:tag name="MINAME" val="MI"/>
</p:tagLst>
</file>

<file path=ppt/tags/tag28.xml><?xml version="1.0" encoding="utf-8"?>
<p:tagLst xmlns:a="http://schemas.openxmlformats.org/drawingml/2006/main" xmlns:r="http://schemas.openxmlformats.org/officeDocument/2006/relationships" xmlns:p="http://schemas.openxmlformats.org/presentationml/2006/main">
  <p:tag name="MINAME" val="MI"/>
</p:tagLst>
</file>

<file path=ppt/tags/tag29.xml><?xml version="1.0" encoding="utf-8"?>
<p:tagLst xmlns:a="http://schemas.openxmlformats.org/drawingml/2006/main" xmlns:r="http://schemas.openxmlformats.org/officeDocument/2006/relationships" xmlns:p="http://schemas.openxmlformats.org/presentationml/2006/main">
  <p:tag name="MINAME" val="MI"/>
</p:tagLst>
</file>

<file path=ppt/tags/tag3.xml><?xml version="1.0" encoding="utf-8"?>
<p:tagLst xmlns:a="http://schemas.openxmlformats.org/drawingml/2006/main" xmlns:r="http://schemas.openxmlformats.org/officeDocument/2006/relationships" xmlns:p="http://schemas.openxmlformats.org/presentationml/2006/main">
  <p:tag name="MINAME" val="MI"/>
</p:tagLst>
</file>

<file path=ppt/tags/tag30.xml><?xml version="1.0" encoding="utf-8"?>
<p:tagLst xmlns:a="http://schemas.openxmlformats.org/drawingml/2006/main" xmlns:r="http://schemas.openxmlformats.org/officeDocument/2006/relationships" xmlns:p="http://schemas.openxmlformats.org/presentationml/2006/main">
  <p:tag name="MINAME" val="MI"/>
</p:tagLst>
</file>

<file path=ppt/tags/tag31.xml><?xml version="1.0" encoding="utf-8"?>
<p:tagLst xmlns:a="http://schemas.openxmlformats.org/drawingml/2006/main" xmlns:r="http://schemas.openxmlformats.org/officeDocument/2006/relationships" xmlns:p="http://schemas.openxmlformats.org/presentationml/2006/main">
  <p:tag name="MINAME" val="MI"/>
</p:tagLst>
</file>

<file path=ppt/tags/tag32.xml><?xml version="1.0" encoding="utf-8"?>
<p:tagLst xmlns:a="http://schemas.openxmlformats.org/drawingml/2006/main" xmlns:r="http://schemas.openxmlformats.org/officeDocument/2006/relationships" xmlns:p="http://schemas.openxmlformats.org/presentationml/2006/main">
  <p:tag name="MINAME" val="MI"/>
</p:tagLst>
</file>

<file path=ppt/tags/tag33.xml><?xml version="1.0" encoding="utf-8"?>
<p:tagLst xmlns:a="http://schemas.openxmlformats.org/drawingml/2006/main" xmlns:r="http://schemas.openxmlformats.org/officeDocument/2006/relationships" xmlns:p="http://schemas.openxmlformats.org/presentationml/2006/main">
  <p:tag name="MINAME" val="MI"/>
</p:tagLst>
</file>

<file path=ppt/tags/tag34.xml><?xml version="1.0" encoding="utf-8"?>
<p:tagLst xmlns:a="http://schemas.openxmlformats.org/drawingml/2006/main" xmlns:r="http://schemas.openxmlformats.org/officeDocument/2006/relationships" xmlns:p="http://schemas.openxmlformats.org/presentationml/2006/main">
  <p:tag name="MINAME" val="MI"/>
</p:tagLst>
</file>

<file path=ppt/tags/tag35.xml><?xml version="1.0" encoding="utf-8"?>
<p:tagLst xmlns:a="http://schemas.openxmlformats.org/drawingml/2006/main" xmlns:r="http://schemas.openxmlformats.org/officeDocument/2006/relationships" xmlns:p="http://schemas.openxmlformats.org/presentationml/2006/main">
  <p:tag name="MINAME" val="MI"/>
</p:tagLst>
</file>

<file path=ppt/tags/tag36.xml><?xml version="1.0" encoding="utf-8"?>
<p:tagLst xmlns:a="http://schemas.openxmlformats.org/drawingml/2006/main" xmlns:r="http://schemas.openxmlformats.org/officeDocument/2006/relationships" xmlns:p="http://schemas.openxmlformats.org/presentationml/2006/main">
  <p:tag name="MINAME" val="MI"/>
</p:tagLst>
</file>

<file path=ppt/tags/tag37.xml><?xml version="1.0" encoding="utf-8"?>
<p:tagLst xmlns:a="http://schemas.openxmlformats.org/drawingml/2006/main" xmlns:r="http://schemas.openxmlformats.org/officeDocument/2006/relationships" xmlns:p="http://schemas.openxmlformats.org/presentationml/2006/main">
  <p:tag name="MINAME" val="MI"/>
</p:tagLst>
</file>

<file path=ppt/tags/tag38.xml><?xml version="1.0" encoding="utf-8"?>
<p:tagLst xmlns:a="http://schemas.openxmlformats.org/drawingml/2006/main" xmlns:r="http://schemas.openxmlformats.org/officeDocument/2006/relationships" xmlns:p="http://schemas.openxmlformats.org/presentationml/2006/main">
  <p:tag name="MINAME" val="MI"/>
</p:tagLst>
</file>

<file path=ppt/tags/tag39.xml><?xml version="1.0" encoding="utf-8"?>
<p:tagLst xmlns:a="http://schemas.openxmlformats.org/drawingml/2006/main" xmlns:r="http://schemas.openxmlformats.org/officeDocument/2006/relationships" xmlns:p="http://schemas.openxmlformats.org/presentationml/2006/main">
  <p:tag name="MINAME" val="MI"/>
</p:tagLst>
</file>

<file path=ppt/tags/tag4.xml><?xml version="1.0" encoding="utf-8"?>
<p:tagLst xmlns:a="http://schemas.openxmlformats.org/drawingml/2006/main" xmlns:r="http://schemas.openxmlformats.org/officeDocument/2006/relationships" xmlns:p="http://schemas.openxmlformats.org/presentationml/2006/main">
  <p:tag name="MINAME" val="MI"/>
</p:tagLst>
</file>

<file path=ppt/tags/tag40.xml><?xml version="1.0" encoding="utf-8"?>
<p:tagLst xmlns:a="http://schemas.openxmlformats.org/drawingml/2006/main" xmlns:r="http://schemas.openxmlformats.org/officeDocument/2006/relationships" xmlns:p="http://schemas.openxmlformats.org/presentationml/2006/main">
  <p:tag name="MINAME" val="MI"/>
</p:tagLst>
</file>

<file path=ppt/tags/tag41.xml><?xml version="1.0" encoding="utf-8"?>
<p:tagLst xmlns:a="http://schemas.openxmlformats.org/drawingml/2006/main" xmlns:r="http://schemas.openxmlformats.org/officeDocument/2006/relationships" xmlns:p="http://schemas.openxmlformats.org/presentationml/2006/main">
  <p:tag name="MINAME" val="MI"/>
</p:tagLst>
</file>

<file path=ppt/tags/tag42.xml><?xml version="1.0" encoding="utf-8"?>
<p:tagLst xmlns:a="http://schemas.openxmlformats.org/drawingml/2006/main" xmlns:r="http://schemas.openxmlformats.org/officeDocument/2006/relationships" xmlns:p="http://schemas.openxmlformats.org/presentationml/2006/main">
  <p:tag name="MINAME" val="MI"/>
</p:tagLst>
</file>

<file path=ppt/tags/tag43.xml><?xml version="1.0" encoding="utf-8"?>
<p:tagLst xmlns:a="http://schemas.openxmlformats.org/drawingml/2006/main" xmlns:r="http://schemas.openxmlformats.org/officeDocument/2006/relationships" xmlns:p="http://schemas.openxmlformats.org/presentationml/2006/main">
  <p:tag name="MINAME" val="MI"/>
</p:tagLst>
</file>

<file path=ppt/tags/tag44.xml><?xml version="1.0" encoding="utf-8"?>
<p:tagLst xmlns:a="http://schemas.openxmlformats.org/drawingml/2006/main" xmlns:r="http://schemas.openxmlformats.org/officeDocument/2006/relationships" xmlns:p="http://schemas.openxmlformats.org/presentationml/2006/main">
  <p:tag name="MINAME" val="MI"/>
</p:tagLst>
</file>

<file path=ppt/tags/tag45.xml><?xml version="1.0" encoding="utf-8"?>
<p:tagLst xmlns:a="http://schemas.openxmlformats.org/drawingml/2006/main" xmlns:r="http://schemas.openxmlformats.org/officeDocument/2006/relationships" xmlns:p="http://schemas.openxmlformats.org/presentationml/2006/main">
  <p:tag name="MINAME" val="MI"/>
</p:tagLst>
</file>

<file path=ppt/tags/tag46.xml><?xml version="1.0" encoding="utf-8"?>
<p:tagLst xmlns:a="http://schemas.openxmlformats.org/drawingml/2006/main" xmlns:r="http://schemas.openxmlformats.org/officeDocument/2006/relationships" xmlns:p="http://schemas.openxmlformats.org/presentationml/2006/main">
  <p:tag name="MINAME" val="MI"/>
</p:tagLst>
</file>

<file path=ppt/tags/tag47.xml><?xml version="1.0" encoding="utf-8"?>
<p:tagLst xmlns:a="http://schemas.openxmlformats.org/drawingml/2006/main" xmlns:r="http://schemas.openxmlformats.org/officeDocument/2006/relationships" xmlns:p="http://schemas.openxmlformats.org/presentationml/2006/main">
  <p:tag name="MINAME" val="MI"/>
</p:tagLst>
</file>

<file path=ppt/tags/tag48.xml><?xml version="1.0" encoding="utf-8"?>
<p:tagLst xmlns:a="http://schemas.openxmlformats.org/drawingml/2006/main" xmlns:r="http://schemas.openxmlformats.org/officeDocument/2006/relationships" xmlns:p="http://schemas.openxmlformats.org/presentationml/2006/main">
  <p:tag name="MINAME" val="MI"/>
</p:tagLst>
</file>

<file path=ppt/tags/tag49.xml><?xml version="1.0" encoding="utf-8"?>
<p:tagLst xmlns:a="http://schemas.openxmlformats.org/drawingml/2006/main" xmlns:r="http://schemas.openxmlformats.org/officeDocument/2006/relationships" xmlns:p="http://schemas.openxmlformats.org/presentationml/2006/main">
  <p:tag name="MINAME" val="MI"/>
</p:tagLst>
</file>

<file path=ppt/tags/tag5.xml><?xml version="1.0" encoding="utf-8"?>
<p:tagLst xmlns:a="http://schemas.openxmlformats.org/drawingml/2006/main" xmlns:r="http://schemas.openxmlformats.org/officeDocument/2006/relationships" xmlns:p="http://schemas.openxmlformats.org/presentationml/2006/main">
  <p:tag name="MINAME" val="MI"/>
</p:tagLst>
</file>

<file path=ppt/tags/tag50.xml><?xml version="1.0" encoding="utf-8"?>
<p:tagLst xmlns:a="http://schemas.openxmlformats.org/drawingml/2006/main" xmlns:r="http://schemas.openxmlformats.org/officeDocument/2006/relationships" xmlns:p="http://schemas.openxmlformats.org/presentationml/2006/main">
  <p:tag name="MINAME" val="MI"/>
</p:tagLst>
</file>

<file path=ppt/tags/tag51.xml><?xml version="1.0" encoding="utf-8"?>
<p:tagLst xmlns:a="http://schemas.openxmlformats.org/drawingml/2006/main" xmlns:r="http://schemas.openxmlformats.org/officeDocument/2006/relationships" xmlns:p="http://schemas.openxmlformats.org/presentationml/2006/main">
  <p:tag name="MINAME" val="MI"/>
</p:tagLst>
</file>

<file path=ppt/tags/tag52.xml><?xml version="1.0" encoding="utf-8"?>
<p:tagLst xmlns:a="http://schemas.openxmlformats.org/drawingml/2006/main" xmlns:r="http://schemas.openxmlformats.org/officeDocument/2006/relationships" xmlns:p="http://schemas.openxmlformats.org/presentationml/2006/main">
  <p:tag name="MINAME" val="MI"/>
</p:tagLst>
</file>

<file path=ppt/tags/tag53.xml><?xml version="1.0" encoding="utf-8"?>
<p:tagLst xmlns:a="http://schemas.openxmlformats.org/drawingml/2006/main" xmlns:r="http://schemas.openxmlformats.org/officeDocument/2006/relationships" xmlns:p="http://schemas.openxmlformats.org/presentationml/2006/main">
  <p:tag name="MINAME" val="MI"/>
</p:tagLst>
</file>

<file path=ppt/tags/tag54.xml><?xml version="1.0" encoding="utf-8"?>
<p:tagLst xmlns:a="http://schemas.openxmlformats.org/drawingml/2006/main" xmlns:r="http://schemas.openxmlformats.org/officeDocument/2006/relationships" xmlns:p="http://schemas.openxmlformats.org/presentationml/2006/main">
  <p:tag name="MINAME" val="MI"/>
</p:tagLst>
</file>

<file path=ppt/tags/tag55.xml><?xml version="1.0" encoding="utf-8"?>
<p:tagLst xmlns:a="http://schemas.openxmlformats.org/drawingml/2006/main" xmlns:r="http://schemas.openxmlformats.org/officeDocument/2006/relationships" xmlns:p="http://schemas.openxmlformats.org/presentationml/2006/main">
  <p:tag name="MINAME" val="MI"/>
</p:tagLst>
</file>

<file path=ppt/tags/tag56.xml><?xml version="1.0" encoding="utf-8"?>
<p:tagLst xmlns:a="http://schemas.openxmlformats.org/drawingml/2006/main" xmlns:r="http://schemas.openxmlformats.org/officeDocument/2006/relationships" xmlns:p="http://schemas.openxmlformats.org/presentationml/2006/main">
  <p:tag name="MINAME" val="MI"/>
</p:tagLst>
</file>

<file path=ppt/tags/tag57.xml><?xml version="1.0" encoding="utf-8"?>
<p:tagLst xmlns:a="http://schemas.openxmlformats.org/drawingml/2006/main" xmlns:r="http://schemas.openxmlformats.org/officeDocument/2006/relationships" xmlns:p="http://schemas.openxmlformats.org/presentationml/2006/main">
  <p:tag name="MINAME" val="MI"/>
</p:tagLst>
</file>

<file path=ppt/tags/tag58.xml><?xml version="1.0" encoding="utf-8"?>
<p:tagLst xmlns:a="http://schemas.openxmlformats.org/drawingml/2006/main" xmlns:r="http://schemas.openxmlformats.org/officeDocument/2006/relationships" xmlns:p="http://schemas.openxmlformats.org/presentationml/2006/main">
  <p:tag name="MINAME" val="MI"/>
</p:tagLst>
</file>

<file path=ppt/tags/tag59.xml><?xml version="1.0" encoding="utf-8"?>
<p:tagLst xmlns:a="http://schemas.openxmlformats.org/drawingml/2006/main" xmlns:r="http://schemas.openxmlformats.org/officeDocument/2006/relationships" xmlns:p="http://schemas.openxmlformats.org/presentationml/2006/main">
  <p:tag name="MINAME" val="MI"/>
</p:tagLst>
</file>

<file path=ppt/tags/tag6.xml><?xml version="1.0" encoding="utf-8"?>
<p:tagLst xmlns:a="http://schemas.openxmlformats.org/drawingml/2006/main" xmlns:r="http://schemas.openxmlformats.org/officeDocument/2006/relationships" xmlns:p="http://schemas.openxmlformats.org/presentationml/2006/main">
  <p:tag name="MINAME" val="MI"/>
</p:tagLst>
</file>

<file path=ppt/tags/tag60.xml><?xml version="1.0" encoding="utf-8"?>
<p:tagLst xmlns:a="http://schemas.openxmlformats.org/drawingml/2006/main" xmlns:r="http://schemas.openxmlformats.org/officeDocument/2006/relationships" xmlns:p="http://schemas.openxmlformats.org/presentationml/2006/main">
  <p:tag name="MINAME" val="MI"/>
</p:tagLst>
</file>

<file path=ppt/tags/tag61.xml><?xml version="1.0" encoding="utf-8"?>
<p:tagLst xmlns:a="http://schemas.openxmlformats.org/drawingml/2006/main" xmlns:r="http://schemas.openxmlformats.org/officeDocument/2006/relationships" xmlns:p="http://schemas.openxmlformats.org/presentationml/2006/main">
  <p:tag name="MINAME" val="MI"/>
</p:tagLst>
</file>

<file path=ppt/tags/tag62.xml><?xml version="1.0" encoding="utf-8"?>
<p:tagLst xmlns:a="http://schemas.openxmlformats.org/drawingml/2006/main" xmlns:r="http://schemas.openxmlformats.org/officeDocument/2006/relationships" xmlns:p="http://schemas.openxmlformats.org/presentationml/2006/main">
  <p:tag name="MINAME" val="MI"/>
</p:tagLst>
</file>

<file path=ppt/tags/tag63.xml><?xml version="1.0" encoding="utf-8"?>
<p:tagLst xmlns:a="http://schemas.openxmlformats.org/drawingml/2006/main" xmlns:r="http://schemas.openxmlformats.org/officeDocument/2006/relationships" xmlns:p="http://schemas.openxmlformats.org/presentationml/2006/main">
  <p:tag name="MINAME" val="MI"/>
</p:tagLst>
</file>

<file path=ppt/tags/tag64.xml><?xml version="1.0" encoding="utf-8"?>
<p:tagLst xmlns:a="http://schemas.openxmlformats.org/drawingml/2006/main" xmlns:r="http://schemas.openxmlformats.org/officeDocument/2006/relationships" xmlns:p="http://schemas.openxmlformats.org/presentationml/2006/main">
  <p:tag name="MINAME" val="MI"/>
</p:tagLst>
</file>

<file path=ppt/tags/tag65.xml><?xml version="1.0" encoding="utf-8"?>
<p:tagLst xmlns:a="http://schemas.openxmlformats.org/drawingml/2006/main" xmlns:r="http://schemas.openxmlformats.org/officeDocument/2006/relationships" xmlns:p="http://schemas.openxmlformats.org/presentationml/2006/main">
  <p:tag name="MINAME" val="MI"/>
</p:tagLst>
</file>

<file path=ppt/tags/tag66.xml><?xml version="1.0" encoding="utf-8"?>
<p:tagLst xmlns:a="http://schemas.openxmlformats.org/drawingml/2006/main" xmlns:r="http://schemas.openxmlformats.org/officeDocument/2006/relationships" xmlns:p="http://schemas.openxmlformats.org/presentationml/2006/main">
  <p:tag name="MINAME" val="MI"/>
</p:tagLst>
</file>

<file path=ppt/tags/tag67.xml><?xml version="1.0" encoding="utf-8"?>
<p:tagLst xmlns:a="http://schemas.openxmlformats.org/drawingml/2006/main" xmlns:r="http://schemas.openxmlformats.org/officeDocument/2006/relationships" xmlns:p="http://schemas.openxmlformats.org/presentationml/2006/main">
  <p:tag name="MINAME" val="MI"/>
</p:tagLst>
</file>

<file path=ppt/tags/tag68.xml><?xml version="1.0" encoding="utf-8"?>
<p:tagLst xmlns:a="http://schemas.openxmlformats.org/drawingml/2006/main" xmlns:r="http://schemas.openxmlformats.org/officeDocument/2006/relationships" xmlns:p="http://schemas.openxmlformats.org/presentationml/2006/main">
  <p:tag name="MINAME" val="MI"/>
</p:tagLst>
</file>

<file path=ppt/tags/tag69.xml><?xml version="1.0" encoding="utf-8"?>
<p:tagLst xmlns:a="http://schemas.openxmlformats.org/drawingml/2006/main" xmlns:r="http://schemas.openxmlformats.org/officeDocument/2006/relationships" xmlns:p="http://schemas.openxmlformats.org/presentationml/2006/main">
  <p:tag name="MINAME" val="MI"/>
</p:tagLst>
</file>

<file path=ppt/tags/tag7.xml><?xml version="1.0" encoding="utf-8"?>
<p:tagLst xmlns:a="http://schemas.openxmlformats.org/drawingml/2006/main" xmlns:r="http://schemas.openxmlformats.org/officeDocument/2006/relationships" xmlns:p="http://schemas.openxmlformats.org/presentationml/2006/main">
  <p:tag name="MINAME" val="MI"/>
</p:tagLst>
</file>

<file path=ppt/tags/tag70.xml><?xml version="1.0" encoding="utf-8"?>
<p:tagLst xmlns:a="http://schemas.openxmlformats.org/drawingml/2006/main" xmlns:r="http://schemas.openxmlformats.org/officeDocument/2006/relationships" xmlns:p="http://schemas.openxmlformats.org/presentationml/2006/main">
  <p:tag name="MINAME" val="MI"/>
</p:tagLst>
</file>

<file path=ppt/tags/tag71.xml><?xml version="1.0" encoding="utf-8"?>
<p:tagLst xmlns:a="http://schemas.openxmlformats.org/drawingml/2006/main" xmlns:r="http://schemas.openxmlformats.org/officeDocument/2006/relationships" xmlns:p="http://schemas.openxmlformats.org/presentationml/2006/main">
  <p:tag name="MINAME" val="MI"/>
</p:tagLst>
</file>

<file path=ppt/tags/tag72.xml><?xml version="1.0" encoding="utf-8"?>
<p:tagLst xmlns:a="http://schemas.openxmlformats.org/drawingml/2006/main" xmlns:r="http://schemas.openxmlformats.org/officeDocument/2006/relationships" xmlns:p="http://schemas.openxmlformats.org/presentationml/2006/main">
  <p:tag name="MINAME" val="MI"/>
</p:tagLst>
</file>

<file path=ppt/tags/tag73.xml><?xml version="1.0" encoding="utf-8"?>
<p:tagLst xmlns:a="http://schemas.openxmlformats.org/drawingml/2006/main" xmlns:r="http://schemas.openxmlformats.org/officeDocument/2006/relationships" xmlns:p="http://schemas.openxmlformats.org/presentationml/2006/main">
  <p:tag name="MINAME" val="MI"/>
</p:tagLst>
</file>

<file path=ppt/tags/tag74.xml><?xml version="1.0" encoding="utf-8"?>
<p:tagLst xmlns:a="http://schemas.openxmlformats.org/drawingml/2006/main" xmlns:r="http://schemas.openxmlformats.org/officeDocument/2006/relationships" xmlns:p="http://schemas.openxmlformats.org/presentationml/2006/main">
  <p:tag name="MINAME" val="MI"/>
</p:tagLst>
</file>

<file path=ppt/tags/tag75.xml><?xml version="1.0" encoding="utf-8"?>
<p:tagLst xmlns:a="http://schemas.openxmlformats.org/drawingml/2006/main" xmlns:r="http://schemas.openxmlformats.org/officeDocument/2006/relationships" xmlns:p="http://schemas.openxmlformats.org/presentationml/2006/main">
  <p:tag name="MINAME" val="MI"/>
</p:tagLst>
</file>

<file path=ppt/tags/tag76.xml><?xml version="1.0" encoding="utf-8"?>
<p:tagLst xmlns:a="http://schemas.openxmlformats.org/drawingml/2006/main" xmlns:r="http://schemas.openxmlformats.org/officeDocument/2006/relationships" xmlns:p="http://schemas.openxmlformats.org/presentationml/2006/main">
  <p:tag name="MINAME" val="MI"/>
</p:tagLst>
</file>

<file path=ppt/tags/tag77.xml><?xml version="1.0" encoding="utf-8"?>
<p:tagLst xmlns:a="http://schemas.openxmlformats.org/drawingml/2006/main" xmlns:r="http://schemas.openxmlformats.org/officeDocument/2006/relationships" xmlns:p="http://schemas.openxmlformats.org/presentationml/2006/main">
  <p:tag name="MINAME" val="MI"/>
</p:tagLst>
</file>

<file path=ppt/tags/tag78.xml><?xml version="1.0" encoding="utf-8"?>
<p:tagLst xmlns:a="http://schemas.openxmlformats.org/drawingml/2006/main" xmlns:r="http://schemas.openxmlformats.org/officeDocument/2006/relationships" xmlns:p="http://schemas.openxmlformats.org/presentationml/2006/main">
  <p:tag name="MINAME" val="MI"/>
</p:tagLst>
</file>

<file path=ppt/tags/tag79.xml><?xml version="1.0" encoding="utf-8"?>
<p:tagLst xmlns:a="http://schemas.openxmlformats.org/drawingml/2006/main" xmlns:r="http://schemas.openxmlformats.org/officeDocument/2006/relationships" xmlns:p="http://schemas.openxmlformats.org/presentationml/2006/main">
  <p:tag name="MINAME" val="MI"/>
</p:tagLst>
</file>

<file path=ppt/tags/tag8.xml><?xml version="1.0" encoding="utf-8"?>
<p:tagLst xmlns:a="http://schemas.openxmlformats.org/drawingml/2006/main" xmlns:r="http://schemas.openxmlformats.org/officeDocument/2006/relationships" xmlns:p="http://schemas.openxmlformats.org/presentationml/2006/main">
  <p:tag name="MINAME" val="MI"/>
</p:tagLst>
</file>

<file path=ppt/tags/tag80.xml><?xml version="1.0" encoding="utf-8"?>
<p:tagLst xmlns:a="http://schemas.openxmlformats.org/drawingml/2006/main" xmlns:r="http://schemas.openxmlformats.org/officeDocument/2006/relationships" xmlns:p="http://schemas.openxmlformats.org/presentationml/2006/main">
  <p:tag name="MINAME" val="MI"/>
</p:tagLst>
</file>

<file path=ppt/tags/tag81.xml><?xml version="1.0" encoding="utf-8"?>
<p:tagLst xmlns:a="http://schemas.openxmlformats.org/drawingml/2006/main" xmlns:r="http://schemas.openxmlformats.org/officeDocument/2006/relationships" xmlns:p="http://schemas.openxmlformats.org/presentationml/2006/main">
  <p:tag name="MINAME" val="MI"/>
</p:tagLst>
</file>

<file path=ppt/tags/tag82.xml><?xml version="1.0" encoding="utf-8"?>
<p:tagLst xmlns:a="http://schemas.openxmlformats.org/drawingml/2006/main" xmlns:r="http://schemas.openxmlformats.org/officeDocument/2006/relationships" xmlns:p="http://schemas.openxmlformats.org/presentationml/2006/main">
  <p:tag name="MINAME" val="MI"/>
</p:tagLst>
</file>

<file path=ppt/tags/tag83.xml><?xml version="1.0" encoding="utf-8"?>
<p:tagLst xmlns:a="http://schemas.openxmlformats.org/drawingml/2006/main" xmlns:r="http://schemas.openxmlformats.org/officeDocument/2006/relationships" xmlns:p="http://schemas.openxmlformats.org/presentationml/2006/main">
  <p:tag name="MINAME" val="MI"/>
</p:tagLst>
</file>

<file path=ppt/tags/tag84.xml><?xml version="1.0" encoding="utf-8"?>
<p:tagLst xmlns:a="http://schemas.openxmlformats.org/drawingml/2006/main" xmlns:r="http://schemas.openxmlformats.org/officeDocument/2006/relationships" xmlns:p="http://schemas.openxmlformats.org/presentationml/2006/main">
  <p:tag name="MINAME" val="MI"/>
</p:tagLst>
</file>

<file path=ppt/tags/tag85.xml><?xml version="1.0" encoding="utf-8"?>
<p:tagLst xmlns:a="http://schemas.openxmlformats.org/drawingml/2006/main" xmlns:r="http://schemas.openxmlformats.org/officeDocument/2006/relationships" xmlns:p="http://schemas.openxmlformats.org/presentationml/2006/main">
  <p:tag name="MINAME" val="MI"/>
</p:tagLst>
</file>

<file path=ppt/tags/tag86.xml><?xml version="1.0" encoding="utf-8"?>
<p:tagLst xmlns:a="http://schemas.openxmlformats.org/drawingml/2006/main" xmlns:r="http://schemas.openxmlformats.org/officeDocument/2006/relationships" xmlns:p="http://schemas.openxmlformats.org/presentationml/2006/main">
  <p:tag name="MINAME" val="MI"/>
</p:tagLst>
</file>

<file path=ppt/tags/tag87.xml><?xml version="1.0" encoding="utf-8"?>
<p:tagLst xmlns:a="http://schemas.openxmlformats.org/drawingml/2006/main" xmlns:r="http://schemas.openxmlformats.org/officeDocument/2006/relationships" xmlns:p="http://schemas.openxmlformats.org/presentationml/2006/main">
  <p:tag name="MINAME" val="MI"/>
</p:tagLst>
</file>

<file path=ppt/tags/tag88.xml><?xml version="1.0" encoding="utf-8"?>
<p:tagLst xmlns:a="http://schemas.openxmlformats.org/drawingml/2006/main" xmlns:r="http://schemas.openxmlformats.org/officeDocument/2006/relationships" xmlns:p="http://schemas.openxmlformats.org/presentationml/2006/main">
  <p:tag name="MINAME" val="MI"/>
</p:tagLst>
</file>

<file path=ppt/tags/tag89.xml><?xml version="1.0" encoding="utf-8"?>
<p:tagLst xmlns:a="http://schemas.openxmlformats.org/drawingml/2006/main" xmlns:r="http://schemas.openxmlformats.org/officeDocument/2006/relationships" xmlns:p="http://schemas.openxmlformats.org/presentationml/2006/main">
  <p:tag name="MINAME" val="MI"/>
</p:tagLst>
</file>

<file path=ppt/tags/tag9.xml><?xml version="1.0" encoding="utf-8"?>
<p:tagLst xmlns:a="http://schemas.openxmlformats.org/drawingml/2006/main" xmlns:r="http://schemas.openxmlformats.org/officeDocument/2006/relationships" xmlns:p="http://schemas.openxmlformats.org/presentationml/2006/main">
  <p:tag name="MINAME" val="MI"/>
</p:tagLst>
</file>

<file path=ppt/tags/tag90.xml><?xml version="1.0" encoding="utf-8"?>
<p:tagLst xmlns:a="http://schemas.openxmlformats.org/drawingml/2006/main" xmlns:r="http://schemas.openxmlformats.org/officeDocument/2006/relationships" xmlns:p="http://schemas.openxmlformats.org/presentationml/2006/main">
  <p:tag name="MINAME" val="MI"/>
</p:tagLst>
</file>

<file path=ppt/tags/tag91.xml><?xml version="1.0" encoding="utf-8"?>
<p:tagLst xmlns:a="http://schemas.openxmlformats.org/drawingml/2006/main" xmlns:r="http://schemas.openxmlformats.org/officeDocument/2006/relationships" xmlns:p="http://schemas.openxmlformats.org/presentationml/2006/main">
  <p:tag name="MINAME" val="MI"/>
</p:tagLst>
</file>

<file path=ppt/tags/tag92.xml><?xml version="1.0" encoding="utf-8"?>
<p:tagLst xmlns:a="http://schemas.openxmlformats.org/drawingml/2006/main" xmlns:r="http://schemas.openxmlformats.org/officeDocument/2006/relationships" xmlns:p="http://schemas.openxmlformats.org/presentationml/2006/main">
  <p:tag name="MINAME" val="MI"/>
</p:tagLst>
</file>

<file path=ppt/tags/tag93.xml><?xml version="1.0" encoding="utf-8"?>
<p:tagLst xmlns:a="http://schemas.openxmlformats.org/drawingml/2006/main" xmlns:r="http://schemas.openxmlformats.org/officeDocument/2006/relationships" xmlns:p="http://schemas.openxmlformats.org/presentationml/2006/main">
  <p:tag name="MINAME" val="MI"/>
</p:tagLst>
</file>

<file path=ppt/tags/tag94.xml><?xml version="1.0" encoding="utf-8"?>
<p:tagLst xmlns:a="http://schemas.openxmlformats.org/drawingml/2006/main" xmlns:r="http://schemas.openxmlformats.org/officeDocument/2006/relationships" xmlns:p="http://schemas.openxmlformats.org/presentationml/2006/main">
  <p:tag name="MINAME" val="MI"/>
</p:tagLst>
</file>

<file path=ppt/tags/tag95.xml><?xml version="1.0" encoding="utf-8"?>
<p:tagLst xmlns:a="http://schemas.openxmlformats.org/drawingml/2006/main" xmlns:r="http://schemas.openxmlformats.org/officeDocument/2006/relationships" xmlns:p="http://schemas.openxmlformats.org/presentationml/2006/main">
  <p:tag name="MINAME" val="MI"/>
</p:tagLst>
</file>

<file path=ppt/tags/tag96.xml><?xml version="1.0" encoding="utf-8"?>
<p:tagLst xmlns:a="http://schemas.openxmlformats.org/drawingml/2006/main" xmlns:r="http://schemas.openxmlformats.org/officeDocument/2006/relationships" xmlns:p="http://schemas.openxmlformats.org/presentationml/2006/main">
  <p:tag name="MINAME" val="MI"/>
</p:tagLst>
</file>

<file path=ppt/tags/tag97.xml><?xml version="1.0" encoding="utf-8"?>
<p:tagLst xmlns:a="http://schemas.openxmlformats.org/drawingml/2006/main" xmlns:r="http://schemas.openxmlformats.org/officeDocument/2006/relationships" xmlns:p="http://schemas.openxmlformats.org/presentationml/2006/main">
  <p:tag name="MINAME" val="MI"/>
</p:tagLst>
</file>

<file path=ppt/tags/tag98.xml><?xml version="1.0" encoding="utf-8"?>
<p:tagLst xmlns:a="http://schemas.openxmlformats.org/drawingml/2006/main" xmlns:r="http://schemas.openxmlformats.org/officeDocument/2006/relationships" xmlns:p="http://schemas.openxmlformats.org/presentationml/2006/main">
  <p:tag name="MINAME" val="MI"/>
</p:tagLst>
</file>

<file path=ppt/tags/tag99.xml><?xml version="1.0" encoding="utf-8"?>
<p:tagLst xmlns:a="http://schemas.openxmlformats.org/drawingml/2006/main" xmlns:r="http://schemas.openxmlformats.org/officeDocument/2006/relationships" xmlns:p="http://schemas.openxmlformats.org/presentationml/2006/main">
  <p:tag name="MINAME" val="MI"/>
</p:tagLst>
</file>

<file path=ppt/theme/theme1.xml><?xml version="1.0" encoding="utf-8"?>
<a:theme xmlns:a="http://schemas.openxmlformats.org/drawingml/2006/main" name="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1.xml><?xml version="1.0" encoding="utf-8"?>
<a:theme xmlns:a="http://schemas.openxmlformats.org/drawingml/2006/main" name="5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7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3.xml><?xml version="1.0" encoding="utf-8"?>
<a:theme xmlns:a="http://schemas.openxmlformats.org/drawingml/2006/main" name="8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6.xml><?xml version="1.0" encoding="utf-8"?>
<a:theme xmlns:a="http://schemas.openxmlformats.org/drawingml/2006/main" name="Stratus19 PPT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94620</TotalTime>
  <Words>36170</Words>
  <Application>Microsoft Office PowerPoint</Application>
  <PresentationFormat>Custom</PresentationFormat>
  <Paragraphs>2139</Paragraphs>
  <Slides>275</Slides>
  <Notes>16</Notes>
  <HiddenSlides>0</HiddenSlides>
  <MMClips>0</MMClips>
  <ScaleCrop>false</ScaleCrop>
  <HeadingPairs>
    <vt:vector size="8" baseType="variant">
      <vt:variant>
        <vt:lpstr>Fonts Used</vt:lpstr>
      </vt:variant>
      <vt:variant>
        <vt:i4>5</vt:i4>
      </vt:variant>
      <vt:variant>
        <vt:lpstr>Theme</vt:lpstr>
      </vt:variant>
      <vt:variant>
        <vt:i4>13</vt:i4>
      </vt:variant>
      <vt:variant>
        <vt:lpstr>Embedded OLE Servers</vt:lpstr>
      </vt:variant>
      <vt:variant>
        <vt:i4>1</vt:i4>
      </vt:variant>
      <vt:variant>
        <vt:lpstr>Slide Titles</vt:lpstr>
      </vt:variant>
      <vt:variant>
        <vt:i4>275</vt:i4>
      </vt:variant>
    </vt:vector>
  </HeadingPairs>
  <TitlesOfParts>
    <vt:vector size="294" baseType="lpstr">
      <vt:lpstr>Arial</vt:lpstr>
      <vt:lpstr>Calibri</vt:lpstr>
      <vt:lpstr>Calibri Light</vt:lpstr>
      <vt:lpstr>Wingdings</vt:lpstr>
      <vt:lpstr>Wingdings 3</vt:lpstr>
      <vt:lpstr>Office Theme</vt:lpstr>
      <vt:lpstr>1_Office Theme</vt:lpstr>
      <vt:lpstr>Custom Design</vt:lpstr>
      <vt:lpstr>2_Custom Design</vt:lpstr>
      <vt:lpstr>1_Custom Design</vt:lpstr>
      <vt:lpstr>Stratus19 PPT Theme</vt:lpstr>
      <vt:lpstr>3_Custom Design</vt:lpstr>
      <vt:lpstr>4_Custom Design</vt:lpstr>
      <vt:lpstr>2_Office Theme</vt:lpstr>
      <vt:lpstr>6_Custom Design</vt:lpstr>
      <vt:lpstr>5_Custom Design</vt:lpstr>
      <vt:lpstr>7_Custom Design</vt:lpstr>
      <vt:lpstr>8_Custom Design</vt:lpstr>
      <vt:lpstr>Worksheet</vt:lpstr>
      <vt:lpstr>PowerPoint Presentation</vt:lpstr>
      <vt:lpstr>Navigation</vt:lpstr>
      <vt:lpstr>Feed Barley in Manitoba - Summary </vt:lpstr>
      <vt:lpstr>Malt Barley in Manitoba - Summary </vt:lpstr>
      <vt:lpstr>4R Nutrient Stewardship - Summary </vt:lpstr>
      <vt:lpstr>Feed Barley</vt:lpstr>
      <vt:lpstr>Fertilizer Applications in Feed Barley - % Growers</vt:lpstr>
      <vt:lpstr>Fertilizer Applications in Feed Barley - % Growers by Timing in 2023</vt:lpstr>
      <vt:lpstr>Manure Applications in Feed Barley - % Growers</vt:lpstr>
      <vt:lpstr>Manure Applications in Feed Barley - % Growers by Timing in 2023</vt:lpstr>
      <vt:lpstr>Nitrogen Timing in Feed Barley - % Crop Acres</vt:lpstr>
      <vt:lpstr>Nitrogen Timing in Feed Barley in 2023 (% of Crop Acres)</vt:lpstr>
      <vt:lpstr>Phosphorus (P₂O₅) Timing in Feed Barley - % Crop Acres</vt:lpstr>
      <vt:lpstr>Phosphorus (P₂O₅) Timing in Feed Barley in 2023 (% of Crop Acres)</vt:lpstr>
      <vt:lpstr>Potassium (K₂O) Timing in Feed Barley - % Crop Acres</vt:lpstr>
      <vt:lpstr>Potassium (K₂O) Timing in Feed Barley in 2023 (% of Crop Acres)</vt:lpstr>
      <vt:lpstr>Sulphur Timing in Feed Barley - % Crop Acres</vt:lpstr>
      <vt:lpstr>Sulphur Timing in Feed Barley in 2023 (% of Crop Acres)</vt:lpstr>
      <vt:lpstr>Nitrogen Timing in Feed Barley - % of Volume</vt:lpstr>
      <vt:lpstr>Nitrogen Timing in Feed Barley in 2023 (% of Volume)</vt:lpstr>
      <vt:lpstr>Phosphorus (P₂O₅) Timing in Feed Barley - % of Volume</vt:lpstr>
      <vt:lpstr>Phosphorus (P₂O₅) Timing in Feed Barley in 2023 (% of Volume)</vt:lpstr>
      <vt:lpstr>Potassium (K₂O) Timing in Feed Barley - % of Volume</vt:lpstr>
      <vt:lpstr>Potassium (K₂O) Timing in Feed Barley in 2023 (% of Volume)</vt:lpstr>
      <vt:lpstr>Sulphur Timing in Feed Barley - % of Volume</vt:lpstr>
      <vt:lpstr>Sulphur Timing in Feed Barley in 2023 (% of Volume)</vt:lpstr>
      <vt:lpstr>% of Feed Barley Growers Using Each Nitrogen Source in 2023</vt:lpstr>
      <vt:lpstr>% of Feed Barley Growers Using Nitrogen in 2023</vt:lpstr>
      <vt:lpstr>Acres Treated With Each Nitrogen Source in Feed Barley in 2023</vt:lpstr>
      <vt:lpstr>Nitrogen Volume in Feed Barley</vt:lpstr>
      <vt:lpstr>Nitrogen Volume in Feed Barley by Timing</vt:lpstr>
      <vt:lpstr>Nitrogen Fertilizer Source in Feed Barley - All Timings</vt:lpstr>
      <vt:lpstr>Nitrogen Fertilizer Source in Feed Barley - Fall Timing</vt:lpstr>
      <vt:lpstr>Nitrogen Fertilizer Source in Feed Barley - At Planting</vt:lpstr>
      <vt:lpstr>Nitrogen Fertilizer Source in Feed Barley by Timing</vt:lpstr>
      <vt:lpstr>% of Feed Barley Growers Using Each Phosphorus (P₂O₅) Source in 2023</vt:lpstr>
      <vt:lpstr>% of Feed Barley Growers Using Phosphorus (P₂O₅) in 2023</vt:lpstr>
      <vt:lpstr>Acres Treated With Each Phosphorus (P₂O₅) Source in Feed Barley in 2023</vt:lpstr>
      <vt:lpstr>Phosphorus (P₂O₅) Volume in Feed Barley</vt:lpstr>
      <vt:lpstr>Phosphorus (P₂O₅) Volume in Feed Barley by Timing</vt:lpstr>
      <vt:lpstr>Phosphorus (P₂O₅) Fertilizer Source in Feed Barley - All Timings</vt:lpstr>
      <vt:lpstr>Phosphorus (P₂O₅) Fertilizer Source in Feed Barley - At Planting</vt:lpstr>
      <vt:lpstr>Phosphorus (P₂O₅)  Fertilizer Source in Feed Barley by Timing</vt:lpstr>
      <vt:lpstr>% of Feed Barley Growers Using Each Potassium (K₂O) Source in 2023</vt:lpstr>
      <vt:lpstr>% of Feed Barley Growers Using Potassium (K₂O) in 2023</vt:lpstr>
      <vt:lpstr>Acres Treated With Each Potassium (K₂O) Source in Feed Barley in 2023</vt:lpstr>
      <vt:lpstr>Potassium (K₂O) Volume in Feed Barley</vt:lpstr>
      <vt:lpstr>Potassium (K₂O) Volume in Feed Barley by Timing</vt:lpstr>
      <vt:lpstr>Potassium (K₂O) Fertilizer Source in Feed Barley - All Timings</vt:lpstr>
      <vt:lpstr>Potassium (K₂O) Fertilizer Source in Feed Barley - At Planting</vt:lpstr>
      <vt:lpstr>Potassium (K₂O) Fertilizer Source in Feed Barley by Timing</vt:lpstr>
      <vt:lpstr>% of Feed Barley Growers Using Each Sulphur Source in 2023</vt:lpstr>
      <vt:lpstr>% of Feed Barley Growers Using Sulphur in 2023</vt:lpstr>
      <vt:lpstr>Acres Treated With Each Sulphur Source in Feed Barley in 2023</vt:lpstr>
      <vt:lpstr>Sulphur Volume in Feed Barley</vt:lpstr>
      <vt:lpstr>Sulphur Volume in Feed Barley by Timing</vt:lpstr>
      <vt:lpstr>Sulphur Fertilizer Source in Feed Barley - All Timings</vt:lpstr>
      <vt:lpstr>Sulphur Fertilizer Source in Feed Barley - At Planting</vt:lpstr>
      <vt:lpstr>Sulphur Fertilizer Source in Feed Barley by Timing</vt:lpstr>
      <vt:lpstr>Nitrogen Placement in Feed Barley - % Crop Acres</vt:lpstr>
      <vt:lpstr>Nitrogen Placement in Feed Barley - % Nutrient Volume Applied at All Timings</vt:lpstr>
      <vt:lpstr>Phosphorus (P₂O₅) Placement in Feed Barley - % Crop Acres</vt:lpstr>
      <vt:lpstr>Phosphorus (P₂O₅) Placement in Feed Barley - % Nutrient Volume Applied at All Timings</vt:lpstr>
      <vt:lpstr>Potassium (K₂O) Placement in Feed Barley - % Crop Acres</vt:lpstr>
      <vt:lpstr>Potassium (K₂O) Placement in Feed Barley - % Nutrient Volume Applied at All Timings</vt:lpstr>
      <vt:lpstr>Sulphur Placement in Feed Barley - % Crop Acres</vt:lpstr>
      <vt:lpstr>Sulphur Placement in Feed Barley - % Nutrient Volume Applied at All Timings</vt:lpstr>
      <vt:lpstr>Average Nitrogen Rates in Feed Barley</vt:lpstr>
      <vt:lpstr>Nitrogen Rates in Feed Barley - Average Rate in 2023</vt:lpstr>
      <vt:lpstr>Nitrogen Rates in Feed Barley - Rate Ranges in 2023</vt:lpstr>
      <vt:lpstr>Nitrogen Rate Ranges in Feed Barley - % of Volume in 2023</vt:lpstr>
      <vt:lpstr>Average Nitrogen Rates in Feed Barley - By Timing</vt:lpstr>
      <vt:lpstr>Average Phosphorus (P₂O₅) Rates in Feed Barley</vt:lpstr>
      <vt:lpstr>Phosphorus (P₂O₅) Rates in Feed Barley - Average Rate in 2023</vt:lpstr>
      <vt:lpstr>Phosphorus (P₂O₅) Rates in Feed Barley - Rate Ranges in 2023</vt:lpstr>
      <vt:lpstr>Phosphorus (P₂O₅) Rate Ranges in Feed Barley - % of Volume in 2023</vt:lpstr>
      <vt:lpstr>Average Phosphorus (P₂O₅) Rates in Feed Barley - By Timing</vt:lpstr>
      <vt:lpstr>Average Potassium (K₂O) Rates in Feed Barley</vt:lpstr>
      <vt:lpstr>Potassium (K₂O) Rates in Feed Barley - Average Rate in 2023</vt:lpstr>
      <vt:lpstr>Potassium (K₂O) Rates in Feed Barley - Rate Ranges in 2023</vt:lpstr>
      <vt:lpstr>Potassium (K₂O) Rate Ranges in Feed Barley - % of Volume in 2023</vt:lpstr>
      <vt:lpstr>Average Potassium (K₂O) Rates in Feed Barley - By Timing</vt:lpstr>
      <vt:lpstr>Average Sulphur Rates in Feed Barley</vt:lpstr>
      <vt:lpstr>Sulphur Rates in Feed Barley - Average Rate in 2023</vt:lpstr>
      <vt:lpstr>Sulphur Rates in Feed Barley - Rate Ranges in 2023</vt:lpstr>
      <vt:lpstr>Sulphur Rate Ranges in Feed Barley - % of Volume in 2023</vt:lpstr>
      <vt:lpstr>Average Sulphur Rates in Feed Barley - By Timing</vt:lpstr>
      <vt:lpstr>Fertilizer Program in Feed Barley</vt:lpstr>
      <vt:lpstr>Trend in Fertilizer Program in Feed Barley</vt:lpstr>
      <vt:lpstr>Fertilizer Program in Feed Barley - by Sub-Group</vt:lpstr>
      <vt:lpstr>Use of Variable Rates by Fertilizer Type</vt:lpstr>
      <vt:lpstr>Consistency Criteria for Feed Barley</vt:lpstr>
      <vt:lpstr>Reasons for Not Meeting 4R Consistency Criteria</vt:lpstr>
      <vt:lpstr>Do Not Meet 4R Consistency Criteria in 2023</vt:lpstr>
      <vt:lpstr>Use of Nitrogen Fixing Crop in Previous Year - Feed Barley</vt:lpstr>
      <vt:lpstr>Trend in Use of Nitrogen Fixing Crop in Previous Year - Feed Barley</vt:lpstr>
      <vt:lpstr>Rates Set By Field Based On Expected Crop Yield</vt:lpstr>
      <vt:lpstr>Approaches Used to Decide Fertilizer Rate in Feed Barley</vt:lpstr>
      <vt:lpstr>Trend in Approaches Used to Decide Nitrogen Rate in Feed Barley</vt:lpstr>
      <vt:lpstr>Trend in Approaches Used to Decide Phosphorus Rate in Feed Barley</vt:lpstr>
      <vt:lpstr>Main Person Who Determined Fertilizer Rate</vt:lpstr>
      <vt:lpstr>Linkage of Who Makes Rate Decisions on 4R Consistency Compliance – Feed Barley</vt:lpstr>
      <vt:lpstr>Professional Designation of Person Who Determined Fertilizer Rate</vt:lpstr>
      <vt:lpstr>Importance of Professional Designation</vt:lpstr>
      <vt:lpstr>Deviation from Recommended Application Rate</vt:lpstr>
      <vt:lpstr>Use of Nitrogen Stabilizers by Geographic/Demographic Segment</vt:lpstr>
      <vt:lpstr>Use of EEFs by Timing - % of Nitrogen Volume</vt:lpstr>
      <vt:lpstr>Use of EEFS by Placement - % of Nitrogen Volume - Net All Timings</vt:lpstr>
      <vt:lpstr>Target vs. Actual Yield in Feed Barley</vt:lpstr>
      <vt:lpstr>Target vs. Actual Yield in Feed Barley in 2023</vt:lpstr>
      <vt:lpstr>Nitrogen Use Efficiency</vt:lpstr>
      <vt:lpstr>Factors Considered When Setting Target Yield</vt:lpstr>
      <vt:lpstr>Use of Micro/Secondary Nutrients - % of Growers Using</vt:lpstr>
      <vt:lpstr>Custom Application by Fertilizer Source</vt:lpstr>
      <vt:lpstr>Tillage Practices - % of planted acres</vt:lpstr>
      <vt:lpstr>Field Passes Used</vt:lpstr>
      <vt:lpstr>Type of Seeding Equipment</vt:lpstr>
      <vt:lpstr>Opener Width</vt:lpstr>
      <vt:lpstr>Row Spacing</vt:lpstr>
      <vt:lpstr>Seed Bed Utilization</vt:lpstr>
      <vt:lpstr>Use of Biostimulants</vt:lpstr>
      <vt:lpstr>Malt Barley</vt:lpstr>
      <vt:lpstr>Fertilizer Applications in Malt Barley - % Growers</vt:lpstr>
      <vt:lpstr>Fertilizer Applications in Malt Barley - % Growers by Timing in 2023</vt:lpstr>
      <vt:lpstr>Manure Applications in Malt Barley - % Growers</vt:lpstr>
      <vt:lpstr>Nitrogen Timing in Malt Barley - % Crop Acres</vt:lpstr>
      <vt:lpstr>Nitrogen Timing in Malt Barley in 2023 (% of Crop Acres)</vt:lpstr>
      <vt:lpstr>Phosphorus (P₂O₅) Timing in Malt Barley - % Crop Acres</vt:lpstr>
      <vt:lpstr>Phosphorus (P₂O₅) Timing in Malt Barley in 2023 (% of Crop Acres)</vt:lpstr>
      <vt:lpstr>Potassium (K₂O) Timing in Malt Barley - % Crop Acres</vt:lpstr>
      <vt:lpstr>Potassium (K₂O) Timing in Malt Barley in 2023 (% of Crop Acres)</vt:lpstr>
      <vt:lpstr>Sulphur Timing in Malt Barley - % Crop Acres</vt:lpstr>
      <vt:lpstr>Sulphur Timing in Malt Barley in 2023 (% of Crop Acres)</vt:lpstr>
      <vt:lpstr>Nitrogen Timing in Malt Barley - % of Volume</vt:lpstr>
      <vt:lpstr>Nitrogen Timing in Malt Barley in 2023 (% of Volume)</vt:lpstr>
      <vt:lpstr>Phosphorus (P₂O₅) Timing in Malt Barley - % of Volume</vt:lpstr>
      <vt:lpstr>Phosphorus (P₂O₅) Timing in Malt Barley in 2023 (% of Volume)</vt:lpstr>
      <vt:lpstr>Potassium (K₂O) Timing in Malt Barley - % of Volume</vt:lpstr>
      <vt:lpstr>Potassium (K₂O) Timing in Malt Barley in 2023 (% of Volume)</vt:lpstr>
      <vt:lpstr>Sulphur Timing in Malt Barley - % of Volume</vt:lpstr>
      <vt:lpstr>Sulphur Timing in Malt Barley in 2023 (% of Volume)</vt:lpstr>
      <vt:lpstr>% of Malt Barley Growers Using Each Nitrogen Source in 2023</vt:lpstr>
      <vt:lpstr>% of Malt Barley Growers Using Nitrogen in 2023</vt:lpstr>
      <vt:lpstr>Acres Treated With Each Nitrogen Source in Malt Barley in 2023</vt:lpstr>
      <vt:lpstr>Nitrogen Volume in Malt Barley</vt:lpstr>
      <vt:lpstr>Nitrogen Volume in Malt Barley by Timing</vt:lpstr>
      <vt:lpstr>Nitrogen Fertilizer Source in Malt Barley - All Timings</vt:lpstr>
      <vt:lpstr>Nitrogen Fertilizer Source in Malt Barley - Fall Timing</vt:lpstr>
      <vt:lpstr>Nitrogen Fertilizer Source in Malt Barley – At Planting</vt:lpstr>
      <vt:lpstr>Nitrogen Fertilizer Source in Malt Barley by Timing</vt:lpstr>
      <vt:lpstr>% of Malt Barley Growers Using Each Phosphorus (P₂O₅) Source in 2023</vt:lpstr>
      <vt:lpstr>% of Malt Barley Growers Using Phosphorus (P₂O₅) in 2023</vt:lpstr>
      <vt:lpstr>Acres Treated With Each Phosphorus (P₂O₅) Source in Malt Barley in 2023</vt:lpstr>
      <vt:lpstr>Phosphorus (P₂O₅) Volume in Malt Barley</vt:lpstr>
      <vt:lpstr>Phosphorus (P₂O₅) Volume in Malt Barley by Timing</vt:lpstr>
      <vt:lpstr>Phosphorus (P₂O₅) Fertilizer Source in Malt Barley – All Timing</vt:lpstr>
      <vt:lpstr>Phosphorus (P₂O₅) Fertilizer Source in Malt Barley – At Planting</vt:lpstr>
      <vt:lpstr>Phosphorus (P₂O₅) Fertilizer Source in Malt Barley by Timing</vt:lpstr>
      <vt:lpstr>% of Malt Barley Growers Using Each Potassium (K₂O) Source in 2023</vt:lpstr>
      <vt:lpstr>% of Malt Barley Growers Using Potassium (K₂O) in 2023</vt:lpstr>
      <vt:lpstr>Acres Treated With Each Potassium (K₂O) Source in Malt Barley in 2023</vt:lpstr>
      <vt:lpstr>Potassium (K₂O) Volume in Malt Barley</vt:lpstr>
      <vt:lpstr>Potassium (K₂O) Volume in Malt Barley by Timing</vt:lpstr>
      <vt:lpstr>Potassium (K₂O) Fertilizer Source in Malt Barley - All Timings</vt:lpstr>
      <vt:lpstr>Potassium (K₂O) Fertilizer Source in Malt Barley by Timing</vt:lpstr>
      <vt:lpstr>% of Malt Barley Growers Using Each Sulphur Source in 2023</vt:lpstr>
      <vt:lpstr>% of Malt Barley Growers Using Sulphur in 2023</vt:lpstr>
      <vt:lpstr>Acres Treated With Each Sulphur Source in Malt Barley in 2023</vt:lpstr>
      <vt:lpstr>Sulphur Volume in Malt Barley</vt:lpstr>
      <vt:lpstr>Sulphur Volume in Malt Barley by Timing</vt:lpstr>
      <vt:lpstr>Sulphur Fertilizer Source in Malt Barley - All Timings</vt:lpstr>
      <vt:lpstr>Sulphur Fertilizer Source in Malt Barley by Timing</vt:lpstr>
      <vt:lpstr>Nitrogen Placement in Malt Barley - % Crop Acres</vt:lpstr>
      <vt:lpstr>Nitrogen Placement in Malt Barley - % Nutrient Volume Applied at All Timings</vt:lpstr>
      <vt:lpstr>Phosphorus (P₂O₅) Placement in Malt Barley - % Crop Acres</vt:lpstr>
      <vt:lpstr>Phosphorus (P₂O₅) Placement in Malt Barley - % Nutrient Volume Applied at All Timings</vt:lpstr>
      <vt:lpstr>Potassium (K₂O) Placement in Malt Barley - % Crop Acres</vt:lpstr>
      <vt:lpstr>Potassium (K₂O) Placement in Malt Barley - % Nutrient Volume Applied at All Timings</vt:lpstr>
      <vt:lpstr>Sulphur Placement in Malt Barley - % Crop Acres</vt:lpstr>
      <vt:lpstr>Sulphur Placement in Malt Barley - % Nutrient Volume Applied at All Timings</vt:lpstr>
      <vt:lpstr>Average Nitrogen Rates in Malt Barley</vt:lpstr>
      <vt:lpstr>Nitrogen Rates in Malt Barley - Average Rate in 2023</vt:lpstr>
      <vt:lpstr>Nitrogen Rates in Malt Barley - Rate Ranges in 2023</vt:lpstr>
      <vt:lpstr>Nitrogen Rate Ranges in Malt Barley - % of Volume in 2023</vt:lpstr>
      <vt:lpstr>Average Nitrogen Rates in Malt Barley - By Timing</vt:lpstr>
      <vt:lpstr>Average Phosphorus (P₂O₅) Rates in Malt Barley</vt:lpstr>
      <vt:lpstr>Phosphorus (P₂O₅) Rates in Malt Barley - Average Rate in 2023</vt:lpstr>
      <vt:lpstr>Phosphorus (P₂O₅) Rates in Malt Barley - Rate Ranges in 2023</vt:lpstr>
      <vt:lpstr>Phosphorus (P₂O₅) Rate Ranges in Malt Barley - % of Volume in 2023</vt:lpstr>
      <vt:lpstr>Average Phosphorus (P₂O₅) Rates in Malt Barley - By Timing</vt:lpstr>
      <vt:lpstr>Potassium (K₂O) Rates in Malt Barley - Average Rate in 2023</vt:lpstr>
      <vt:lpstr>Potassium (K₂O) Rates in Malt Barley - Average Rate in 2023</vt:lpstr>
      <vt:lpstr>Potassium (K₂O) Rates in Malt Barley - Rate Ranges in 2023</vt:lpstr>
      <vt:lpstr>Potassium (K₂O) Rate Ranges in Malt Barley - % of Volume in 2023</vt:lpstr>
      <vt:lpstr>Average Potassium (K₂O) Rates in Malt Barley - By Timing</vt:lpstr>
      <vt:lpstr>Average Sulphur Rates in Malt Barley</vt:lpstr>
      <vt:lpstr>Sulphur Rates in Malt Barley - Average Rate in 2023</vt:lpstr>
      <vt:lpstr>Sulphur Rates in Malt Barley - Rate Ranges in 2023</vt:lpstr>
      <vt:lpstr>Sulphur Rate Ranges in Malt Barley - % of Volume in 2023</vt:lpstr>
      <vt:lpstr>Average Sulphur Rates in Malt Barley - By Timing</vt:lpstr>
      <vt:lpstr>Fertilizer Program in Malt Barley</vt:lpstr>
      <vt:lpstr>Trend in Fertilizer Program in Malt Barley</vt:lpstr>
      <vt:lpstr>Fertilizer Program in Malt Barley - by Sub-Group</vt:lpstr>
      <vt:lpstr>Use of Variable Rates by Fertilizer Type</vt:lpstr>
      <vt:lpstr>Consistency Criteria for Malt Barley</vt:lpstr>
      <vt:lpstr>Reasons for Not Meeting 4R Consistency Criteria</vt:lpstr>
      <vt:lpstr>Do Not Meet 4R Consistency Criteria in 2023</vt:lpstr>
      <vt:lpstr>Use of Nitrogen Fixing Crop in Previous Year - Malt Barley</vt:lpstr>
      <vt:lpstr>Trend in Use of Nitrogen Fixing Crop in Previous Year - Malt Barley</vt:lpstr>
      <vt:lpstr>Rates Set By Field Based On Expected Crop Yield</vt:lpstr>
      <vt:lpstr>Approaches Used to Decide Fertilizer Rate in Malt Barley</vt:lpstr>
      <vt:lpstr>Trend in Approaches Used to Decide Nitrogen Rate in Malt Barley</vt:lpstr>
      <vt:lpstr>Trend in Approaches Used to Decide Phosphorus Rate in Malt Barley</vt:lpstr>
      <vt:lpstr>Main Person Who Determined Fertilizer Rate</vt:lpstr>
      <vt:lpstr>Linkage of Who Makes Rate Decisions on 4R Consistency Compliance - Malt Barley</vt:lpstr>
      <vt:lpstr>Professional Designation of Person Who Determined Fertilizer Rate</vt:lpstr>
      <vt:lpstr>Importance of Professional Designation</vt:lpstr>
      <vt:lpstr>Deviation from Recommended Application Rate</vt:lpstr>
      <vt:lpstr>Use of Nitrogen Stabilizers by Geographic/Demographic Segment</vt:lpstr>
      <vt:lpstr>Use of EEFs by Timing - % of Nitrogen Volume</vt:lpstr>
      <vt:lpstr>Use of EEFS by Placement - % of Nitrogen Volume - Net All Timings</vt:lpstr>
      <vt:lpstr>Target vs. Actual Yield in Malt Barley</vt:lpstr>
      <vt:lpstr>Target vs. Actual Yield in Malt Barley in 2023</vt:lpstr>
      <vt:lpstr>Nitrogen Use Efficiency</vt:lpstr>
      <vt:lpstr>Factors Considered When Setting Target Yield</vt:lpstr>
      <vt:lpstr>Custom Application by Fertilizer Source</vt:lpstr>
      <vt:lpstr>Tillage Practices - % of planted acres</vt:lpstr>
      <vt:lpstr>Field Passes Used</vt:lpstr>
      <vt:lpstr>Type of Seeding Equipment</vt:lpstr>
      <vt:lpstr>Opener Width</vt:lpstr>
      <vt:lpstr>Row Spacing</vt:lpstr>
      <vt:lpstr>Seed Bed Utilization</vt:lpstr>
      <vt:lpstr>Use of Biostimulants</vt:lpstr>
      <vt:lpstr>General Fertilizer Practices</vt:lpstr>
      <vt:lpstr>Sources of Fertilizer Advice</vt:lpstr>
      <vt:lpstr>Sources of Fertilizer Advice</vt:lpstr>
      <vt:lpstr>Frequency of Soil Testing - Nitrogen</vt:lpstr>
      <vt:lpstr>Frequency of Soil Testing - Nitrogen</vt:lpstr>
      <vt:lpstr>Reasons for Not Soil Testing for Nitrogen Every Year</vt:lpstr>
      <vt:lpstr>Frequency of Soil Testing - Phosphorus</vt:lpstr>
      <vt:lpstr>Frequency of Soil Testing - Phosphorus</vt:lpstr>
      <vt:lpstr>Frequency of Soil Testing - Potassium</vt:lpstr>
      <vt:lpstr>Frequency of Soil Testing - Potassium</vt:lpstr>
      <vt:lpstr>Frequency of Soil Testing - Sulphur</vt:lpstr>
      <vt:lpstr>Frequency of Soil Testing - Sulphur</vt:lpstr>
      <vt:lpstr>Frequency of Soil Testing - Micronutrients</vt:lpstr>
      <vt:lpstr>Frequency of Soil Testing - Micronutrients</vt:lpstr>
      <vt:lpstr>Frequency of Soil Testing - Electrical Conductivity</vt:lpstr>
      <vt:lpstr>Frequency of Soil Testing - Electrical Conductivity</vt:lpstr>
      <vt:lpstr>Frequency of Soil Testing - Organic Matter</vt:lpstr>
      <vt:lpstr>Frequency of Soil Testing - Organic Matter</vt:lpstr>
      <vt:lpstr>Frequency of Soil Testing - pH</vt:lpstr>
      <vt:lpstr>Frequency of Soil Testing - pH</vt:lpstr>
      <vt:lpstr>Familiarity With 4R Concept</vt:lpstr>
      <vt:lpstr>Familiarity With 4R Concept</vt:lpstr>
      <vt:lpstr>Growers Who Believe Their Fertilizer Practices Comply With 4R Nutrient Stewardship</vt:lpstr>
      <vt:lpstr>Growers Who Believe Their Fertilizer Practices Comply With 4R Nutrient Stewardship</vt:lpstr>
      <vt:lpstr>Growers Who Work With A 4R Designated Agronomist</vt:lpstr>
      <vt:lpstr>Growers Who Work With A 4R Designated Agronomist</vt:lpstr>
      <vt:lpstr>Growers Who Work With A 4R Nutrient Management Specialty CCA</vt:lpstr>
      <vt:lpstr>Growers Who Work With A 4R Nutrient Management Specialty CCA</vt:lpstr>
      <vt:lpstr>Growers Who Have A 4R Plan In Place</vt:lpstr>
      <vt:lpstr>Growers Who Have A 4R Plan In Place</vt:lpstr>
      <vt:lpstr>Benefits Of Having A 4R Plan In Place</vt:lpstr>
      <vt:lpstr>Reasons For Not Putting A 4R Plan In Place</vt:lpstr>
      <vt:lpstr>Fee to Prepare 4R Plan</vt:lpstr>
      <vt:lpstr>Fee to Prepare 4R Plan</vt:lpstr>
      <vt:lpstr>Sources of Information About 4R Nutrient Stewardship Program</vt:lpstr>
      <vt:lpstr>Programs Used to Measure Environmental Footprint </vt:lpstr>
      <vt:lpstr>Demographics</vt:lpstr>
      <vt:lpstr>Farm Size and Crop Acre Categories</vt:lpstr>
      <vt:lpstr>Demographics</vt:lpstr>
      <vt:lpstr>Study Methodology &amp; Sample</vt:lpstr>
      <vt:lpstr>Study Methodology &amp; Sample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 Fraser</dc:creator>
  <cp:lastModifiedBy>Sarah Healy</cp:lastModifiedBy>
  <cp:revision>3145</cp:revision>
  <dcterms:created xsi:type="dcterms:W3CDTF">2019-05-02T20:15:01Z</dcterms:created>
  <dcterms:modified xsi:type="dcterms:W3CDTF">2024-02-21T17:28:04Z</dcterms:modified>
</cp:coreProperties>
</file>